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2"/>
  </p:notesMasterIdLst>
  <p:sldIdLst>
    <p:sldId id="263" r:id="rId2"/>
    <p:sldId id="332" r:id="rId3"/>
    <p:sldId id="261" r:id="rId4"/>
    <p:sldId id="257" r:id="rId5"/>
    <p:sldId id="262" r:id="rId6"/>
    <p:sldId id="258" r:id="rId7"/>
    <p:sldId id="314" r:id="rId8"/>
    <p:sldId id="316" r:id="rId9"/>
    <p:sldId id="317" r:id="rId10"/>
    <p:sldId id="353" r:id="rId11"/>
    <p:sldId id="280" r:id="rId12"/>
    <p:sldId id="338" r:id="rId13"/>
    <p:sldId id="320" r:id="rId14"/>
    <p:sldId id="339" r:id="rId15"/>
    <p:sldId id="279" r:id="rId16"/>
    <p:sldId id="286" r:id="rId17"/>
    <p:sldId id="266" r:id="rId18"/>
    <p:sldId id="335" r:id="rId19"/>
    <p:sldId id="334" r:id="rId20"/>
    <p:sldId id="281" r:id="rId21"/>
    <p:sldId id="321" r:id="rId22"/>
    <p:sldId id="277" r:id="rId23"/>
    <p:sldId id="337" r:id="rId24"/>
    <p:sldId id="267" r:id="rId25"/>
    <p:sldId id="270" r:id="rId26"/>
    <p:sldId id="271" r:id="rId27"/>
    <p:sldId id="272" r:id="rId28"/>
    <p:sldId id="269" r:id="rId29"/>
    <p:sldId id="268" r:id="rId30"/>
    <p:sldId id="275" r:id="rId31"/>
    <p:sldId id="282" r:id="rId32"/>
    <p:sldId id="276" r:id="rId33"/>
    <p:sldId id="329" r:id="rId34"/>
    <p:sldId id="330" r:id="rId35"/>
    <p:sldId id="340" r:id="rId36"/>
    <p:sldId id="278" r:id="rId37"/>
    <p:sldId id="308" r:id="rId38"/>
    <p:sldId id="291" r:id="rId39"/>
    <p:sldId id="304" r:id="rId40"/>
    <p:sldId id="341" r:id="rId41"/>
    <p:sldId id="354" r:id="rId42"/>
    <p:sldId id="302" r:id="rId43"/>
    <p:sldId id="303" r:id="rId44"/>
    <p:sldId id="309" r:id="rId45"/>
    <p:sldId id="305" r:id="rId46"/>
    <p:sldId id="310" r:id="rId47"/>
    <p:sldId id="298" r:id="rId48"/>
    <p:sldId id="318" r:id="rId49"/>
    <p:sldId id="290" r:id="rId50"/>
    <p:sldId id="307" r:id="rId51"/>
    <p:sldId id="292" r:id="rId52"/>
    <p:sldId id="295" r:id="rId53"/>
    <p:sldId id="355" r:id="rId54"/>
    <p:sldId id="356" r:id="rId55"/>
    <p:sldId id="296" r:id="rId56"/>
    <p:sldId id="350" r:id="rId57"/>
    <p:sldId id="351" r:id="rId58"/>
    <p:sldId id="324" r:id="rId59"/>
    <p:sldId id="352" r:id="rId60"/>
    <p:sldId id="313" r:id="rId61"/>
    <p:sldId id="357" r:id="rId62"/>
    <p:sldId id="289" r:id="rId63"/>
    <p:sldId id="312" r:id="rId64"/>
    <p:sldId id="311" r:id="rId65"/>
    <p:sldId id="319" r:id="rId66"/>
    <p:sldId id="344" r:id="rId67"/>
    <p:sldId id="345" r:id="rId68"/>
    <p:sldId id="348" r:id="rId69"/>
    <p:sldId id="347" r:id="rId70"/>
    <p:sldId id="349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9C0EF-146B-4C89-8DBF-3D0661299E31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6DA1EE3-E60A-49C2-AD0A-43DFCC237CA8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tr-TR" sz="24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Akciğer Nakli/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Kalp Akciğer Nakli</a:t>
          </a:r>
          <a:endParaRPr kumimoji="0" lang="tr-TR" sz="32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shade val="90000"/>
              </a:schemeClr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rtl="0"/>
          <a:endParaRPr lang="tr-TR" dirty="0"/>
        </a:p>
      </dgm:t>
    </dgm:pt>
    <dgm:pt modelId="{77C44EDA-A9E0-4059-A04C-8B44829EFBA4}" type="parTrans" cxnId="{25EC2DE4-CD84-4A91-A12C-815EFAC33CBC}">
      <dgm:prSet/>
      <dgm:spPr/>
      <dgm:t>
        <a:bodyPr/>
        <a:lstStyle/>
        <a:p>
          <a:endParaRPr lang="tr-TR"/>
        </a:p>
      </dgm:t>
    </dgm:pt>
    <dgm:pt modelId="{821E7218-9987-4A0F-A95C-E9DDF3AC9AF2}" type="sibTrans" cxnId="{25EC2DE4-CD84-4A91-A12C-815EFAC33CBC}">
      <dgm:prSet/>
      <dgm:spPr/>
      <dgm:t>
        <a:bodyPr/>
        <a:lstStyle/>
        <a:p>
          <a:endParaRPr lang="tr-TR"/>
        </a:p>
      </dgm:t>
    </dgm:pt>
    <dgm:pt modelId="{04B2D0C2-E808-4B6E-9FB7-C133DBDF5A50}" type="pres">
      <dgm:prSet presAssocID="{8219C0EF-146B-4C89-8DBF-3D0661299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4EFB56-B3F6-4BDB-98C9-602FAD0CE987}" type="pres">
      <dgm:prSet presAssocID="{46DA1EE3-E60A-49C2-AD0A-43DFCC237CA8}" presName="vertFlow" presStyleCnt="0"/>
      <dgm:spPr/>
    </dgm:pt>
    <dgm:pt modelId="{73FA8BE3-7A95-43AA-AA39-8236AD5AC28D}" type="pres">
      <dgm:prSet presAssocID="{46DA1EE3-E60A-49C2-AD0A-43DFCC237CA8}" presName="header" presStyleLbl="node1" presStyleIdx="0" presStyleCnt="1" custScaleX="443121" custScaleY="525802" custLinFactNeighborX="-440" custLinFactNeighborY="-223"/>
      <dgm:spPr/>
      <dgm:t>
        <a:bodyPr/>
        <a:lstStyle/>
        <a:p>
          <a:endParaRPr lang="tr-TR"/>
        </a:p>
      </dgm:t>
    </dgm:pt>
  </dgm:ptLst>
  <dgm:cxnLst>
    <dgm:cxn modelId="{25EC2DE4-CD84-4A91-A12C-815EFAC33CBC}" srcId="{8219C0EF-146B-4C89-8DBF-3D0661299E31}" destId="{46DA1EE3-E60A-49C2-AD0A-43DFCC237CA8}" srcOrd="0" destOrd="0" parTransId="{77C44EDA-A9E0-4059-A04C-8B44829EFBA4}" sibTransId="{821E7218-9987-4A0F-A95C-E9DDF3AC9AF2}"/>
    <dgm:cxn modelId="{0796270E-B4CB-4B28-8E4D-37B64CB870E2}" type="presOf" srcId="{8219C0EF-146B-4C89-8DBF-3D0661299E31}" destId="{04B2D0C2-E808-4B6E-9FB7-C133DBDF5A50}" srcOrd="0" destOrd="0" presId="urn:microsoft.com/office/officeart/2005/8/layout/lProcess1"/>
    <dgm:cxn modelId="{00D0B18E-4F30-4E0A-B235-7BB72B0BF046}" type="presOf" srcId="{46DA1EE3-E60A-49C2-AD0A-43DFCC237CA8}" destId="{73FA8BE3-7A95-43AA-AA39-8236AD5AC28D}" srcOrd="0" destOrd="0" presId="urn:microsoft.com/office/officeart/2005/8/layout/lProcess1"/>
    <dgm:cxn modelId="{07B20212-4F0C-47D1-822A-88BF249C9C9B}" type="presParOf" srcId="{04B2D0C2-E808-4B6E-9FB7-C133DBDF5A50}" destId="{A94EFB56-B3F6-4BDB-98C9-602FAD0CE987}" srcOrd="0" destOrd="0" presId="urn:microsoft.com/office/officeart/2005/8/layout/lProcess1"/>
    <dgm:cxn modelId="{1EC93855-6E75-40FE-8721-228C8B140DBD}" type="presParOf" srcId="{A94EFB56-B3F6-4BDB-98C9-602FAD0CE987}" destId="{73FA8BE3-7A95-43AA-AA39-8236AD5AC28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FA8BE3-7A95-43AA-AA39-8236AD5AC28D}">
      <dsp:nvSpPr>
        <dsp:cNvPr id="0" name=""/>
        <dsp:cNvSpPr/>
      </dsp:nvSpPr>
      <dsp:spPr>
        <a:xfrm>
          <a:off x="0" y="0"/>
          <a:ext cx="3883833" cy="115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tr-TR" sz="24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Akciğer Nakli/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Kalp Akciğer Nakli</a:t>
          </a:r>
          <a:endParaRPr kumimoji="0" lang="tr-TR" sz="32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shade val="90000"/>
              </a:schemeClr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rtl="0">
            <a:spcBef>
              <a:spcPct val="0"/>
            </a:spcBef>
          </a:pPr>
          <a:endParaRPr lang="tr-TR" dirty="0"/>
        </a:p>
      </dsp:txBody>
      <dsp:txXfrm>
        <a:off x="0" y="0"/>
        <a:ext cx="3883833" cy="1152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B7093-B327-4576-9E05-E5BE6545C510}" type="datetimeFigureOut">
              <a:rPr lang="tr-TR" smtClean="0"/>
              <a:pPr/>
              <a:t>16.11.2016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C319-AD71-4C22-B8F7-F7226495CCB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D201-882D-4F45-B769-01A6C73D8622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A87D-9B6F-470A-9EF4-9688A87E21B1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326C-3090-4BEF-82A2-B3FD7A9543FB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051E-F42C-4F52-AAA7-74E7C415677A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9C51-67A0-4B46-82B7-28B4D84647AA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53F8-1151-4C4F-A8E5-451B11A2B6E1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9081-0B02-4FBB-A61C-B58FC48282E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6066-5B4F-4722-9BFF-B789B2AEC73B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F8-0DEE-4B4B-A693-5B29F763B8CD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C86F-710C-4A08-8984-3B80D5AA6CE1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46DE87-943B-4508-BE0E-6A5021FCA109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5736" y="3429000"/>
            <a:ext cx="5050904" cy="1959496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tr-TR" dirty="0" smtClean="0">
                <a:latin typeface="Cambria" pitchFamily="18" charset="0"/>
              </a:rPr>
              <a:t>Dr. </a:t>
            </a:r>
            <a:r>
              <a:rPr lang="tr-TR" dirty="0" err="1" smtClean="0">
                <a:latin typeface="Cambria" pitchFamily="18" charset="0"/>
              </a:rPr>
              <a:t>Meki</a:t>
            </a:r>
            <a:r>
              <a:rPr lang="tr-TR" dirty="0" smtClean="0">
                <a:latin typeface="Cambria" pitchFamily="18" charset="0"/>
              </a:rPr>
              <a:t> Bilici</a:t>
            </a:r>
          </a:p>
          <a:p>
            <a:pPr algn="ctr">
              <a:lnSpc>
                <a:spcPct val="150000"/>
              </a:lnSpc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err="1" smtClean="0">
                <a:latin typeface="Cambria" pitchFamily="18" charset="0"/>
              </a:rPr>
              <a:t>Pulmoner</a:t>
            </a:r>
            <a:r>
              <a:rPr lang="tr-TR" sz="4800" b="1" dirty="0" smtClean="0">
                <a:latin typeface="Cambria" pitchFamily="18" charset="0"/>
              </a:rPr>
              <a:t> Hipertansiyon’da Girişimsel İşlemler</a:t>
            </a:r>
            <a:endParaRPr lang="tr-TR" sz="4800" b="1" dirty="0">
              <a:latin typeface="Cambria" pitchFamily="18" charset="0"/>
            </a:endParaRPr>
          </a:p>
        </p:txBody>
      </p:sp>
      <p:pic>
        <p:nvPicPr>
          <p:cNvPr id="1026" name="Picture 2" descr="C:\Users\ALABALIK\Desktop\s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0616"/>
            <a:ext cx="2951311" cy="2577384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D3-417E-47B4-9A5C-EFD87771EBF6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LABALIK\Desktop\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7927"/>
            <a:ext cx="3203848" cy="2490073"/>
          </a:xfrm>
          <a:prstGeom prst="rect">
            <a:avLst/>
          </a:prstGeom>
          <a:noFill/>
        </p:spPr>
      </p:pic>
      <p:pic>
        <p:nvPicPr>
          <p:cNvPr id="2051" name="Picture 3" descr="C:\Users\ALABALIK\Desktop\Kapadokya\pot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024336" cy="2564904"/>
          </a:xfrm>
          <a:prstGeom prst="rect">
            <a:avLst/>
          </a:prstGeom>
          <a:noFill/>
        </p:spPr>
      </p:pic>
      <p:pic>
        <p:nvPicPr>
          <p:cNvPr id="10" name="Picture 2" descr="C:\Users\ALABALIK\Desktop\afr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93096"/>
            <a:ext cx="288032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PFO’lu</a:t>
            </a:r>
            <a:r>
              <a:rPr lang="tr-TR" dirty="0" smtClean="0"/>
              <a:t> İPAH ve </a:t>
            </a:r>
            <a:r>
              <a:rPr lang="tr-TR" dirty="0" err="1" smtClean="0"/>
              <a:t>Eisenmenger</a:t>
            </a:r>
            <a:r>
              <a:rPr lang="tr-TR" dirty="0" smtClean="0"/>
              <a:t>  sendromlu hastaların yaşam süresinin olmayanlardan daha uzun olması BAS için bir </a:t>
            </a:r>
            <a:r>
              <a:rPr lang="tr-TR" dirty="0" smtClean="0"/>
              <a:t>rehber olmuştur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Balon Atriyal Septostomi</a:t>
            </a:r>
            <a:endParaRPr kumimoji="0" lang="tr-T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İşlem </a:t>
            </a:r>
            <a:r>
              <a:rPr lang="tr-TR" dirty="0" err="1" smtClean="0"/>
              <a:t>Transseptal</a:t>
            </a:r>
            <a:r>
              <a:rPr lang="tr-TR" dirty="0" smtClean="0"/>
              <a:t> olarak  </a:t>
            </a:r>
            <a:r>
              <a:rPr lang="tr-TR" b="1" dirty="0" err="1" smtClean="0"/>
              <a:t>Brockenbrough</a:t>
            </a:r>
            <a:r>
              <a:rPr lang="tr-TR" b="1" dirty="0" smtClean="0"/>
              <a:t> iğneyle </a:t>
            </a:r>
            <a:r>
              <a:rPr lang="tr-TR" dirty="0" smtClean="0"/>
              <a:t>yapılabileceği gibi,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err="1" smtClean="0"/>
              <a:t>Radyofrekans</a:t>
            </a:r>
            <a:r>
              <a:rPr lang="tr-TR" b="1" dirty="0" smtClean="0"/>
              <a:t> Enerji </a:t>
            </a:r>
            <a:r>
              <a:rPr lang="tr-TR" dirty="0" smtClean="0"/>
              <a:t>verilerek de </a:t>
            </a:r>
            <a:r>
              <a:rPr lang="tr-TR" dirty="0" err="1" smtClean="0"/>
              <a:t>yapılabilmekedir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smtClean="0"/>
              <a:t>TEE ve </a:t>
            </a:r>
            <a:r>
              <a:rPr lang="tr-TR" b="1" dirty="0" err="1" smtClean="0"/>
              <a:t>İntrakardiyak</a:t>
            </a:r>
            <a:r>
              <a:rPr lang="tr-TR" b="1" dirty="0" smtClean="0"/>
              <a:t> ekokardiyografi </a:t>
            </a:r>
            <a:r>
              <a:rPr lang="tr-TR" dirty="0" smtClean="0"/>
              <a:t>eşliğinde  yapılması işlemin başarısını arttırmaktadır.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</a:t>
            </a: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5BC-5D77-4F78-B4CA-B723D8CA54AD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629120"/>
            <a:ext cx="8229600" cy="2228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Ön arka lokalizasyon en iyi 4 </a:t>
            </a:r>
            <a:r>
              <a:rPr lang="tr-TR" dirty="0" smtClean="0"/>
              <a:t>Boşluk (0</a:t>
            </a:r>
            <a:r>
              <a:rPr lang="tr-TR" dirty="0" smtClean="0"/>
              <a:t>°), </a:t>
            </a:r>
            <a:r>
              <a:rPr lang="tr-TR" dirty="0" err="1" smtClean="0"/>
              <a:t>Superior</a:t>
            </a:r>
            <a:r>
              <a:rPr lang="tr-TR" dirty="0" smtClean="0"/>
              <a:t>/</a:t>
            </a:r>
            <a:r>
              <a:rPr lang="tr-TR" dirty="0" err="1" smtClean="0"/>
              <a:t>inferior</a:t>
            </a:r>
            <a:r>
              <a:rPr lang="tr-TR" dirty="0" smtClean="0"/>
              <a:t> lokalizasyon en iyi </a:t>
            </a:r>
            <a:r>
              <a:rPr lang="en-US" dirty="0" smtClean="0"/>
              <a:t>bi</a:t>
            </a:r>
            <a:r>
              <a:rPr lang="tr-TR" dirty="0" smtClean="0"/>
              <a:t>k</a:t>
            </a:r>
            <a:r>
              <a:rPr lang="en-US" dirty="0" err="1" smtClean="0"/>
              <a:t>aval</a:t>
            </a:r>
            <a:r>
              <a:rPr lang="en-US" dirty="0" smtClean="0"/>
              <a:t> </a:t>
            </a:r>
            <a:r>
              <a:rPr lang="tr-TR" dirty="0" smtClean="0"/>
              <a:t>kesitlerde (90°) görülür. </a:t>
            </a:r>
            <a:endParaRPr lang="tr-TR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44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54678"/>
            <a:ext cx="4499992" cy="43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2654"/>
            <a:ext cx="4607496" cy="351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33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704088"/>
            <a:ext cx="860444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err="1" smtClean="0"/>
              <a:t>Blade</a:t>
            </a:r>
            <a:r>
              <a:rPr lang="tr-TR" sz="3200" dirty="0" smtClean="0"/>
              <a:t> </a:t>
            </a:r>
            <a:r>
              <a:rPr lang="tr-TR" sz="3200" dirty="0" err="1" smtClean="0"/>
              <a:t>Septostomi</a:t>
            </a:r>
            <a:r>
              <a:rPr lang="tr-TR" sz="3200" dirty="0" smtClean="0"/>
              <a:t> mi </a:t>
            </a:r>
            <a:r>
              <a:rPr lang="tr-TR" sz="3200" dirty="0" err="1" smtClean="0"/>
              <a:t>AşamalıDilatasyon</a:t>
            </a:r>
            <a:r>
              <a:rPr lang="tr-TR" sz="3200" dirty="0" smtClean="0"/>
              <a:t> mu?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468880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Blade</a:t>
            </a:r>
            <a:r>
              <a:rPr lang="tr-TR" dirty="0" smtClean="0"/>
              <a:t>: Daha riskli, ama daha uzun süre açık kalıyor,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Aşamalı </a:t>
            </a:r>
            <a:r>
              <a:rPr lang="tr-TR" dirty="0" err="1" smtClean="0"/>
              <a:t>Dilatasyon</a:t>
            </a:r>
            <a:r>
              <a:rPr lang="tr-TR" dirty="0" smtClean="0"/>
              <a:t>: Daha güvenli, daha fazla kapanma </a:t>
            </a:r>
            <a:r>
              <a:rPr lang="tr-TR" dirty="0" smtClean="0"/>
              <a:t>riski </a:t>
            </a:r>
            <a:r>
              <a:rPr lang="tr-TR" dirty="0" smtClean="0"/>
              <a:t>mevcut. Her </a:t>
            </a:r>
            <a:r>
              <a:rPr lang="tr-TR" dirty="0" err="1" smtClean="0"/>
              <a:t>dilatasyondan</a:t>
            </a:r>
            <a:r>
              <a:rPr lang="tr-TR" dirty="0" smtClean="0"/>
              <a:t> sonra </a:t>
            </a:r>
            <a:r>
              <a:rPr lang="tr-TR" dirty="0" smtClean="0"/>
              <a:t>hastayı yeniden değerlendirme </a:t>
            </a:r>
            <a:r>
              <a:rPr lang="tr-TR" dirty="0" smtClean="0"/>
              <a:t>avantajı mevcut.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2075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İşlemin </a:t>
            </a:r>
            <a:r>
              <a:rPr lang="tr-TR" dirty="0" err="1" smtClean="0"/>
              <a:t>mortalite</a:t>
            </a:r>
            <a:r>
              <a:rPr lang="tr-TR" dirty="0" smtClean="0"/>
              <a:t> riski merkezin deneyimine göre değişmekle beraber % </a:t>
            </a:r>
            <a:r>
              <a:rPr lang="tr-TR" dirty="0" smtClean="0"/>
              <a:t>5 </a:t>
            </a:r>
            <a:r>
              <a:rPr lang="tr-TR" dirty="0" err="1" smtClean="0"/>
              <a:t>civ</a:t>
            </a:r>
            <a:r>
              <a:rPr lang="tr-TR" dirty="0" err="1" smtClean="0"/>
              <a:t>arınddır</a:t>
            </a:r>
            <a:r>
              <a:rPr lang="tr-TR" dirty="0" smtClean="0"/>
              <a:t>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Bununla beraber </a:t>
            </a:r>
            <a:r>
              <a:rPr lang="tr-TR" dirty="0" err="1" smtClean="0"/>
              <a:t>İntrakardiyak</a:t>
            </a:r>
            <a:r>
              <a:rPr lang="tr-TR" dirty="0" smtClean="0"/>
              <a:t> ekokardiyografi  ve/veya TEE kullanıldığı zaman işlemin </a:t>
            </a:r>
            <a:r>
              <a:rPr lang="tr-TR" dirty="0" smtClean="0"/>
              <a:t>kompli</a:t>
            </a:r>
            <a:r>
              <a:rPr lang="tr-TR" dirty="0" smtClean="0"/>
              <a:t>kasyon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riski </a:t>
            </a:r>
            <a:r>
              <a:rPr lang="tr-TR" dirty="0" smtClean="0"/>
              <a:t>oldukça azalmaktadır.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Yakın zamanda yapılan çalışmalarda, Deneyimli ellerde işlemin </a:t>
            </a:r>
            <a:r>
              <a:rPr lang="tr-TR" b="1" dirty="0" err="1" smtClean="0"/>
              <a:t>mortalite</a:t>
            </a:r>
            <a:r>
              <a:rPr lang="tr-TR" b="1" dirty="0" smtClean="0"/>
              <a:t> riski % </a:t>
            </a:r>
            <a:r>
              <a:rPr lang="tr-TR" sz="3900" b="1" dirty="0" smtClean="0"/>
              <a:t>2</a:t>
            </a:r>
            <a:r>
              <a:rPr lang="tr-TR" sz="4300" b="1" dirty="0" smtClean="0"/>
              <a:t>’</a:t>
            </a:r>
            <a:r>
              <a:rPr lang="tr-TR" b="1" dirty="0" smtClean="0"/>
              <a:t> </a:t>
            </a:r>
            <a:r>
              <a:rPr lang="tr-TR" b="1" dirty="0" err="1" smtClean="0"/>
              <a:t>lere</a:t>
            </a:r>
            <a:r>
              <a:rPr lang="tr-TR" b="1" dirty="0" smtClean="0"/>
              <a:t> kadar düşmüştür.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2D9-4046-4A6B-9A3A-37361B08A2BD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ALABALIK\Desktop\b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211232" cy="6858000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0102-5655-4C00-901F-28941B162675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468880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Oluşturulacak açıklığın büyüklüğü hastanın </a:t>
            </a:r>
            <a:r>
              <a:rPr lang="tr-TR" dirty="0" err="1" smtClean="0"/>
              <a:t>hemodinamik</a:t>
            </a:r>
            <a:r>
              <a:rPr lang="tr-TR" dirty="0" smtClean="0"/>
              <a:t> yanıtına göre belirlenir.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İşlemin </a:t>
            </a:r>
            <a:r>
              <a:rPr lang="tr-TR" dirty="0" smtClean="0"/>
              <a:t>en büyük dezavantajı </a:t>
            </a:r>
            <a:r>
              <a:rPr lang="tr-TR" dirty="0" err="1" smtClean="0"/>
              <a:t>interatriyal</a:t>
            </a:r>
            <a:r>
              <a:rPr lang="tr-TR" dirty="0" smtClean="0"/>
              <a:t> açıklığın kapanması dır</a:t>
            </a:r>
            <a:r>
              <a:rPr lang="tr-TR" b="1" dirty="0" smtClean="0"/>
              <a:t>(% 30)</a:t>
            </a:r>
            <a:r>
              <a:rPr lang="tr-TR" sz="2400" dirty="0" smtClean="0"/>
              <a:t>.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Tekrarlayan </a:t>
            </a:r>
            <a:r>
              <a:rPr lang="tr-TR" dirty="0" err="1" smtClean="0"/>
              <a:t>redilatasyonlar</a:t>
            </a:r>
            <a:r>
              <a:rPr lang="tr-TR" dirty="0" smtClean="0"/>
              <a:t>  da hasta açısından ayrıca risklidir.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B4D1-620E-4C17-97BE-B3DF2FADC743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Maksimum verimlilik için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İşlem öncesi hastanın </a:t>
            </a:r>
            <a:r>
              <a:rPr lang="tr-TR" b="1" dirty="0" smtClean="0"/>
              <a:t>Hemoglobin düzeyi normal </a:t>
            </a:r>
            <a:r>
              <a:rPr lang="tr-TR" dirty="0" smtClean="0"/>
              <a:t>düzeyde tutulmalıdır.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İşlem öncesi, işlem sonrası yoğun bakım, </a:t>
            </a:r>
            <a:r>
              <a:rPr lang="tr-TR" b="1" dirty="0" smtClean="0"/>
              <a:t>yakın  izlem, gerekirse </a:t>
            </a:r>
            <a:r>
              <a:rPr lang="tr-TR" b="1" dirty="0" err="1" smtClean="0"/>
              <a:t>inotropik</a:t>
            </a:r>
            <a:r>
              <a:rPr lang="tr-TR" b="1" dirty="0" smtClean="0"/>
              <a:t> destek ve </a:t>
            </a:r>
            <a:r>
              <a:rPr lang="tr-TR" b="1" dirty="0" err="1" smtClean="0"/>
              <a:t>sedasyon</a:t>
            </a:r>
            <a:r>
              <a:rPr lang="tr-TR" b="1" dirty="0" smtClean="0"/>
              <a:t> </a:t>
            </a:r>
            <a:r>
              <a:rPr lang="tr-TR" dirty="0" smtClean="0"/>
              <a:t>sağlanmalı, </a:t>
            </a:r>
            <a:r>
              <a:rPr lang="tr-TR" dirty="0" err="1" smtClean="0"/>
              <a:t>anksiyete</a:t>
            </a:r>
            <a:r>
              <a:rPr lang="tr-TR" dirty="0" smtClean="0"/>
              <a:t> giderilmelidir.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smtClean="0"/>
              <a:t>Oksijen desteği </a:t>
            </a:r>
            <a:r>
              <a:rPr lang="tr-TR" dirty="0" smtClean="0"/>
              <a:t>yapılmalıdır.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i="1" dirty="0" smtClean="0"/>
              <a:t>Her </a:t>
            </a:r>
            <a:r>
              <a:rPr lang="tr-TR" b="1" i="1" dirty="0" err="1" smtClean="0"/>
              <a:t>Redilatasyondan</a:t>
            </a:r>
            <a:r>
              <a:rPr lang="tr-TR" b="1" i="1" dirty="0" smtClean="0"/>
              <a:t> 3 </a:t>
            </a:r>
            <a:r>
              <a:rPr lang="tr-TR" b="1" i="1" dirty="0" err="1" smtClean="0"/>
              <a:t>dk</a:t>
            </a:r>
            <a:r>
              <a:rPr lang="tr-TR" b="1" i="1" dirty="0" smtClean="0"/>
              <a:t> sonra hasta </a:t>
            </a:r>
            <a:r>
              <a:rPr lang="tr-TR" b="1" i="1" dirty="0" err="1" smtClean="0"/>
              <a:t>hemodinamik</a:t>
            </a:r>
            <a:r>
              <a:rPr lang="tr-TR" b="1" i="1" dirty="0" smtClean="0"/>
              <a:t> olarak yeniden değerlendirilmelidir.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Satürasyon</a:t>
            </a:r>
            <a:r>
              <a:rPr lang="tr-TR" dirty="0" smtClean="0"/>
              <a:t>, </a:t>
            </a:r>
            <a:r>
              <a:rPr lang="tr-TR" dirty="0" err="1" smtClean="0"/>
              <a:t>mRAP</a:t>
            </a:r>
            <a:r>
              <a:rPr lang="tr-TR" dirty="0" smtClean="0"/>
              <a:t>, LAP izlenmeli. </a:t>
            </a:r>
            <a:r>
              <a:rPr lang="tr-TR" b="1" dirty="0" err="1" smtClean="0"/>
              <a:t>Satürasyonun</a:t>
            </a:r>
            <a:r>
              <a:rPr lang="tr-TR" b="1" dirty="0" smtClean="0"/>
              <a:t> % 5-10 dan fazla düşmesine izin verilmemelidir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B4D1-620E-4C17-97BE-B3DF2FADC743}" type="datetime1">
              <a:rPr lang="tr-TR" smtClean="0"/>
              <a:pPr/>
              <a:t>16.11.2016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Balon </a:t>
            </a:r>
            <a:r>
              <a:rPr lang="tr-TR" sz="4400" dirty="0" err="1" smtClean="0"/>
              <a:t>Atriyal</a:t>
            </a:r>
            <a:r>
              <a:rPr lang="tr-TR" sz="4400" dirty="0" smtClean="0"/>
              <a:t> </a:t>
            </a:r>
            <a:r>
              <a:rPr lang="tr-TR" sz="4400" dirty="0" err="1" smtClean="0"/>
              <a:t>Dilatasyon</a:t>
            </a:r>
            <a:r>
              <a:rPr lang="tr-TR" sz="4400" dirty="0" smtClean="0"/>
              <a:t> 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935480"/>
            <a:ext cx="8003232" cy="438912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i="1" dirty="0" err="1" smtClean="0"/>
              <a:t>Septostomiden</a:t>
            </a:r>
            <a:r>
              <a:rPr lang="tr-TR" b="1" i="1" dirty="0" smtClean="0"/>
              <a:t> sonra da – </a:t>
            </a:r>
            <a:r>
              <a:rPr lang="tr-TR" b="1" i="1" dirty="0" err="1" smtClean="0"/>
              <a:t>Atriyal</a:t>
            </a:r>
            <a:r>
              <a:rPr lang="tr-TR" b="1" i="1" dirty="0" smtClean="0"/>
              <a:t> </a:t>
            </a:r>
            <a:r>
              <a:rPr lang="tr-TR" b="1" i="1" dirty="0" err="1" smtClean="0"/>
              <a:t>stent</a:t>
            </a:r>
            <a:r>
              <a:rPr lang="tr-TR" b="1" i="1" dirty="0" smtClean="0"/>
              <a:t>, AFR, </a:t>
            </a:r>
            <a:r>
              <a:rPr lang="tr-TR" b="1" i="1" dirty="0" err="1" smtClean="0"/>
              <a:t>Reverse</a:t>
            </a:r>
            <a:r>
              <a:rPr lang="tr-TR" b="1" i="1" dirty="0" smtClean="0"/>
              <a:t> </a:t>
            </a:r>
            <a:r>
              <a:rPr lang="tr-TR" b="1" i="1" dirty="0" err="1" smtClean="0"/>
              <a:t>Potts</a:t>
            </a:r>
            <a:r>
              <a:rPr lang="tr-TR" b="1" i="1" dirty="0" smtClean="0"/>
              <a:t> </a:t>
            </a:r>
            <a:r>
              <a:rPr lang="tr-TR" b="1" i="1" dirty="0" err="1" smtClean="0"/>
              <a:t>Şantı</a:t>
            </a:r>
            <a:r>
              <a:rPr lang="tr-TR" b="1" i="1" dirty="0" smtClean="0"/>
              <a:t> ve </a:t>
            </a:r>
            <a:r>
              <a:rPr lang="tr-TR" b="1" i="1" dirty="0" err="1" smtClean="0">
                <a:solidFill>
                  <a:srgbClr val="FF0000"/>
                </a:solidFill>
              </a:rPr>
              <a:t>PAD’dan</a:t>
            </a:r>
            <a:r>
              <a:rPr lang="tr-TR" b="1" i="1" dirty="0" smtClean="0"/>
              <a:t> sonra da -  PAH spesifik tedaviye ve </a:t>
            </a:r>
          </a:p>
          <a:p>
            <a:pPr>
              <a:lnSpc>
                <a:spcPct val="150000"/>
              </a:lnSpc>
            </a:pPr>
            <a:r>
              <a:rPr lang="tr-TR" b="1" i="1" dirty="0" err="1" smtClean="0"/>
              <a:t>Antikoagülasyon</a:t>
            </a:r>
            <a:r>
              <a:rPr lang="tr-TR" b="1" i="1" dirty="0" smtClean="0"/>
              <a:t> tedaviye devam edilmesi gerekmektedir.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8B35-72E7-49F4-B29F-2BEF6E218D60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tr-TR" sz="4800" b="1" dirty="0">
              <a:latin typeface="Cambria" pitchFamily="18" charset="0"/>
            </a:endParaRPr>
          </a:p>
        </p:txBody>
      </p:sp>
      <p:pic>
        <p:nvPicPr>
          <p:cNvPr id="1026" name="Picture 2" descr="C:\Users\ALABALIK\Desktop\s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0616"/>
            <a:ext cx="2951311" cy="2577384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AD3-417E-47B4-9A5C-EFD87771EBF6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LABALIK\Desktop\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7927"/>
            <a:ext cx="3203848" cy="2490073"/>
          </a:xfrm>
          <a:prstGeom prst="rect">
            <a:avLst/>
          </a:prstGeom>
          <a:noFill/>
        </p:spPr>
      </p:pic>
      <p:pic>
        <p:nvPicPr>
          <p:cNvPr id="2051" name="Picture 3" descr="C:\Users\ALABALIK\Desktop\Kapadokya\pot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024336" cy="2564904"/>
          </a:xfrm>
          <a:prstGeom prst="rect">
            <a:avLst/>
          </a:prstGeom>
          <a:noFill/>
        </p:spPr>
      </p:pic>
      <p:pic>
        <p:nvPicPr>
          <p:cNvPr id="10" name="Picture 2" descr="C:\Users\ALABALIK\Desktop\afr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93096"/>
            <a:ext cx="2880320" cy="259228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0"/>
            <a:ext cx="954055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Balon </a:t>
            </a:r>
            <a:r>
              <a:rPr lang="tr-TR" sz="4400" dirty="0" err="1" smtClean="0"/>
              <a:t>Atriyal</a:t>
            </a:r>
            <a:r>
              <a:rPr lang="tr-TR" sz="4400" dirty="0" smtClean="0"/>
              <a:t> </a:t>
            </a:r>
            <a:r>
              <a:rPr lang="tr-TR" sz="4400" dirty="0" err="1" smtClean="0"/>
              <a:t>Septostomi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935480"/>
            <a:ext cx="8003232" cy="438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</a:rPr>
              <a:t>Avantajları;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smtClean="0"/>
              <a:t>Sistemik </a:t>
            </a:r>
            <a:r>
              <a:rPr lang="tr-TR" dirty="0" err="1" smtClean="0"/>
              <a:t>Venöz</a:t>
            </a:r>
            <a:r>
              <a:rPr lang="tr-TR" dirty="0" smtClean="0"/>
              <a:t> basıncı azaltır.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smtClean="0"/>
              <a:t>İşlemden sonra hastada sistemik </a:t>
            </a:r>
            <a:r>
              <a:rPr lang="tr-TR" dirty="0" err="1" smtClean="0"/>
              <a:t>konjesyona</a:t>
            </a:r>
            <a:r>
              <a:rPr lang="tr-TR" dirty="0" smtClean="0"/>
              <a:t> bağlı asit, ödem, nefes darlığı yakınmaları azalırken, egzersiz kapasitesinde  artma ve 6 </a:t>
            </a:r>
            <a:r>
              <a:rPr lang="tr-TR" dirty="0" err="1" smtClean="0"/>
              <a:t>DYM’de</a:t>
            </a:r>
            <a:r>
              <a:rPr lang="tr-TR" dirty="0" smtClean="0"/>
              <a:t> artış sağlar.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smtClean="0"/>
              <a:t>Oksijen </a:t>
            </a:r>
            <a:r>
              <a:rPr lang="tr-TR" dirty="0" err="1" smtClean="0"/>
              <a:t>satürasyonunda</a:t>
            </a:r>
            <a:r>
              <a:rPr lang="tr-TR" dirty="0" smtClean="0"/>
              <a:t> düşme (% 5-10) olmasına rağmen Kardiyak debiyi arttırarak total oksijen sunumunu arttırır.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8B35-72E7-49F4-B29F-2BEF6E218D60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Balon </a:t>
            </a:r>
            <a:r>
              <a:rPr lang="tr-TR" sz="4400" dirty="0" err="1" smtClean="0"/>
              <a:t>Atriyal</a:t>
            </a:r>
            <a:r>
              <a:rPr lang="tr-TR" sz="4400" dirty="0" smtClean="0"/>
              <a:t> </a:t>
            </a:r>
            <a:r>
              <a:rPr lang="tr-TR" sz="4400" dirty="0" err="1" smtClean="0"/>
              <a:t>Septostomi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935480"/>
            <a:ext cx="8003232" cy="438912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tr-TR" sz="3100" b="1" dirty="0" smtClean="0">
                <a:solidFill>
                  <a:srgbClr val="FF0000"/>
                </a:solidFill>
              </a:rPr>
              <a:t>Dezavantajları</a:t>
            </a:r>
            <a:r>
              <a:rPr lang="tr-TR" b="1" dirty="0" smtClean="0">
                <a:solidFill>
                  <a:srgbClr val="FF0000"/>
                </a:solidFill>
              </a:rPr>
              <a:t>;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smtClean="0"/>
              <a:t>Tekrarlayan müdahale gerektiren </a:t>
            </a:r>
            <a:r>
              <a:rPr lang="tr-TR" dirty="0" err="1" smtClean="0"/>
              <a:t>interatriyal</a:t>
            </a:r>
            <a:r>
              <a:rPr lang="tr-TR" dirty="0" smtClean="0"/>
              <a:t> açıklığın </a:t>
            </a:r>
            <a:r>
              <a:rPr lang="tr-TR" dirty="0" smtClean="0"/>
              <a:t>zamanla kapanmasıdır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err="1" smtClean="0"/>
              <a:t>İnteratriyal</a:t>
            </a:r>
            <a:r>
              <a:rPr lang="tr-TR" dirty="0" smtClean="0"/>
              <a:t> açıklığın çok fazla olması şiddetli doku </a:t>
            </a:r>
            <a:r>
              <a:rPr lang="tr-TR" dirty="0" err="1" smtClean="0"/>
              <a:t>hipoksisi</a:t>
            </a:r>
            <a:r>
              <a:rPr lang="tr-TR" dirty="0" smtClean="0"/>
              <a:t> ve ölüm riskinde artışla beraberdir.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smtClean="0"/>
              <a:t>Ayrıca </a:t>
            </a:r>
            <a:r>
              <a:rPr lang="tr-TR" dirty="0" smtClean="0"/>
              <a:t>artan R-L </a:t>
            </a:r>
            <a:r>
              <a:rPr lang="tr-TR" dirty="0" err="1" smtClean="0"/>
              <a:t>şant</a:t>
            </a:r>
            <a:r>
              <a:rPr lang="tr-TR" dirty="0" smtClean="0"/>
              <a:t> Oksijen </a:t>
            </a:r>
            <a:r>
              <a:rPr lang="tr-TR" dirty="0" err="1" smtClean="0"/>
              <a:t>satürasyonunda</a:t>
            </a:r>
            <a:r>
              <a:rPr lang="tr-TR" dirty="0" smtClean="0"/>
              <a:t> azalma  sonucu </a:t>
            </a:r>
            <a:r>
              <a:rPr lang="tr-TR" dirty="0" err="1" smtClean="0"/>
              <a:t>Siyanoz</a:t>
            </a:r>
            <a:r>
              <a:rPr lang="tr-TR" dirty="0" smtClean="0"/>
              <a:t> görülebilir.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tr-TR" dirty="0" smtClean="0"/>
              <a:t>Paradoksal  </a:t>
            </a:r>
            <a:r>
              <a:rPr lang="tr-TR" dirty="0" smtClean="0"/>
              <a:t>veya septik </a:t>
            </a:r>
            <a:r>
              <a:rPr lang="tr-TR" dirty="0" err="1" smtClean="0"/>
              <a:t>emboli</a:t>
            </a:r>
            <a:r>
              <a:rPr lang="tr-TR" dirty="0" smtClean="0"/>
              <a:t> riskinde artış,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8B35-72E7-49F4-B29F-2BEF6E218D60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err="1" smtClean="0">
                <a:solidFill>
                  <a:srgbClr val="FF0000"/>
                </a:solidFill>
              </a:rPr>
              <a:t>Septostomi</a:t>
            </a:r>
            <a:r>
              <a:rPr lang="tr-TR" sz="3600" b="1" dirty="0" smtClean="0">
                <a:solidFill>
                  <a:srgbClr val="FF0000"/>
                </a:solidFill>
              </a:rPr>
              <a:t> için Riskli Hastalar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mRA</a:t>
            </a:r>
            <a:r>
              <a:rPr lang="tr-TR" dirty="0" smtClean="0"/>
              <a:t> P &gt; 20 mm </a:t>
            </a:r>
            <a:r>
              <a:rPr lang="tr-TR" dirty="0" err="1" smtClean="0"/>
              <a:t>Hg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Dinlenme esnasında Oksijen </a:t>
            </a:r>
            <a:r>
              <a:rPr lang="tr-TR" dirty="0" err="1" smtClean="0"/>
              <a:t>Satürasyonu</a:t>
            </a:r>
            <a:r>
              <a:rPr lang="tr-TR" dirty="0" smtClean="0"/>
              <a:t> &lt; %85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PVRI&gt; 55 Ünite/m2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LVEd</a:t>
            </a:r>
            <a:r>
              <a:rPr lang="tr-TR" dirty="0" smtClean="0"/>
              <a:t> P&gt; 18 mm </a:t>
            </a:r>
            <a:r>
              <a:rPr lang="tr-TR" dirty="0" err="1" smtClean="0"/>
              <a:t>Hg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Yoğun bakım desteği gerektiren kritik hastalar.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Tahmini yaşam beklentisi 1 </a:t>
            </a:r>
            <a:r>
              <a:rPr lang="tr-TR" dirty="0" smtClean="0"/>
              <a:t>yıldan daha düşük </a:t>
            </a:r>
            <a:r>
              <a:rPr lang="tr-TR" dirty="0" smtClean="0"/>
              <a:t>olan </a:t>
            </a:r>
            <a:r>
              <a:rPr lang="tr-TR" dirty="0" smtClean="0"/>
              <a:t>hastalar.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297-7D76-48B2-A2BC-BF923019AB3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err="1" smtClean="0">
                <a:solidFill>
                  <a:srgbClr val="FF0000"/>
                </a:solidFill>
              </a:rPr>
              <a:t>Septostominin</a:t>
            </a:r>
            <a:r>
              <a:rPr lang="tr-TR" sz="3600" b="1" dirty="0" smtClean="0">
                <a:solidFill>
                  <a:srgbClr val="FF0000"/>
                </a:solidFill>
              </a:rPr>
              <a:t> Komplikasyonları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smtClean="0"/>
              <a:t>Ölüm (% 5): </a:t>
            </a:r>
            <a:r>
              <a:rPr lang="tr-TR" dirty="0" smtClean="0"/>
              <a:t>Genellikle işlemin kendisinden çok İAS deki açıklığın fazla olmasına bağlıdır. </a:t>
            </a:r>
            <a:r>
              <a:rPr lang="tr-TR" dirty="0" err="1" smtClean="0"/>
              <a:t>Satürasyon</a:t>
            </a:r>
            <a:r>
              <a:rPr lang="tr-TR" dirty="0" smtClean="0"/>
              <a:t> ve Dokulara oksijen teminindeki sert düşüşe bağlı doku </a:t>
            </a:r>
            <a:r>
              <a:rPr lang="tr-TR" dirty="0" err="1" smtClean="0"/>
              <a:t>hipoksisi</a:t>
            </a:r>
            <a:r>
              <a:rPr lang="tr-TR" dirty="0" smtClean="0"/>
              <a:t> </a:t>
            </a:r>
            <a:r>
              <a:rPr lang="tr-TR" dirty="0" smtClean="0"/>
              <a:t>sonucu görülür. Bundan korunmak </a:t>
            </a:r>
            <a:r>
              <a:rPr lang="tr-TR" dirty="0" smtClean="0"/>
              <a:t>için oksijen </a:t>
            </a:r>
            <a:r>
              <a:rPr lang="tr-TR" dirty="0" err="1" smtClean="0"/>
              <a:t>satürasyonu</a:t>
            </a:r>
            <a:r>
              <a:rPr lang="tr-TR" dirty="0" smtClean="0"/>
              <a:t> % 5-10 dan daha fazla </a:t>
            </a:r>
            <a:r>
              <a:rPr lang="tr-TR" dirty="0" smtClean="0"/>
              <a:t>düşürülmemelidir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err="1" smtClean="0"/>
              <a:t>Reoklüzyon</a:t>
            </a:r>
            <a:r>
              <a:rPr lang="tr-TR" b="1" dirty="0" smtClean="0"/>
              <a:t>  (% 30)	: </a:t>
            </a:r>
            <a:r>
              <a:rPr lang="tr-TR" dirty="0" err="1" smtClean="0"/>
              <a:t>AAD’de</a:t>
            </a:r>
            <a:r>
              <a:rPr lang="tr-TR" dirty="0" smtClean="0"/>
              <a:t> daha sık, </a:t>
            </a:r>
            <a:r>
              <a:rPr lang="tr-TR" dirty="0" smtClean="0"/>
              <a:t>BDAS</a:t>
            </a:r>
            <a:r>
              <a:rPr lang="tr-TR" dirty="0" smtClean="0"/>
              <a:t>, </a:t>
            </a:r>
            <a:r>
              <a:rPr lang="tr-TR" dirty="0" err="1" smtClean="0"/>
              <a:t>Fenstre</a:t>
            </a:r>
            <a:r>
              <a:rPr lang="tr-TR" dirty="0" smtClean="0"/>
              <a:t> Device, AFR ve </a:t>
            </a:r>
            <a:r>
              <a:rPr lang="tr-TR" dirty="0" err="1" smtClean="0"/>
              <a:t>Stentlerde</a:t>
            </a:r>
            <a:r>
              <a:rPr lang="tr-TR" dirty="0" smtClean="0"/>
              <a:t> daha seyrek görülür.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err="1" smtClean="0"/>
              <a:t>Perikardiyal</a:t>
            </a:r>
            <a:r>
              <a:rPr lang="tr-TR" b="1" dirty="0" smtClean="0"/>
              <a:t> </a:t>
            </a:r>
            <a:r>
              <a:rPr lang="tr-TR" b="1" dirty="0" err="1" smtClean="0"/>
              <a:t>Efüzyon</a:t>
            </a:r>
            <a:r>
              <a:rPr lang="tr-TR" b="1" dirty="0" smtClean="0"/>
              <a:t> (% 1-2): </a:t>
            </a:r>
            <a:r>
              <a:rPr lang="tr-TR" dirty="0" smtClean="0"/>
              <a:t>seyrek </a:t>
            </a:r>
            <a:endParaRPr lang="tr-TR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err="1" smtClean="0"/>
              <a:t>Stroke</a:t>
            </a:r>
            <a:r>
              <a:rPr lang="tr-TR" b="1" dirty="0" smtClean="0"/>
              <a:t> 			: </a:t>
            </a:r>
            <a:r>
              <a:rPr lang="tr-TR" dirty="0" smtClean="0"/>
              <a:t>seyrek </a:t>
            </a:r>
            <a:endParaRPr lang="tr-TR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dirty="0" smtClean="0"/>
              <a:t>Aritmi			: </a:t>
            </a:r>
            <a:r>
              <a:rPr lang="tr-TR" dirty="0" smtClean="0"/>
              <a:t>seyrek </a:t>
            </a:r>
            <a:endParaRPr lang="tr-TR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297-7D76-48B2-A2BC-BF923019AB3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Septostomide</a:t>
            </a:r>
            <a:r>
              <a:rPr lang="tr-TR" dirty="0" smtClean="0"/>
              <a:t> yaşanan </a:t>
            </a:r>
            <a:r>
              <a:rPr lang="tr-TR" b="1" dirty="0" err="1" smtClean="0"/>
              <a:t>Reoklüzyonlar</a:t>
            </a:r>
            <a:r>
              <a:rPr lang="tr-TR" dirty="0" smtClean="0"/>
              <a:t> ve </a:t>
            </a:r>
            <a:r>
              <a:rPr lang="tr-TR" dirty="0" err="1" smtClean="0"/>
              <a:t>Reintervention</a:t>
            </a:r>
            <a:r>
              <a:rPr lang="tr-TR" dirty="0" smtClean="0"/>
              <a:t> neden olduğu riskler hekimleri yeni arayışlara yöneltmiştir. 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Reoklüzyondan</a:t>
            </a:r>
            <a:r>
              <a:rPr lang="tr-TR" dirty="0" smtClean="0"/>
              <a:t> kaçınmak için </a:t>
            </a:r>
            <a:r>
              <a:rPr lang="tr-TR" b="1" dirty="0" err="1" smtClean="0"/>
              <a:t>Atriyal</a:t>
            </a:r>
            <a:r>
              <a:rPr lang="tr-TR" b="1" dirty="0" smtClean="0"/>
              <a:t> </a:t>
            </a:r>
            <a:r>
              <a:rPr lang="tr-TR" b="1" dirty="0" err="1" smtClean="0"/>
              <a:t>Stent</a:t>
            </a:r>
            <a:r>
              <a:rPr lang="tr-TR" b="1" dirty="0" smtClean="0"/>
              <a:t> ve AFR cihazlarına </a:t>
            </a:r>
            <a:r>
              <a:rPr lang="tr-TR" dirty="0" smtClean="0"/>
              <a:t>eğilim artmıştır.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BDDF-3951-42C6-9E58-928D41528999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38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tr-TR" dirty="0" smtClean="0"/>
              <a:t> </a:t>
            </a:r>
            <a:r>
              <a:rPr lang="tr-TR" dirty="0" smtClean="0"/>
              <a:t>1</a:t>
            </a:r>
            <a:r>
              <a:rPr lang="tr-TR" dirty="0" smtClean="0"/>
              <a:t>. </a:t>
            </a:r>
            <a:r>
              <a:rPr lang="tr-TR" dirty="0" err="1" smtClean="0"/>
              <a:t>Stent</a:t>
            </a:r>
            <a:r>
              <a:rPr lang="tr-TR" dirty="0" smtClean="0"/>
              <a:t> </a:t>
            </a:r>
            <a:r>
              <a:rPr lang="tr-TR" sz="3000" dirty="0" smtClean="0"/>
              <a:t>uygulanmasından önce </a:t>
            </a:r>
            <a:r>
              <a:rPr lang="tr-TR" sz="3000" dirty="0" err="1" smtClean="0"/>
              <a:t>interatriyal</a:t>
            </a:r>
            <a:r>
              <a:rPr lang="tr-TR" sz="3000" dirty="0" smtClean="0"/>
              <a:t> </a:t>
            </a:r>
            <a:r>
              <a:rPr lang="tr-TR" sz="3000" dirty="0" err="1" smtClean="0"/>
              <a:t>septumda</a:t>
            </a:r>
            <a:r>
              <a:rPr lang="tr-TR" sz="3000" dirty="0" smtClean="0"/>
              <a:t> </a:t>
            </a:r>
            <a:r>
              <a:rPr lang="tr-TR" sz="3000" dirty="0" err="1" smtClean="0"/>
              <a:t>Radyofrekans</a:t>
            </a:r>
            <a:r>
              <a:rPr lang="tr-TR" sz="3000" dirty="0" smtClean="0"/>
              <a:t> </a:t>
            </a:r>
            <a:r>
              <a:rPr lang="tr-TR" sz="3000" dirty="0" err="1" smtClean="0"/>
              <a:t>enerjii</a:t>
            </a:r>
            <a:r>
              <a:rPr lang="tr-TR" sz="3000" dirty="0" smtClean="0"/>
              <a:t> verilerek veya </a:t>
            </a:r>
            <a:r>
              <a:rPr lang="tr-TR" sz="3000" dirty="0" err="1" smtClean="0"/>
              <a:t>Borckenbrough</a:t>
            </a:r>
            <a:r>
              <a:rPr lang="tr-TR" sz="3000" dirty="0" smtClean="0"/>
              <a:t> iğne ile açıklık sağlanmakta, </a:t>
            </a:r>
          </a:p>
          <a:p>
            <a:pPr>
              <a:lnSpc>
                <a:spcPct val="160000"/>
              </a:lnSpc>
              <a:buNone/>
            </a:pPr>
            <a:r>
              <a:rPr lang="tr-TR" sz="3000" dirty="0" smtClean="0"/>
              <a:t>2. Daha sonra kademeli olarak açıklık balonla genişletilmektedir. </a:t>
            </a:r>
          </a:p>
          <a:p>
            <a:pPr>
              <a:lnSpc>
                <a:spcPct val="160000"/>
              </a:lnSpc>
              <a:buNone/>
            </a:pPr>
            <a:r>
              <a:rPr lang="tr-TR" sz="3000" dirty="0" smtClean="0"/>
              <a:t>3. İstenilen </a:t>
            </a:r>
            <a:r>
              <a:rPr lang="tr-TR" sz="3000" dirty="0" err="1" smtClean="0"/>
              <a:t>hemodinamik</a:t>
            </a:r>
            <a:r>
              <a:rPr lang="tr-TR" sz="3000" dirty="0" smtClean="0"/>
              <a:t> sonuca ulaştıktan </a:t>
            </a:r>
          </a:p>
          <a:p>
            <a:pPr>
              <a:lnSpc>
                <a:spcPct val="160000"/>
              </a:lnSpc>
              <a:buNone/>
            </a:pPr>
            <a:r>
              <a:rPr lang="tr-TR" sz="3000" dirty="0" smtClean="0"/>
              <a:t>Sonra (Sat O2% 5-10 düşünce) balona yüklenmiş </a:t>
            </a:r>
          </a:p>
          <a:p>
            <a:pPr>
              <a:lnSpc>
                <a:spcPct val="160000"/>
              </a:lnSpc>
              <a:buNone/>
            </a:pPr>
            <a:r>
              <a:rPr lang="tr-TR" sz="3000" dirty="0" smtClean="0"/>
              <a:t>(genelde) 8-10 </a:t>
            </a:r>
            <a:r>
              <a:rPr lang="tr-TR" sz="3000" dirty="0" smtClean="0"/>
              <a:t>mm çapındaki </a:t>
            </a:r>
            <a:r>
              <a:rPr lang="tr-TR" sz="3000" dirty="0" err="1" smtClean="0"/>
              <a:t>stent</a:t>
            </a:r>
            <a:r>
              <a:rPr lang="tr-TR" sz="3000" dirty="0" smtClean="0"/>
              <a:t> </a:t>
            </a:r>
            <a:r>
              <a:rPr lang="tr-TR" sz="3000" dirty="0" err="1" smtClean="0"/>
              <a:t>septal</a:t>
            </a:r>
            <a:r>
              <a:rPr lang="tr-TR" sz="3000" dirty="0" smtClean="0"/>
              <a:t> </a:t>
            </a:r>
            <a:r>
              <a:rPr lang="tr-TR" sz="3000" dirty="0" smtClean="0"/>
              <a:t>açıklığa</a:t>
            </a:r>
          </a:p>
          <a:p>
            <a:pPr>
              <a:lnSpc>
                <a:spcPct val="160000"/>
              </a:lnSpc>
              <a:buNone/>
            </a:pPr>
            <a:r>
              <a:rPr lang="tr-TR" sz="3000" dirty="0" smtClean="0"/>
              <a:t> </a:t>
            </a:r>
            <a:r>
              <a:rPr lang="tr-TR" sz="3000" dirty="0" smtClean="0"/>
              <a:t>yerleştirilir.</a:t>
            </a:r>
            <a:endParaRPr lang="tr-TR" sz="30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1EA2-6761-480D-866F-B0B76CDB80E7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ALABALIK\Desktop\Kapadokya\s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908" y="5085184"/>
            <a:ext cx="2065092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1142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/>
              <a:t>(A)</a:t>
            </a:r>
            <a:r>
              <a:rPr lang="en-US" dirty="0" smtClean="0"/>
              <a:t> A loop of defined diameter is created using a temporary pacing wire. This is placed over a standard balloon </a:t>
            </a:r>
            <a:r>
              <a:rPr lang="en-US" dirty="0" err="1" smtClean="0"/>
              <a:t>valvuloplasty</a:t>
            </a:r>
            <a:r>
              <a:rPr lang="en-US" dirty="0" smtClean="0"/>
              <a:t> catheter. </a:t>
            </a:r>
            <a:r>
              <a:rPr lang="en-US" b="1" dirty="0" smtClean="0"/>
              <a:t>(B)</a:t>
            </a:r>
            <a:r>
              <a:rPr lang="en-US" dirty="0" smtClean="0"/>
              <a:t> The stent, mounted and crimped with the loop centered. </a:t>
            </a:r>
            <a:r>
              <a:rPr lang="en-US" b="1" dirty="0" smtClean="0"/>
              <a:t>(C)</a:t>
            </a:r>
            <a:r>
              <a:rPr lang="en-US" dirty="0" smtClean="0"/>
              <a:t> The stent is placed across the fenestration, and the balloon catheter is fully inflated.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6C65-BB61-4911-84C6-F6EDCF5D061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15198">
            <a:off x="-1023760" y="2623181"/>
            <a:ext cx="6124738" cy="493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5737166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56D8-CFA6-47C4-87D0-CD758E09E90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endParaRPr lang="tr-TR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BAS işleminin </a:t>
            </a:r>
            <a:r>
              <a:rPr lang="tr-TR" dirty="0" smtClean="0"/>
              <a:t>yapılmasıyla </a:t>
            </a:r>
            <a:r>
              <a:rPr lang="tr-TR" dirty="0" smtClean="0"/>
              <a:t>hastada sağ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enddiyastolik</a:t>
            </a:r>
            <a:r>
              <a:rPr lang="tr-TR" dirty="0" smtClean="0"/>
              <a:t> volümü azalmaktadır.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 Ortaya çıkan R-L </a:t>
            </a:r>
            <a:r>
              <a:rPr lang="tr-TR" dirty="0" err="1" smtClean="0"/>
              <a:t>şant</a:t>
            </a:r>
            <a:r>
              <a:rPr lang="tr-TR" dirty="0" smtClean="0"/>
              <a:t> sonrası oksijen </a:t>
            </a:r>
            <a:r>
              <a:rPr lang="tr-TR" dirty="0" err="1" smtClean="0"/>
              <a:t>satürasyonunda</a:t>
            </a:r>
            <a:r>
              <a:rPr lang="tr-TR" dirty="0" smtClean="0"/>
              <a:t> yaklaşık % 5-10 ‘</a:t>
            </a:r>
            <a:r>
              <a:rPr lang="tr-TR" dirty="0" err="1" smtClean="0"/>
              <a:t>luk</a:t>
            </a:r>
            <a:r>
              <a:rPr lang="tr-TR" dirty="0" smtClean="0"/>
              <a:t> bir düşüş meydana gelmektedir.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İşlemden birkaç ay sonra 6 </a:t>
            </a:r>
            <a:r>
              <a:rPr lang="tr-TR" dirty="0" err="1" smtClean="0"/>
              <a:t>dakikaklık</a:t>
            </a:r>
            <a:r>
              <a:rPr lang="tr-TR" dirty="0" smtClean="0"/>
              <a:t> yürüme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    mesafesinde </a:t>
            </a:r>
            <a:r>
              <a:rPr lang="tr-TR" dirty="0" smtClean="0"/>
              <a:t>artış </a:t>
            </a:r>
            <a:r>
              <a:rPr lang="tr-TR" dirty="0" smtClean="0"/>
              <a:t>meydana gelmektedir.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B2C8-2041-421C-AC9A-DD58FED26833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Picture 3" descr="C:\Users\ALABALIK\Desktop\Kapadokya\s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911214"/>
            <a:ext cx="2267744" cy="19467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</a:rPr>
              <a:t> Riskler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Stent</a:t>
            </a:r>
            <a:r>
              <a:rPr lang="tr-TR" dirty="0" smtClean="0"/>
              <a:t> </a:t>
            </a:r>
            <a:r>
              <a:rPr lang="tr-TR" dirty="0" err="1" smtClean="0"/>
              <a:t>migrasyonu</a:t>
            </a:r>
            <a:r>
              <a:rPr lang="tr-TR" dirty="0" smtClean="0"/>
              <a:t>	: genel olarak seyrek, ama düz olarak yerleştirilince görülebilir.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Stent</a:t>
            </a:r>
            <a:r>
              <a:rPr lang="tr-TR" dirty="0" smtClean="0"/>
              <a:t> </a:t>
            </a:r>
            <a:r>
              <a:rPr lang="tr-TR" dirty="0" err="1" smtClean="0"/>
              <a:t>Oklüzyonu</a:t>
            </a:r>
            <a:r>
              <a:rPr lang="tr-TR" dirty="0" smtClean="0"/>
              <a:t>		: seyrek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Stent</a:t>
            </a:r>
            <a:r>
              <a:rPr lang="tr-TR" dirty="0" smtClean="0"/>
              <a:t> stabilizasyonunu sağlamak için </a:t>
            </a:r>
            <a:r>
              <a:rPr lang="tr-TR" dirty="0" err="1" smtClean="0"/>
              <a:t>Diabol</a:t>
            </a:r>
            <a:r>
              <a:rPr lang="tr-TR" dirty="0" smtClean="0"/>
              <a:t> şeklinde yeni </a:t>
            </a:r>
            <a:r>
              <a:rPr lang="tr-TR" dirty="0" err="1" smtClean="0"/>
              <a:t>stent</a:t>
            </a:r>
            <a:r>
              <a:rPr lang="tr-TR" dirty="0" smtClean="0"/>
              <a:t> ihtiyacı doğmuştur.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38F4-5B69-4EA5-8651-6663C14FA1EA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Picture 3" descr="C:\Users\ALABALIK\Desktop\Kapadokya\s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5" y="4911214"/>
            <a:ext cx="2267743" cy="194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b="1" dirty="0" err="1" smtClean="0">
                <a:latin typeface="Cambria" pitchFamily="18" charset="0"/>
              </a:rPr>
              <a:t>Pulmoner</a:t>
            </a:r>
            <a:r>
              <a:rPr lang="tr-TR" b="1" dirty="0" smtClean="0">
                <a:latin typeface="Cambria" pitchFamily="18" charset="0"/>
              </a:rPr>
              <a:t> Hipertansiyon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46888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tr-TR" sz="2400" dirty="0" smtClean="0">
                <a:latin typeface="Cambria" pitchFamily="18" charset="0"/>
              </a:rPr>
              <a:t>PAH, </a:t>
            </a:r>
            <a:r>
              <a:rPr lang="tr-TR" sz="2400" dirty="0" err="1" smtClean="0">
                <a:latin typeface="Cambria" pitchFamily="18" charset="0"/>
              </a:rPr>
              <a:t>pulmoner</a:t>
            </a:r>
            <a:r>
              <a:rPr lang="tr-TR" sz="2400" dirty="0" smtClean="0">
                <a:latin typeface="Cambria" pitchFamily="18" charset="0"/>
              </a:rPr>
              <a:t> arter ortalama basıncının normalin üzerinde olması sonucu ortaya çıkan,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400" b="1" i="1" dirty="0" smtClean="0">
                <a:latin typeface="Cambria" pitchFamily="18" charset="0"/>
              </a:rPr>
              <a:t>Sağ kalp yetersizliği,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400" b="1" i="1" dirty="0" smtClean="0">
                <a:latin typeface="Cambria" pitchFamily="18" charset="0"/>
              </a:rPr>
              <a:t>Nefes darlığı,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400" b="1" i="1" dirty="0" smtClean="0">
                <a:latin typeface="Cambria" pitchFamily="18" charset="0"/>
              </a:rPr>
              <a:t>Halsizlik,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400" b="1" i="1" dirty="0" smtClean="0">
                <a:latin typeface="Cambria" pitchFamily="18" charset="0"/>
              </a:rPr>
              <a:t>Egzersiz kapasitesinde azalma,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400" b="1" i="1" dirty="0" err="1" smtClean="0">
                <a:latin typeface="Cambria" pitchFamily="18" charset="0"/>
              </a:rPr>
              <a:t>Senkop</a:t>
            </a:r>
            <a:r>
              <a:rPr lang="tr-TR" sz="2400" b="1" i="1" dirty="0" smtClean="0">
                <a:latin typeface="Cambria" pitchFamily="18" charset="0"/>
              </a:rPr>
              <a:t> ve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400" b="1" i="1" dirty="0" smtClean="0">
                <a:latin typeface="Cambria" pitchFamily="18" charset="0"/>
              </a:rPr>
              <a:t>Yaşam süresinde ciddi düzeyde azalma </a:t>
            </a:r>
            <a:r>
              <a:rPr lang="tr-TR" sz="2400" dirty="0" smtClean="0">
                <a:latin typeface="Cambria" pitchFamily="18" charset="0"/>
              </a:rPr>
              <a:t>ile karakterize ilerleyici bir hastalıktır.</a:t>
            </a:r>
            <a:endParaRPr lang="tr-TR" sz="2400" dirty="0">
              <a:latin typeface="Cambria" pitchFamily="18" charset="0"/>
            </a:endParaRPr>
          </a:p>
        </p:txBody>
      </p:sp>
      <p:pic>
        <p:nvPicPr>
          <p:cNvPr id="1028" name="Picture 4" descr="C:\Users\ALABALIK\Desktop\disp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1835696" cy="1963316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5B3A-1B16-4123-A3C6-50EB8C3740CA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err="1" smtClean="0"/>
              <a:t>Fenestre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Atriyal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Septal</a:t>
            </a:r>
            <a:r>
              <a:rPr lang="tr-TR" sz="3600" b="1" dirty="0" smtClean="0"/>
              <a:t> Device</a:t>
            </a:r>
            <a:endParaRPr lang="tr-TR" sz="3200" b="1" dirty="0"/>
          </a:p>
        </p:txBody>
      </p:sp>
      <p:pic>
        <p:nvPicPr>
          <p:cNvPr id="1027" name="Picture 3" descr="C:\Users\ALABALIK\Desktop\Kapadokya\820967-fi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649072" cy="4869160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324-C2B6-405C-9B4F-2F61606FCF16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/>
              <a:t>Fenestre</a:t>
            </a:r>
            <a:r>
              <a:rPr lang="tr-TR" sz="3600" dirty="0" smtClean="0"/>
              <a:t> </a:t>
            </a:r>
            <a:r>
              <a:rPr lang="tr-TR" sz="3600" dirty="0" err="1" smtClean="0"/>
              <a:t>Atriyal</a:t>
            </a:r>
            <a:r>
              <a:rPr lang="tr-TR" sz="3600" dirty="0" smtClean="0"/>
              <a:t> </a:t>
            </a:r>
            <a:r>
              <a:rPr lang="tr-TR" sz="3600" dirty="0" err="1" smtClean="0"/>
              <a:t>Septal</a:t>
            </a:r>
            <a:r>
              <a:rPr lang="tr-TR" sz="3600" dirty="0" smtClean="0"/>
              <a:t> Device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Özellikle  </a:t>
            </a:r>
            <a:r>
              <a:rPr lang="tr-TR" dirty="0" err="1" smtClean="0"/>
              <a:t>İAS’deki</a:t>
            </a:r>
            <a:r>
              <a:rPr lang="tr-TR" dirty="0" smtClean="0"/>
              <a:t> açıklığın fazla yapılması sonucu aşırı </a:t>
            </a:r>
            <a:r>
              <a:rPr lang="tr-TR" dirty="0" err="1" smtClean="0"/>
              <a:t>desatüre</a:t>
            </a:r>
            <a:r>
              <a:rPr lang="tr-TR" dirty="0" smtClean="0"/>
              <a:t> olan hastalarda  bozulan doku </a:t>
            </a:r>
            <a:r>
              <a:rPr lang="tr-TR" dirty="0" err="1" smtClean="0"/>
              <a:t>oksijenizasyonunu</a:t>
            </a:r>
            <a:r>
              <a:rPr lang="tr-TR" dirty="0" smtClean="0"/>
              <a:t> düzeltmek için yararlı bir yöntemdir.</a:t>
            </a:r>
            <a:endParaRPr lang="tr-TR" dirty="0"/>
          </a:p>
        </p:txBody>
      </p:sp>
      <p:pic>
        <p:nvPicPr>
          <p:cNvPr id="1027" name="Picture 3" descr="C:\Users\ALABALIK\Desktop\f as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15673"/>
            <a:ext cx="2448272" cy="2542327"/>
          </a:xfrm>
          <a:prstGeom prst="rect">
            <a:avLst/>
          </a:prstGeom>
          <a:noFill/>
        </p:spPr>
      </p:pic>
      <p:pic>
        <p:nvPicPr>
          <p:cNvPr id="6" name="Picture 3" descr="C:\Users\ALABALIK\Desktop\Kapadokya\820967-fi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815" y="4149080"/>
            <a:ext cx="5368186" cy="2708920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5E11-E11C-4952-8384-4886A87E683C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dirty="0" err="1" smtClean="0"/>
              <a:t>Fenestre</a:t>
            </a:r>
            <a:r>
              <a:rPr lang="tr-TR" sz="3600" dirty="0" smtClean="0"/>
              <a:t> </a:t>
            </a:r>
            <a:r>
              <a:rPr lang="tr-TR" sz="3600" dirty="0" err="1" smtClean="0"/>
              <a:t>Atriyal</a:t>
            </a:r>
            <a:r>
              <a:rPr lang="tr-TR" sz="3600" dirty="0" smtClean="0"/>
              <a:t> </a:t>
            </a:r>
            <a:r>
              <a:rPr lang="tr-TR" sz="3600" dirty="0" err="1" smtClean="0"/>
              <a:t>Septal</a:t>
            </a:r>
            <a:r>
              <a:rPr lang="tr-TR" sz="3600" dirty="0" smtClean="0"/>
              <a:t> Device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2468880"/>
            <a:ext cx="7581528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İşlem esnasında sağlanan </a:t>
            </a:r>
            <a:r>
              <a:rPr lang="tr-TR" sz="2400" b="1" dirty="0" err="1" smtClean="0"/>
              <a:t>interatriyal</a:t>
            </a:r>
            <a:r>
              <a:rPr lang="tr-TR" sz="2400" b="1" dirty="0" smtClean="0"/>
              <a:t> açıklığın daha büyük olmasını</a:t>
            </a:r>
            <a:r>
              <a:rPr lang="tr-TR" sz="2400" dirty="0" smtClean="0"/>
              <a:t> gerektirir. </a:t>
            </a:r>
          </a:p>
          <a:p>
            <a:r>
              <a:rPr lang="tr-TR" sz="2400" dirty="0" err="1" smtClean="0"/>
              <a:t>İAS’de</a:t>
            </a:r>
            <a:r>
              <a:rPr lang="tr-TR" sz="2400" dirty="0" smtClean="0"/>
              <a:t> daha fazla yabancı cisim bulunmasını gerekli kılar. Bu da </a:t>
            </a:r>
            <a:r>
              <a:rPr lang="tr-TR" sz="2400" b="1" dirty="0" err="1" smtClean="0"/>
              <a:t>trombüs</a:t>
            </a:r>
            <a:r>
              <a:rPr lang="tr-TR" sz="2400" b="1" dirty="0" smtClean="0"/>
              <a:t> formasyonu için artmış risk </a:t>
            </a:r>
            <a:r>
              <a:rPr lang="tr-TR" sz="2400" dirty="0" smtClean="0"/>
              <a:t>ile beraberdir. </a:t>
            </a:r>
            <a:r>
              <a:rPr lang="tr-TR" sz="2400" b="1" dirty="0" smtClean="0"/>
              <a:t>Maliyeti</a:t>
            </a:r>
            <a:r>
              <a:rPr lang="tr-TR" sz="2400" dirty="0" smtClean="0"/>
              <a:t> daha fazladır.</a:t>
            </a:r>
          </a:p>
          <a:p>
            <a:r>
              <a:rPr lang="tr-TR" sz="2400" dirty="0" err="1" smtClean="0"/>
              <a:t>İnteratriyal</a:t>
            </a:r>
            <a:r>
              <a:rPr lang="tr-TR" sz="2400" dirty="0" smtClean="0"/>
              <a:t> açıklık standart olduğu için </a:t>
            </a:r>
            <a:r>
              <a:rPr lang="tr-TR" sz="2400" b="1" dirty="0" smtClean="0"/>
              <a:t>gerektiğinde genişletilme şansı</a:t>
            </a:r>
            <a:r>
              <a:rPr lang="tr-TR" sz="2400" dirty="0" smtClean="0"/>
              <a:t> yoktur. </a:t>
            </a:r>
          </a:p>
          <a:p>
            <a:r>
              <a:rPr lang="tr-TR" sz="2400" dirty="0" smtClean="0"/>
              <a:t>Zamanla </a:t>
            </a:r>
            <a:r>
              <a:rPr lang="tr-TR" sz="2400" dirty="0" err="1" smtClean="0"/>
              <a:t>fenestre</a:t>
            </a:r>
            <a:r>
              <a:rPr lang="tr-TR" sz="2400" dirty="0" smtClean="0"/>
              <a:t> bölgenin </a:t>
            </a:r>
            <a:r>
              <a:rPr lang="tr-TR" sz="2400" dirty="0" err="1" smtClean="0"/>
              <a:t>epitelizasyonı</a:t>
            </a:r>
            <a:r>
              <a:rPr lang="tr-TR" sz="2400" dirty="0" smtClean="0"/>
              <a:t> </a:t>
            </a:r>
            <a:r>
              <a:rPr lang="tr-TR" sz="2400" dirty="0" smtClean="0"/>
              <a:t>ve </a:t>
            </a:r>
            <a:r>
              <a:rPr lang="tr-TR" sz="2400" dirty="0" err="1" smtClean="0"/>
              <a:t>trombozu</a:t>
            </a:r>
            <a:r>
              <a:rPr lang="tr-TR" sz="2400" dirty="0" smtClean="0"/>
              <a:t> sonucu </a:t>
            </a:r>
            <a:r>
              <a:rPr lang="tr-TR" sz="2400" dirty="0" smtClean="0"/>
              <a:t>kapanma riskleri fazladır.</a:t>
            </a:r>
            <a:endParaRPr lang="tr-TR" sz="24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FC9D-AEE7-4A6F-81A7-AC6575AFD47E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7" name="Bildobjekt 3" descr="Heartx AFR_PPTimages_R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4104456" cy="3078342"/>
          </a:xfrm>
          <a:prstGeom prst="rect">
            <a:avLst/>
          </a:prstGeom>
        </p:spPr>
      </p:pic>
      <p:pic>
        <p:nvPicPr>
          <p:cNvPr id="8" name="Bildobjekt 3" descr="Heartx AFR_PPTimages_R0115.jpg"/>
          <p:cNvPicPr>
            <a:picLocks noChangeAspect="1"/>
          </p:cNvPicPr>
          <p:nvPr/>
        </p:nvPicPr>
        <p:blipFill rotWithShape="1">
          <a:blip r:embed="rId3" cstate="print"/>
          <a:srcRect l="9375" t="13421" r="16406" b="10086"/>
          <a:stretch/>
        </p:blipFill>
        <p:spPr>
          <a:xfrm rot="5400000">
            <a:off x="5037103" y="3759218"/>
            <a:ext cx="3356993" cy="2840576"/>
          </a:xfrm>
          <a:prstGeom prst="rect">
            <a:avLst/>
          </a:prstGeom>
        </p:spPr>
      </p:pic>
      <p:pic>
        <p:nvPicPr>
          <p:cNvPr id="72707" name="Picture 3" descr="C:\Users\ALABALIK\Desktop\afr occ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89040"/>
            <a:ext cx="3067844" cy="3068960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692696"/>
            <a:ext cx="2850991" cy="291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92696"/>
            <a:ext cx="7772400" cy="57605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Atrial</a:t>
            </a:r>
            <a:r>
              <a:rPr lang="en-US" sz="3600" dirty="0" smtClean="0"/>
              <a:t> Flow Regulator</a:t>
            </a:r>
            <a:r>
              <a:rPr lang="tr-TR" sz="3600" dirty="0" smtClean="0"/>
              <a:t> Deviceler</a:t>
            </a:r>
            <a:endParaRPr lang="en-US" sz="3600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781-D7AA-4E4B-97E0-5E496782BBFA}" type="slidenum">
              <a:rPr lang="sv-SE" smtClean="0"/>
              <a:pPr/>
              <a:t>34</a:t>
            </a:fld>
            <a:endParaRPr lang="sv-SE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0995" y="4656429"/>
            <a:ext cx="1905092" cy="1034409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2699792" y="2708920"/>
          <a:ext cx="4320480" cy="3748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7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5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56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29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AFR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  <a:latin typeface="+mn-lt"/>
                        </a:rPr>
                        <a:t>Article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 No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D1 [mm]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D2 [mm]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h [mm]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Introducing System Size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ODS* 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65AFR04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4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65AFR06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6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10F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65AFR08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12F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65AFR10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10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65AFR04M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4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5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65AFR06M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6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10F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65AFR08M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5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12F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65AFR10M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10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65AFR04L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4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65AFR06L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6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10F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65AFR08L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12F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65AFR10L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10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14F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8" r="14208"/>
          <a:stretch/>
        </p:blipFill>
        <p:spPr>
          <a:xfrm rot="9275169">
            <a:off x="7326778" y="2295823"/>
            <a:ext cx="1846626" cy="1844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484784"/>
            <a:ext cx="767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Size’ları</a:t>
            </a:r>
            <a:r>
              <a:rPr lang="tr-TR" sz="2400" b="1" dirty="0" smtClean="0"/>
              <a:t>; </a:t>
            </a:r>
            <a:r>
              <a:rPr lang="tr-TR" sz="2400" b="1" dirty="0"/>
              <a:t>4, 6, 8, 10 mm </a:t>
            </a:r>
            <a:r>
              <a:rPr lang="tr-TR" sz="2400" b="1" dirty="0" err="1" smtClean="0"/>
              <a:t>fenestrasyon</a:t>
            </a:r>
            <a:r>
              <a:rPr lang="tr-TR" sz="2400" b="1" dirty="0" smtClean="0"/>
              <a:t> 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İle 2</a:t>
            </a:r>
            <a:r>
              <a:rPr lang="tr-TR" sz="2400" b="1" dirty="0"/>
              <a:t>, 5 and 10 mm </a:t>
            </a:r>
            <a:r>
              <a:rPr lang="tr-TR" sz="2400" b="1" dirty="0" smtClean="0"/>
              <a:t>bel kısmı var.</a:t>
            </a:r>
            <a:endParaRPr lang="en-US" sz="2400" b="1" dirty="0"/>
          </a:p>
        </p:txBody>
      </p:sp>
      <p:pic>
        <p:nvPicPr>
          <p:cNvPr id="73730" name="Picture 2" descr="C:\Users\ALABALIK\Desktop\afr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2304256" cy="2304256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40186">
            <a:off x="-133773" y="1511596"/>
            <a:ext cx="2428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927498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  <p:pic>
        <p:nvPicPr>
          <p:cNvPr id="78850" name="Picture 2" descr="C:\Users\ALABALIK\Desktop\afr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dirty="0" smtClean="0"/>
              <a:t>PH Tedavisinde </a:t>
            </a:r>
            <a:r>
              <a:rPr lang="tr-TR" sz="4000" dirty="0" err="1" smtClean="0"/>
              <a:t>Reverse</a:t>
            </a:r>
            <a:r>
              <a:rPr lang="tr-TR" sz="4000" dirty="0" smtClean="0"/>
              <a:t> </a:t>
            </a:r>
            <a:r>
              <a:rPr lang="tr-TR" sz="4000" dirty="0" err="1" smtClean="0"/>
              <a:t>Potts</a:t>
            </a:r>
            <a:r>
              <a:rPr lang="tr-TR" sz="4000" dirty="0" smtClean="0"/>
              <a:t> </a:t>
            </a:r>
            <a:r>
              <a:rPr lang="tr-TR" sz="4000" dirty="0" err="1" smtClean="0"/>
              <a:t>Şantı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7859216" cy="3831704"/>
          </a:xfrm>
        </p:spPr>
        <p:txBody>
          <a:bodyPr/>
          <a:lstStyle/>
          <a:p>
            <a:r>
              <a:rPr lang="tr-TR" dirty="0" err="1" smtClean="0"/>
              <a:t>ReversePotts</a:t>
            </a:r>
            <a:r>
              <a:rPr lang="tr-TR" dirty="0" smtClean="0"/>
              <a:t> </a:t>
            </a:r>
            <a:r>
              <a:rPr lang="tr-TR" dirty="0" err="1" smtClean="0"/>
              <a:t>şantının</a:t>
            </a:r>
            <a:r>
              <a:rPr lang="tr-TR" dirty="0" smtClean="0"/>
              <a:t> </a:t>
            </a:r>
            <a:r>
              <a:rPr lang="tr-TR" dirty="0" smtClean="0"/>
              <a:t>(inen </a:t>
            </a:r>
            <a:r>
              <a:rPr lang="tr-TR" dirty="0" err="1" smtClean="0"/>
              <a:t>aortadan</a:t>
            </a:r>
            <a:r>
              <a:rPr lang="tr-TR" dirty="0" smtClean="0"/>
              <a:t> sol </a:t>
            </a:r>
            <a:r>
              <a:rPr lang="tr-TR" dirty="0" err="1" smtClean="0"/>
              <a:t>pulmoner</a:t>
            </a:r>
            <a:r>
              <a:rPr lang="tr-TR" dirty="0" smtClean="0"/>
              <a:t> artere) oluşturulması </a:t>
            </a:r>
            <a:r>
              <a:rPr lang="tr-TR" dirty="0" err="1" smtClean="0"/>
              <a:t>suprasistemik</a:t>
            </a:r>
            <a:r>
              <a:rPr lang="tr-TR" dirty="0" smtClean="0"/>
              <a:t> İPAH olan Fonksiyonel sınıf IV </a:t>
            </a:r>
            <a:r>
              <a:rPr lang="tr-TR" dirty="0" err="1" smtClean="0"/>
              <a:t>PH’lı</a:t>
            </a:r>
            <a:r>
              <a:rPr lang="tr-TR" dirty="0" smtClean="0"/>
              <a:t> hastalar için yeni bir seçenek olarak tanımlanmaktadır.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Picture 2" descr="C:\Users\ALABALIK\Desktop\pot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0640"/>
            <a:ext cx="3240360" cy="2997360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2963-21B9-4ADB-B4E9-4CE5ABB001DC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Picture 3" descr="C:\Users\ALABALIK\Desktop\Schranz\st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5267636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3000" contras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dirty="0" smtClean="0"/>
              <a:t>PH Tedavisinde </a:t>
            </a:r>
            <a:r>
              <a:rPr lang="tr-TR" sz="4000" dirty="0" err="1" smtClean="0"/>
              <a:t>Reverse</a:t>
            </a:r>
            <a:r>
              <a:rPr lang="tr-TR" sz="4000" dirty="0" smtClean="0"/>
              <a:t> </a:t>
            </a:r>
            <a:r>
              <a:rPr lang="tr-TR" sz="4000" dirty="0" err="1" smtClean="0"/>
              <a:t>Potts</a:t>
            </a:r>
            <a:r>
              <a:rPr lang="tr-TR" sz="4000" dirty="0" smtClean="0"/>
              <a:t> </a:t>
            </a:r>
            <a:r>
              <a:rPr lang="tr-TR" sz="4000" dirty="0" err="1" smtClean="0"/>
              <a:t>Şantı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7859216" cy="383170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AS’e</a:t>
            </a:r>
            <a:r>
              <a:rPr lang="tr-TR" dirty="0" smtClean="0"/>
              <a:t> göre beyin ve koronerlere giden kanın oksijen içeriğinde düşme olmaz.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septostomiden</a:t>
            </a:r>
            <a:r>
              <a:rPr lang="tr-TR" dirty="0" smtClean="0"/>
              <a:t> farklı olarak </a:t>
            </a:r>
            <a:r>
              <a:rPr lang="tr-TR" dirty="0" err="1" smtClean="0"/>
              <a:t>oklüzyon</a:t>
            </a:r>
            <a:r>
              <a:rPr lang="tr-TR" dirty="0" smtClean="0"/>
              <a:t> nadirdir.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mRAP</a:t>
            </a:r>
            <a:r>
              <a:rPr lang="tr-TR" dirty="0" smtClean="0"/>
              <a:t> yüksek hastalarda </a:t>
            </a:r>
            <a:r>
              <a:rPr lang="tr-TR" dirty="0" smtClean="0"/>
              <a:t>olan </a:t>
            </a:r>
            <a:r>
              <a:rPr lang="tr-TR" dirty="0" smtClean="0"/>
              <a:t>hastalarda da uygulanabilir.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45A-235C-4F19-AA5F-2AF4D9FEFEFE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err="1" smtClean="0"/>
              <a:t>Reverse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Potts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Şantının</a:t>
            </a:r>
            <a:r>
              <a:rPr lang="tr-TR" sz="4000" b="1" dirty="0" smtClean="0"/>
              <a:t> Riskleri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7859216" cy="3831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Şantın</a:t>
            </a:r>
            <a:r>
              <a:rPr lang="tr-TR" dirty="0" smtClean="0"/>
              <a:t> şeklinde karar </a:t>
            </a:r>
            <a:r>
              <a:rPr lang="tr-TR" dirty="0" smtClean="0"/>
              <a:t> vermeden </a:t>
            </a:r>
            <a:r>
              <a:rPr lang="tr-TR" dirty="0" smtClean="0"/>
              <a:t>önce </a:t>
            </a:r>
            <a:r>
              <a:rPr lang="tr-TR" dirty="0" err="1" smtClean="0"/>
              <a:t>klinisyenin</a:t>
            </a:r>
            <a:r>
              <a:rPr lang="tr-TR" dirty="0" smtClean="0"/>
              <a:t> hastanın anatomik görüntülerini detaylı olarak bilmesi gerekir.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Picture 3" descr="C:\Users\ALABALIK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3081250" cy="2852936"/>
          </a:xfrm>
          <a:prstGeom prst="rect">
            <a:avLst/>
          </a:prstGeom>
          <a:noFill/>
        </p:spPr>
      </p:pic>
      <p:pic>
        <p:nvPicPr>
          <p:cNvPr id="1027" name="Picture 3" descr="C:\Users\ALABALIK\Desktop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3240360" cy="3068960"/>
          </a:xfrm>
          <a:prstGeom prst="rect">
            <a:avLst/>
          </a:prstGeom>
          <a:noFill/>
        </p:spPr>
      </p:pic>
      <p:pic>
        <p:nvPicPr>
          <p:cNvPr id="1028" name="Picture 4" descr="C:\Users\ALABALIK\Desktop\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90975"/>
            <a:ext cx="3059832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755576" y="1484784"/>
            <a:ext cx="8208912" cy="43891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9600" b="1" dirty="0" err="1" smtClean="0"/>
              <a:t>Pulmoner</a:t>
            </a:r>
            <a:r>
              <a:rPr lang="tr-TR" sz="9600" b="1" dirty="0" smtClean="0"/>
              <a:t> Hipertansiyonda geleneksel tedavinin yerini alan PAH spesifik ilaçlarla hastaların yaşam kalitesi artış olmasına rağmen yaşam süresi halen beklentilerin oldukça altındadır.</a:t>
            </a:r>
          </a:p>
          <a:p>
            <a:pPr>
              <a:lnSpc>
                <a:spcPct val="120000"/>
              </a:lnSpc>
            </a:pPr>
            <a:endParaRPr lang="tr-TR" sz="9600" b="1" dirty="0" smtClean="0"/>
          </a:p>
          <a:p>
            <a:pPr>
              <a:lnSpc>
                <a:spcPct val="120000"/>
              </a:lnSpc>
            </a:pPr>
            <a:r>
              <a:rPr lang="tr-TR" sz="9600" b="1" dirty="0" err="1" smtClean="0">
                <a:solidFill>
                  <a:srgbClr val="C00000"/>
                </a:solidFill>
              </a:rPr>
              <a:t>İPAH’da</a:t>
            </a:r>
            <a:r>
              <a:rPr lang="tr-TR" sz="9600" b="1" dirty="0" smtClean="0">
                <a:solidFill>
                  <a:srgbClr val="C00000"/>
                </a:solidFill>
              </a:rPr>
              <a:t> yaşam süresi WHO evresine göre değişmekle beraber PAH spesifik ilaç tedavisi ile bile birkaç yıldır.</a:t>
            </a:r>
          </a:p>
          <a:p>
            <a:pPr>
              <a:lnSpc>
                <a:spcPct val="120000"/>
              </a:lnSpc>
            </a:pPr>
            <a:endParaRPr lang="tr-TR" sz="9600" b="1" dirty="0" smtClean="0"/>
          </a:p>
          <a:p>
            <a:pPr>
              <a:lnSpc>
                <a:spcPct val="120000"/>
              </a:lnSpc>
            </a:pPr>
            <a:r>
              <a:rPr lang="tr-TR" sz="9600" b="1" dirty="0" err="1" smtClean="0"/>
              <a:t>Eisenmenger</a:t>
            </a:r>
            <a:r>
              <a:rPr lang="tr-TR" sz="9600" b="1" dirty="0" smtClean="0"/>
              <a:t> sendromlu hastalarda ise yaşam süresi yaklaşık 50 yıldır.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7688-E4D9-491F-ABA3-147239703FAA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err="1" smtClean="0"/>
              <a:t>Reverse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Potts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Şantının</a:t>
            </a:r>
            <a:r>
              <a:rPr lang="tr-TR" sz="4000" b="1" dirty="0" smtClean="0"/>
              <a:t> Riskleri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7859216" cy="3831704"/>
          </a:xfrm>
        </p:spPr>
        <p:txBody>
          <a:bodyPr>
            <a:normAutofit/>
          </a:bodyPr>
          <a:lstStyle/>
          <a:p>
            <a:r>
              <a:rPr lang="tr-TR" dirty="0" smtClean="0"/>
              <a:t>Aorta ile </a:t>
            </a:r>
            <a:r>
              <a:rPr lang="tr-TR" dirty="0" err="1" smtClean="0"/>
              <a:t>Pulmoner</a:t>
            </a:r>
            <a:r>
              <a:rPr lang="tr-TR" dirty="0" smtClean="0"/>
              <a:t> Arter arasındaki boşluk &lt; 4 mm olduğu zaman </a:t>
            </a:r>
            <a:r>
              <a:rPr lang="tr-TR" dirty="0" err="1" smtClean="0"/>
              <a:t>transkateter</a:t>
            </a:r>
            <a:r>
              <a:rPr lang="tr-TR" dirty="0" smtClean="0"/>
              <a:t>  </a:t>
            </a:r>
            <a:r>
              <a:rPr lang="tr-TR" dirty="0" err="1" smtClean="0"/>
              <a:t>perforasyon</a:t>
            </a:r>
            <a:r>
              <a:rPr lang="tr-TR" dirty="0" smtClean="0"/>
              <a:t> yapılarak </a:t>
            </a:r>
            <a:r>
              <a:rPr lang="tr-TR" dirty="0" err="1" smtClean="0"/>
              <a:t>stent</a:t>
            </a:r>
            <a:r>
              <a:rPr lang="tr-TR" dirty="0" smtClean="0"/>
              <a:t>  yerleştirilebilir  veya  cerrahi olarak </a:t>
            </a:r>
            <a:r>
              <a:rPr lang="tr-TR" dirty="0" err="1" smtClean="0"/>
              <a:t>şant</a:t>
            </a:r>
            <a:r>
              <a:rPr lang="tr-TR" dirty="0" smtClean="0"/>
              <a:t> yapılabilir.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ALABALIK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060281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err="1" smtClean="0"/>
              <a:t>Reverse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Potts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Şantının</a:t>
            </a:r>
            <a:r>
              <a:rPr lang="tr-TR" sz="4000" b="1" dirty="0" smtClean="0"/>
              <a:t> Riskleri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7859216" cy="3831704"/>
          </a:xfrm>
        </p:spPr>
        <p:txBody>
          <a:bodyPr>
            <a:normAutofit/>
          </a:bodyPr>
          <a:lstStyle/>
          <a:p>
            <a:r>
              <a:rPr lang="tr-TR" dirty="0" smtClean="0"/>
              <a:t>Aorta ile </a:t>
            </a:r>
            <a:r>
              <a:rPr lang="tr-TR" dirty="0" err="1" smtClean="0"/>
              <a:t>Pulmoner</a:t>
            </a:r>
            <a:r>
              <a:rPr lang="tr-TR" dirty="0" smtClean="0"/>
              <a:t> Arter arasındaki boşluk 4 </a:t>
            </a:r>
            <a:r>
              <a:rPr lang="tr-TR" dirty="0" err="1" smtClean="0"/>
              <a:t>mm’yi</a:t>
            </a:r>
            <a:r>
              <a:rPr lang="tr-TR" dirty="0" smtClean="0"/>
              <a:t> aştığı zaman </a:t>
            </a:r>
            <a:r>
              <a:rPr lang="tr-TR" dirty="0" err="1" smtClean="0"/>
              <a:t>modifiye</a:t>
            </a:r>
            <a:r>
              <a:rPr lang="tr-TR" dirty="0" smtClean="0"/>
              <a:t> </a:t>
            </a:r>
            <a:r>
              <a:rPr lang="tr-TR" dirty="0" err="1" smtClean="0"/>
              <a:t>Reverse</a:t>
            </a:r>
            <a:r>
              <a:rPr lang="tr-TR" dirty="0" smtClean="0"/>
              <a:t> </a:t>
            </a:r>
            <a:r>
              <a:rPr lang="tr-TR" dirty="0" err="1" smtClean="0"/>
              <a:t>Potts</a:t>
            </a:r>
            <a:r>
              <a:rPr lang="tr-TR" dirty="0" smtClean="0"/>
              <a:t> </a:t>
            </a:r>
            <a:r>
              <a:rPr lang="tr-TR" dirty="0" err="1" smtClean="0"/>
              <a:t>şantı</a:t>
            </a:r>
            <a:r>
              <a:rPr lang="tr-TR" dirty="0" smtClean="0"/>
              <a:t> daha önceliklidir. </a:t>
            </a:r>
          </a:p>
          <a:p>
            <a:r>
              <a:rPr lang="tr-TR" dirty="0" err="1" smtClean="0"/>
              <a:t>Şantın</a:t>
            </a:r>
            <a:r>
              <a:rPr lang="tr-TR" dirty="0" smtClean="0"/>
              <a:t> fazla olması durumunda bunu geriye çevirmek zordur.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Picture 4" descr="C:\Users\ALABALIK\Desktop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142" y="3933056"/>
            <a:ext cx="3711858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err="1" smtClean="0"/>
              <a:t>Reverse</a:t>
            </a:r>
            <a:r>
              <a:rPr lang="tr-TR" sz="3200" dirty="0" smtClean="0"/>
              <a:t> </a:t>
            </a:r>
            <a:r>
              <a:rPr lang="tr-TR" sz="3200" dirty="0" err="1" smtClean="0"/>
              <a:t>Potts</a:t>
            </a:r>
            <a:r>
              <a:rPr lang="tr-TR" sz="3200" dirty="0" smtClean="0"/>
              <a:t> </a:t>
            </a:r>
            <a:r>
              <a:rPr lang="tr-TR" sz="3200" dirty="0" err="1" smtClean="0"/>
              <a:t>Şantını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Cerrahi mi? </a:t>
            </a:r>
            <a:r>
              <a:rPr lang="tr-TR" sz="3200" dirty="0" err="1" smtClean="0"/>
              <a:t>Transkateter</a:t>
            </a:r>
            <a:r>
              <a:rPr lang="tr-TR" sz="3200" dirty="0" smtClean="0"/>
              <a:t> mi? yapmalı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708920"/>
            <a:ext cx="8136904" cy="383170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Tip I anatomiye sahip olgulara </a:t>
            </a:r>
            <a:r>
              <a:rPr lang="tr-TR" dirty="0" err="1" smtClean="0"/>
              <a:t>transkateter</a:t>
            </a:r>
            <a:r>
              <a:rPr lang="tr-TR" dirty="0" smtClean="0"/>
              <a:t>  veya cerrahi yöntem yapılabilir. Tip II olgular Cerrahi olarak, tercihen de </a:t>
            </a:r>
            <a:r>
              <a:rPr lang="tr-TR" dirty="0" err="1" smtClean="0">
                <a:solidFill>
                  <a:srgbClr val="FF0000"/>
                </a:solidFill>
              </a:rPr>
              <a:t>modifiye</a:t>
            </a:r>
            <a:r>
              <a:rPr lang="tr-TR" dirty="0" smtClean="0"/>
              <a:t> </a:t>
            </a:r>
            <a:r>
              <a:rPr lang="tr-TR" dirty="0" err="1" smtClean="0"/>
              <a:t>Potts</a:t>
            </a:r>
            <a:r>
              <a:rPr lang="tr-TR" dirty="0" smtClean="0"/>
              <a:t> </a:t>
            </a:r>
            <a:r>
              <a:rPr lang="tr-TR" dirty="0" err="1" smtClean="0"/>
              <a:t>şantı</a:t>
            </a:r>
            <a:r>
              <a:rPr lang="tr-TR" dirty="0" smtClean="0"/>
              <a:t> </a:t>
            </a:r>
            <a:r>
              <a:rPr lang="tr-TR" dirty="0" err="1" smtClean="0"/>
              <a:t>yapılmlaıdır</a:t>
            </a:r>
            <a:r>
              <a:rPr lang="tr-TR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Aorta ile LPA arasından geçen </a:t>
            </a:r>
            <a:r>
              <a:rPr lang="tr-TR" dirty="0" err="1" smtClean="0"/>
              <a:t>Bronşiyal</a:t>
            </a:r>
            <a:r>
              <a:rPr lang="tr-TR" dirty="0" smtClean="0"/>
              <a:t> artere (% 8) dikkat... Bu olgularda cerrahi </a:t>
            </a:r>
            <a:r>
              <a:rPr lang="tr-TR" dirty="0" err="1" smtClean="0"/>
              <a:t>şant</a:t>
            </a:r>
            <a:r>
              <a:rPr lang="tr-TR" dirty="0" smtClean="0"/>
              <a:t> </a:t>
            </a:r>
            <a:r>
              <a:rPr lang="tr-TR" dirty="0" err="1" smtClean="0"/>
              <a:t>önplandadır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45A-235C-4F19-AA5F-2AF4D9FEFEFE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241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/>
              <a:t>Transkateter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Reverse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Potts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Şantını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err="1" smtClean="0"/>
              <a:t>Brockenbrough</a:t>
            </a:r>
            <a:r>
              <a:rPr lang="tr-TR" sz="2800" b="1" dirty="0" smtClean="0"/>
              <a:t> İğneyle mi? RF ile mi? yapmalı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3026296"/>
            <a:ext cx="7571184" cy="3831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Transkateter</a:t>
            </a:r>
            <a:r>
              <a:rPr lang="tr-TR" dirty="0" smtClean="0"/>
              <a:t>  yöntemle </a:t>
            </a:r>
            <a:r>
              <a:rPr lang="tr-TR" dirty="0" err="1" smtClean="0"/>
              <a:t>perforasyon</a:t>
            </a:r>
            <a:r>
              <a:rPr lang="tr-TR" dirty="0" smtClean="0"/>
              <a:t> işlemi </a:t>
            </a:r>
            <a:r>
              <a:rPr lang="tr-TR" dirty="0" err="1" smtClean="0"/>
              <a:t>transarteriyel</a:t>
            </a:r>
            <a:r>
              <a:rPr lang="tr-TR" dirty="0" smtClean="0"/>
              <a:t> olarak </a:t>
            </a:r>
            <a:r>
              <a:rPr lang="tr-TR" dirty="0" err="1" smtClean="0"/>
              <a:t>Brockenbrough</a:t>
            </a:r>
            <a:r>
              <a:rPr lang="tr-TR" dirty="0" smtClean="0"/>
              <a:t> iğne ile veya  </a:t>
            </a:r>
            <a:r>
              <a:rPr lang="tr-TR" dirty="0" err="1" smtClean="0"/>
              <a:t>Radyofrekans</a:t>
            </a:r>
            <a:r>
              <a:rPr lang="tr-TR" dirty="0" smtClean="0"/>
              <a:t> enerji verilerek yapılabilir.</a:t>
            </a:r>
          </a:p>
          <a:p>
            <a:endParaRPr lang="tr-TR" dirty="0" smtClean="0"/>
          </a:p>
          <a:p>
            <a:r>
              <a:rPr lang="tr-TR" dirty="0" smtClean="0"/>
              <a:t>Yakın zamanda yapılan </a:t>
            </a:r>
            <a:r>
              <a:rPr lang="tr-TR" dirty="0" err="1" smtClean="0"/>
              <a:t>çalışmala</a:t>
            </a:r>
            <a:r>
              <a:rPr lang="tr-TR" dirty="0" smtClean="0"/>
              <a:t> RF ile </a:t>
            </a:r>
            <a:r>
              <a:rPr lang="tr-TR" dirty="0" err="1" smtClean="0"/>
              <a:t>perforasyonun</a:t>
            </a:r>
            <a:r>
              <a:rPr lang="tr-TR" dirty="0" smtClean="0"/>
              <a:t> daha az komplikasyon riski içerdiğinin düşündürmektedir.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241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/>
              <a:t>Transkateter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Reverse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Potts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Şantını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err="1" smtClean="0"/>
              <a:t>Brockenbrough</a:t>
            </a:r>
            <a:r>
              <a:rPr lang="tr-TR" sz="2800" b="1" dirty="0" smtClean="0"/>
              <a:t> İğneyle mi? RF ile mi? yapmalı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3026296"/>
            <a:ext cx="7571184" cy="3831704"/>
          </a:xfrm>
        </p:spPr>
        <p:txBody>
          <a:bodyPr>
            <a:normAutofit/>
          </a:bodyPr>
          <a:lstStyle/>
          <a:p>
            <a:r>
              <a:rPr lang="tr-TR" dirty="0" smtClean="0"/>
              <a:t>Tüm </a:t>
            </a:r>
            <a:r>
              <a:rPr lang="tr-TR" dirty="0" err="1" smtClean="0"/>
              <a:t>Transkateter</a:t>
            </a:r>
            <a:r>
              <a:rPr lang="tr-TR" dirty="0" smtClean="0"/>
              <a:t> işlemlerde </a:t>
            </a:r>
            <a:r>
              <a:rPr lang="tr-TR" dirty="0" err="1" smtClean="0"/>
              <a:t>olduğı</a:t>
            </a:r>
            <a:r>
              <a:rPr lang="tr-TR" dirty="0" smtClean="0"/>
              <a:t> gibi </a:t>
            </a:r>
            <a:r>
              <a:rPr lang="tr-TR" dirty="0" err="1" smtClean="0"/>
              <a:t>Potts</a:t>
            </a:r>
            <a:r>
              <a:rPr lang="tr-TR" dirty="0" smtClean="0"/>
              <a:t> </a:t>
            </a:r>
            <a:r>
              <a:rPr lang="tr-TR" dirty="0" err="1" smtClean="0"/>
              <a:t>şantında</a:t>
            </a:r>
            <a:r>
              <a:rPr lang="tr-TR" dirty="0" smtClean="0"/>
              <a:t> da Deneyimli Cerrahi </a:t>
            </a:r>
            <a:r>
              <a:rPr lang="tr-TR" dirty="0" err="1" smtClean="0"/>
              <a:t>ekipin</a:t>
            </a:r>
            <a:r>
              <a:rPr lang="tr-TR" dirty="0" smtClean="0"/>
              <a:t> hazır olduğu merkezlerde, Deneyimli ellerde iki yöntem de başarıyla uygulanabilmektedir.</a:t>
            </a:r>
          </a:p>
          <a:p>
            <a:endParaRPr lang="tr-TR" dirty="0" smtClean="0"/>
          </a:p>
          <a:p>
            <a:r>
              <a:rPr lang="tr-TR" b="1" i="1" dirty="0" smtClean="0">
                <a:solidFill>
                  <a:srgbClr val="FF0000"/>
                </a:solidFill>
              </a:rPr>
              <a:t>İşleme bağlı </a:t>
            </a:r>
            <a:r>
              <a:rPr lang="tr-TR" b="1" i="1" dirty="0" err="1" smtClean="0">
                <a:solidFill>
                  <a:srgbClr val="FF0000"/>
                </a:solidFill>
              </a:rPr>
              <a:t>mortalite</a:t>
            </a:r>
            <a:r>
              <a:rPr lang="tr-TR" b="1" i="1" dirty="0" smtClean="0">
                <a:solidFill>
                  <a:srgbClr val="FF0000"/>
                </a:solidFill>
              </a:rPr>
              <a:t> genellikle düşük kardiyak debi ile ilişkilidir.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dirty="0" err="1" smtClean="0"/>
              <a:t>Reverse</a:t>
            </a:r>
            <a:r>
              <a:rPr lang="tr-TR" sz="4000" dirty="0" smtClean="0"/>
              <a:t> </a:t>
            </a:r>
            <a:r>
              <a:rPr lang="tr-TR" sz="4000" dirty="0" err="1" smtClean="0"/>
              <a:t>Potts</a:t>
            </a:r>
            <a:r>
              <a:rPr lang="tr-TR" sz="4000" dirty="0" smtClean="0"/>
              <a:t> </a:t>
            </a:r>
            <a:r>
              <a:rPr lang="tr-TR" sz="4000" dirty="0" err="1" smtClean="0"/>
              <a:t>Şantının</a:t>
            </a:r>
            <a:r>
              <a:rPr lang="tr-TR" sz="4000" dirty="0" smtClean="0"/>
              <a:t> Etkileri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39757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1. İyi yönetilmiş olgularda İşlemin etkinliği % 80 </a:t>
            </a:r>
            <a:r>
              <a:rPr lang="tr-TR" sz="2400" dirty="0" err="1" smtClean="0"/>
              <a:t>lerin</a:t>
            </a:r>
            <a:r>
              <a:rPr lang="tr-TR" sz="2400" dirty="0" smtClean="0"/>
              <a:t> üzerindedir.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2. WHO </a:t>
            </a:r>
            <a:r>
              <a:rPr lang="tr-TR" sz="2400" dirty="0" err="1" smtClean="0"/>
              <a:t>Fonkisyonel</a:t>
            </a:r>
            <a:r>
              <a:rPr lang="tr-TR" sz="2400" dirty="0" smtClean="0"/>
              <a:t> Sınıf Evresi III-</a:t>
            </a:r>
            <a:r>
              <a:rPr lang="tr-TR" sz="2400" dirty="0" err="1" smtClean="0"/>
              <a:t>IV’ten</a:t>
            </a:r>
            <a:r>
              <a:rPr lang="tr-TR" sz="2400" dirty="0" smtClean="0"/>
              <a:t> I,II veya </a:t>
            </a:r>
            <a:r>
              <a:rPr lang="tr-TR" sz="2400" dirty="0" err="1" smtClean="0"/>
              <a:t>III’e</a:t>
            </a:r>
            <a:r>
              <a:rPr lang="tr-TR" sz="2400" dirty="0" smtClean="0"/>
              <a:t> düşmekte,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3. </a:t>
            </a:r>
            <a:r>
              <a:rPr lang="tr-TR" sz="2400" dirty="0" err="1" smtClean="0"/>
              <a:t>Senkop</a:t>
            </a:r>
            <a:r>
              <a:rPr lang="tr-TR" sz="2400" dirty="0" smtClean="0"/>
              <a:t> vb semptomlar genellikle kaybolmakta,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4. 6DYM artmakta, </a:t>
            </a:r>
            <a:r>
              <a:rPr lang="tr-TR" sz="2400" dirty="0" err="1" smtClean="0"/>
              <a:t>proBNP</a:t>
            </a:r>
            <a:r>
              <a:rPr lang="tr-TR" sz="2400" dirty="0" smtClean="0"/>
              <a:t> düzeyi düşmekte,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5. </a:t>
            </a:r>
            <a:r>
              <a:rPr lang="tr-TR" sz="2400" b="1" i="1" dirty="0" smtClean="0"/>
              <a:t>Uzun dönem izlemde PAH spesifik tedavi ihtiyacında azalma izlenmektedir.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dirty="0" err="1" smtClean="0"/>
              <a:t>Reverse</a:t>
            </a:r>
            <a:r>
              <a:rPr lang="tr-TR" sz="4000" dirty="0" smtClean="0"/>
              <a:t> </a:t>
            </a:r>
            <a:r>
              <a:rPr lang="tr-TR" sz="4000" dirty="0" err="1" smtClean="0"/>
              <a:t>Potts</a:t>
            </a:r>
            <a:r>
              <a:rPr lang="tr-TR" sz="4000" dirty="0" smtClean="0"/>
              <a:t> </a:t>
            </a:r>
            <a:r>
              <a:rPr lang="tr-TR" sz="4000" dirty="0" err="1" smtClean="0"/>
              <a:t>Şantının</a:t>
            </a:r>
            <a:r>
              <a:rPr lang="tr-TR" sz="4000" dirty="0" smtClean="0"/>
              <a:t> Etkileri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39757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4. </a:t>
            </a:r>
            <a:r>
              <a:rPr lang="tr-TR" sz="2400" dirty="0" err="1" smtClean="0"/>
              <a:t>Reverse</a:t>
            </a:r>
            <a:r>
              <a:rPr lang="tr-TR" sz="2400" dirty="0" smtClean="0"/>
              <a:t> </a:t>
            </a:r>
            <a:r>
              <a:rPr lang="tr-TR" sz="2400" dirty="0" err="1" smtClean="0"/>
              <a:t>Potts</a:t>
            </a:r>
            <a:r>
              <a:rPr lang="tr-TR" sz="2400" dirty="0" smtClean="0"/>
              <a:t> </a:t>
            </a:r>
            <a:r>
              <a:rPr lang="tr-TR" sz="2400" dirty="0" err="1" smtClean="0"/>
              <a:t>şantından</a:t>
            </a:r>
            <a:r>
              <a:rPr lang="tr-TR" sz="2400" dirty="0" smtClean="0"/>
              <a:t> sonra hastaların üst </a:t>
            </a:r>
            <a:r>
              <a:rPr lang="tr-TR" sz="2400" dirty="0" err="1" smtClean="0"/>
              <a:t>ekstremite</a:t>
            </a:r>
            <a:r>
              <a:rPr lang="tr-TR" sz="2400" dirty="0" smtClean="0"/>
              <a:t> </a:t>
            </a:r>
            <a:r>
              <a:rPr lang="tr-TR" sz="2400" dirty="0" err="1" smtClean="0"/>
              <a:t>satürasyonları</a:t>
            </a:r>
            <a:r>
              <a:rPr lang="tr-TR" sz="2400" dirty="0" smtClean="0"/>
              <a:t> değişmezken alt </a:t>
            </a:r>
            <a:r>
              <a:rPr lang="tr-TR" sz="2400" dirty="0" err="1" smtClean="0"/>
              <a:t>ekstremite</a:t>
            </a:r>
            <a:r>
              <a:rPr lang="tr-TR" sz="2400" dirty="0" smtClean="0"/>
              <a:t> </a:t>
            </a:r>
            <a:r>
              <a:rPr lang="tr-TR" sz="2400" dirty="0" err="1" smtClean="0"/>
              <a:t>satürasyonları</a:t>
            </a:r>
            <a:r>
              <a:rPr lang="tr-TR" sz="2400" dirty="0" smtClean="0"/>
              <a:t> 20-25 birim düşmektedir. Uzun dönem izlemde  bu fark 10-15 birime kadar düşmektedir.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r-TR" sz="2400" dirty="0" smtClean="0"/>
              <a:t>5. Hastaların Büyüme ve gelişme </a:t>
            </a:r>
            <a:r>
              <a:rPr lang="tr-TR" sz="2400" dirty="0" err="1" smtClean="0"/>
              <a:t>persentillerinde</a:t>
            </a:r>
            <a:r>
              <a:rPr lang="tr-TR" sz="2400" dirty="0" smtClean="0"/>
              <a:t> artış görülmektedir.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err="1" smtClean="0"/>
              <a:t>Reverse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Potts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Şantının</a:t>
            </a:r>
            <a:r>
              <a:rPr lang="tr-TR" sz="3200" b="1" dirty="0" smtClean="0"/>
              <a:t> Komplikasyonları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2276872"/>
            <a:ext cx="8640960" cy="38317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1. Ölüm;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 Düşük kardiyak debiye,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Anti PH tedavinin kesilmesine bağlı PH krizine,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Hemotoraksa</a:t>
            </a:r>
            <a:r>
              <a:rPr lang="tr-TR" dirty="0" smtClean="0"/>
              <a:t> bağlı olarak görülmektedir.</a:t>
            </a:r>
          </a:p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2. </a:t>
            </a:r>
            <a:r>
              <a:rPr lang="tr-TR" b="1" i="1" dirty="0" err="1" smtClean="0">
                <a:solidFill>
                  <a:srgbClr val="FF0000"/>
                </a:solidFill>
              </a:rPr>
              <a:t>Paraplji</a:t>
            </a:r>
            <a:r>
              <a:rPr lang="tr-TR" b="1" i="1" dirty="0" smtClean="0">
                <a:solidFill>
                  <a:srgbClr val="FF0000"/>
                </a:solidFill>
              </a:rPr>
              <a:t> (geçici),  </a:t>
            </a:r>
            <a:r>
              <a:rPr lang="tr-TR" b="1" i="1" dirty="0" err="1" smtClean="0">
                <a:solidFill>
                  <a:srgbClr val="FF0000"/>
                </a:solidFill>
              </a:rPr>
              <a:t>şilotoraks</a:t>
            </a:r>
            <a:r>
              <a:rPr lang="tr-TR" b="1" i="1" dirty="0" smtClean="0">
                <a:solidFill>
                  <a:srgbClr val="FF0000"/>
                </a:solidFill>
              </a:rPr>
              <a:t> (medikal </a:t>
            </a:r>
            <a:r>
              <a:rPr lang="tr-TR" b="1" i="1" dirty="0" err="1" smtClean="0">
                <a:solidFill>
                  <a:srgbClr val="FF0000"/>
                </a:solidFill>
              </a:rPr>
              <a:t>tedeviye</a:t>
            </a:r>
            <a:r>
              <a:rPr lang="tr-TR" b="1" i="1" dirty="0" smtClean="0">
                <a:solidFill>
                  <a:srgbClr val="FF0000"/>
                </a:solidFill>
              </a:rPr>
              <a:t> yanıt iyi)</a:t>
            </a:r>
          </a:p>
          <a:p>
            <a:pPr>
              <a:lnSpc>
                <a:spcPct val="150000"/>
              </a:lnSpc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3. Alt </a:t>
            </a:r>
            <a:r>
              <a:rPr lang="tr-TR" b="1" i="1" dirty="0" err="1" smtClean="0">
                <a:solidFill>
                  <a:srgbClr val="FF0000"/>
                </a:solidFill>
              </a:rPr>
              <a:t>ekstremite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desatürasyonu</a:t>
            </a:r>
            <a:r>
              <a:rPr lang="tr-TR" b="1" i="1" dirty="0" smtClean="0">
                <a:solidFill>
                  <a:srgbClr val="FF0000"/>
                </a:solidFill>
              </a:rPr>
              <a:t> (R-L </a:t>
            </a:r>
            <a:r>
              <a:rPr lang="tr-TR" b="1" i="1" dirty="0" err="1" smtClean="0">
                <a:solidFill>
                  <a:srgbClr val="FF0000"/>
                </a:solidFill>
              </a:rPr>
              <a:t>şanta</a:t>
            </a:r>
            <a:r>
              <a:rPr lang="tr-TR" b="1" i="1" dirty="0" smtClean="0">
                <a:solidFill>
                  <a:srgbClr val="FF0000"/>
                </a:solidFill>
              </a:rPr>
              <a:t> bağlı olarak).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Özellikle </a:t>
            </a:r>
            <a:r>
              <a:rPr lang="tr-TR" dirty="0" err="1" smtClean="0"/>
              <a:t>İPAH’da</a:t>
            </a:r>
            <a:r>
              <a:rPr lang="tr-TR" dirty="0" smtClean="0"/>
              <a:t> terminal dönemle tanıdan birkaç yıl sonra karşılaşıldığı için pediatrik kardiyologlar  ve pediatrik K.V. Cerrahlar bu grup hastada yeni arayışlara girmişlerdir</a:t>
            </a:r>
            <a:r>
              <a:rPr lang="tr-TR" dirty="0" smtClean="0"/>
              <a:t>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5206-E310-40CB-9D52-884C1A792335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err="1" smtClean="0"/>
              <a:t>Reverse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Potts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Şantının</a:t>
            </a:r>
            <a:r>
              <a:rPr lang="tr-TR" sz="3200" b="1" dirty="0" smtClean="0"/>
              <a:t> </a:t>
            </a:r>
            <a:r>
              <a:rPr lang="tr-TR" sz="3200" b="1" dirty="0" smtClean="0"/>
              <a:t>Riskleri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76872"/>
            <a:ext cx="7859216" cy="3831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Tek </a:t>
            </a:r>
            <a:r>
              <a:rPr lang="tr-TR" dirty="0" err="1" smtClean="0"/>
              <a:t>tarafli</a:t>
            </a:r>
            <a:r>
              <a:rPr lang="tr-TR" dirty="0" smtClean="0"/>
              <a:t> akıma izin veren </a:t>
            </a:r>
            <a:r>
              <a:rPr lang="tr-TR" dirty="0" err="1" smtClean="0"/>
              <a:t>valvli</a:t>
            </a:r>
            <a:r>
              <a:rPr lang="tr-TR" dirty="0" smtClean="0"/>
              <a:t> </a:t>
            </a:r>
            <a:r>
              <a:rPr lang="tr-TR" dirty="0" err="1" smtClean="0"/>
              <a:t>şant</a:t>
            </a:r>
            <a:r>
              <a:rPr lang="tr-TR" dirty="0" smtClean="0"/>
              <a:t> yapılmamışsa (</a:t>
            </a:r>
            <a:r>
              <a:rPr lang="tr-TR" dirty="0" err="1" smtClean="0"/>
              <a:t>stent</a:t>
            </a:r>
            <a:r>
              <a:rPr lang="tr-TR" dirty="0" smtClean="0"/>
              <a:t> veya </a:t>
            </a:r>
            <a:r>
              <a:rPr lang="tr-TR" dirty="0" err="1" smtClean="0"/>
              <a:t>yanyana</a:t>
            </a:r>
            <a:r>
              <a:rPr lang="tr-TR" dirty="0" smtClean="0"/>
              <a:t> </a:t>
            </a:r>
            <a:r>
              <a:rPr lang="tr-TR" dirty="0" err="1" smtClean="0"/>
              <a:t>şant</a:t>
            </a:r>
            <a:r>
              <a:rPr lang="tr-TR" dirty="0" smtClean="0"/>
              <a:t> ) Sistemik Tansiyon </a:t>
            </a:r>
            <a:r>
              <a:rPr lang="tr-TR" dirty="0" err="1" smtClean="0"/>
              <a:t>pulmoner</a:t>
            </a:r>
            <a:r>
              <a:rPr lang="tr-TR" dirty="0" smtClean="0"/>
              <a:t> arter basıncını aştığı zaman </a:t>
            </a:r>
            <a:r>
              <a:rPr lang="tr-TR" dirty="0" err="1" smtClean="0"/>
              <a:t>pulmoner</a:t>
            </a:r>
            <a:r>
              <a:rPr lang="tr-TR" dirty="0" smtClean="0"/>
              <a:t> yatakta ödem ve PH krizine neden olabilir.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FECC-38BB-4581-BFEF-5CD64F334E1F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dirty="0" err="1" smtClean="0">
                <a:solidFill>
                  <a:srgbClr val="FF0000"/>
                </a:solidFill>
              </a:rPr>
              <a:t>Modifiye</a:t>
            </a:r>
            <a:r>
              <a:rPr lang="tr-TR" sz="4000" dirty="0" smtClean="0"/>
              <a:t> </a:t>
            </a:r>
            <a:r>
              <a:rPr lang="tr-TR" sz="4000" dirty="0" err="1" smtClean="0"/>
              <a:t>Reverse</a:t>
            </a:r>
            <a:r>
              <a:rPr lang="tr-TR" sz="4000" dirty="0" smtClean="0"/>
              <a:t> </a:t>
            </a:r>
            <a:r>
              <a:rPr lang="tr-TR" sz="4000" dirty="0" err="1" smtClean="0"/>
              <a:t>Potts</a:t>
            </a:r>
            <a:r>
              <a:rPr lang="tr-TR" sz="4000" dirty="0" smtClean="0"/>
              <a:t> </a:t>
            </a:r>
            <a:r>
              <a:rPr lang="tr-TR" sz="4000" dirty="0" err="1" smtClean="0"/>
              <a:t>Şantı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6120680" cy="40324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Özellikle Aort-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artera</a:t>
            </a:r>
            <a:r>
              <a:rPr lang="tr-TR" dirty="0" smtClean="0"/>
              <a:t> </a:t>
            </a:r>
            <a:r>
              <a:rPr lang="tr-TR" dirty="0" err="1" smtClean="0"/>
              <a:t>rası</a:t>
            </a:r>
            <a:r>
              <a:rPr lang="tr-TR" dirty="0" smtClean="0"/>
              <a:t> mesafenin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   fazla olduğu </a:t>
            </a:r>
            <a:r>
              <a:rPr lang="tr-TR" dirty="0" smtClean="0"/>
              <a:t>ergen ve erişkinlerde </a:t>
            </a:r>
            <a:r>
              <a:rPr lang="tr-TR" dirty="0" smtClean="0"/>
              <a:t>tercih edilir.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Aorta ile </a:t>
            </a:r>
            <a:r>
              <a:rPr lang="tr-TR" dirty="0" err="1" smtClean="0"/>
              <a:t>Pulmoner</a:t>
            </a:r>
            <a:r>
              <a:rPr lang="tr-TR" dirty="0" smtClean="0"/>
              <a:t> arter arasına PTFE yapay 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 damar yerleştirilir.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Aort basıncı &gt; </a:t>
            </a:r>
            <a:r>
              <a:rPr lang="tr-TR" dirty="0" err="1" smtClean="0"/>
              <a:t>Pulmoner</a:t>
            </a:r>
            <a:r>
              <a:rPr lang="tr-TR" dirty="0" smtClean="0"/>
              <a:t> Arter Basıncı olduğu zaman L-R </a:t>
            </a:r>
            <a:r>
              <a:rPr lang="tr-TR" dirty="0" err="1" smtClean="0"/>
              <a:t>şant</a:t>
            </a:r>
            <a:r>
              <a:rPr lang="tr-TR" dirty="0" smtClean="0"/>
              <a:t> oluşmaması için tek taraflı </a:t>
            </a:r>
            <a:r>
              <a:rPr lang="tr-TR" dirty="0" err="1" smtClean="0"/>
              <a:t>şanta</a:t>
            </a:r>
            <a:r>
              <a:rPr lang="tr-TR" dirty="0" smtClean="0"/>
              <a:t>  (R-L) izin veren yama şeklinde </a:t>
            </a:r>
            <a:r>
              <a:rPr lang="tr-TR" dirty="0" err="1" smtClean="0"/>
              <a:t>modifiye</a:t>
            </a:r>
            <a:r>
              <a:rPr lang="tr-TR" dirty="0" smtClean="0"/>
              <a:t> edilmiştir.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ED58-748C-4CC4-B5CB-6376816DB743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24523">
            <a:off x="6751552" y="2138320"/>
            <a:ext cx="2294682" cy="216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LABALIK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8493" y="4653137"/>
            <a:ext cx="2145508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23" name="22 Yuvarlatılmış Dikdörtgen"/>
          <p:cNvSpPr/>
          <p:nvPr/>
        </p:nvSpPr>
        <p:spPr>
          <a:xfrm>
            <a:off x="0" y="2636912"/>
            <a:ext cx="3059832" cy="1296144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tx1"/>
                </a:solidFill>
              </a:rPr>
              <a:t>mRAp</a:t>
            </a:r>
            <a:r>
              <a:rPr lang="tr-TR" b="1" dirty="0" smtClean="0">
                <a:solidFill>
                  <a:schemeClr val="tx1"/>
                </a:solidFill>
              </a:rPr>
              <a:t> &lt;20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Sat O2  &gt; 85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LVED P &gt; 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PAB ≤/&gt; Sistemik Basınç</a:t>
            </a:r>
          </a:p>
        </p:txBody>
      </p:sp>
      <p:sp>
        <p:nvSpPr>
          <p:cNvPr id="31" name="30 Yuvarlatılmış Dikdörtgen"/>
          <p:cNvSpPr/>
          <p:nvPr/>
        </p:nvSpPr>
        <p:spPr>
          <a:xfrm>
            <a:off x="0" y="4797152"/>
            <a:ext cx="2699792" cy="936104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Atriyal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Septostomi</a:t>
            </a:r>
            <a:r>
              <a:rPr lang="tr-TR" b="1" dirty="0" smtClean="0">
                <a:solidFill>
                  <a:schemeClr val="tx1"/>
                </a:solidFill>
              </a:rPr>
              <a:t> + </a:t>
            </a:r>
            <a:r>
              <a:rPr lang="tr-TR" b="1" dirty="0" err="1" smtClean="0">
                <a:solidFill>
                  <a:schemeClr val="tx1"/>
                </a:solidFill>
              </a:rPr>
              <a:t>Atriyal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Stent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(AFR)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6" name="45 Yuvarlatılmış Dikdörtgen"/>
          <p:cNvSpPr/>
          <p:nvPr/>
        </p:nvSpPr>
        <p:spPr>
          <a:xfrm>
            <a:off x="1115616" y="260648"/>
            <a:ext cx="669674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Pulmoner</a:t>
            </a: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 Hipertansiyon WHO Evre IV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PAH Spesifik Tedaviye Yanıt Yok</a:t>
            </a:r>
          </a:p>
        </p:txBody>
      </p:sp>
      <p:sp>
        <p:nvSpPr>
          <p:cNvPr id="51" name="50 Aşağı Ok"/>
          <p:cNvSpPr/>
          <p:nvPr/>
        </p:nvSpPr>
        <p:spPr>
          <a:xfrm>
            <a:off x="971600" y="4005064"/>
            <a:ext cx="288032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53 Sol Ok"/>
          <p:cNvSpPr/>
          <p:nvPr/>
        </p:nvSpPr>
        <p:spPr>
          <a:xfrm rot="19739645">
            <a:off x="1072362" y="2132707"/>
            <a:ext cx="1463297" cy="23795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18" name="17 Yuvarlatılmış Dikdörtgen"/>
          <p:cNvSpPr/>
          <p:nvPr/>
        </p:nvSpPr>
        <p:spPr>
          <a:xfrm>
            <a:off x="6119664" y="2564904"/>
            <a:ext cx="3024336" cy="1224136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tx1"/>
                </a:solidFill>
              </a:rPr>
              <a:t>mRAp</a:t>
            </a:r>
            <a:r>
              <a:rPr lang="tr-TR" b="1" dirty="0" smtClean="0">
                <a:solidFill>
                  <a:schemeClr val="tx1"/>
                </a:solidFill>
              </a:rPr>
              <a:t>   &gt; 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Sat O2  </a:t>
            </a:r>
            <a:r>
              <a:rPr lang="tr-TR" b="1" dirty="0" smtClean="0">
                <a:solidFill>
                  <a:schemeClr val="tx1"/>
                </a:solidFill>
              </a:rPr>
              <a:t>&gt;  </a:t>
            </a:r>
            <a:r>
              <a:rPr lang="tr-TR" b="1" dirty="0" smtClean="0">
                <a:solidFill>
                  <a:schemeClr val="tx1"/>
                </a:solidFill>
              </a:rPr>
              <a:t>85 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LVED P </a:t>
            </a:r>
            <a:r>
              <a:rPr lang="tr-TR" b="1" dirty="0" smtClean="0">
                <a:solidFill>
                  <a:schemeClr val="tx1"/>
                </a:solidFill>
              </a:rPr>
              <a:t>&gt; 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PAB &gt;  Sistemik Basınç</a:t>
            </a:r>
          </a:p>
        </p:txBody>
      </p:sp>
      <p:sp>
        <p:nvSpPr>
          <p:cNvPr id="21" name="20 Yuvarlatılmış Dikdörtgen"/>
          <p:cNvSpPr/>
          <p:nvPr/>
        </p:nvSpPr>
        <p:spPr>
          <a:xfrm>
            <a:off x="4716016" y="4725144"/>
            <a:ext cx="2160240" cy="792088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PDA’ya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Stent</a:t>
            </a:r>
            <a:endParaRPr lang="tr-TR" b="1" dirty="0" smtClean="0">
              <a:solidFill>
                <a:schemeClr val="tx1"/>
              </a:solidFill>
            </a:endParaRPr>
          </a:p>
        </p:txBody>
      </p:sp>
      <p:sp>
        <p:nvSpPr>
          <p:cNvPr id="37" name="36 Yuvarlatılmış Dikdörtgen"/>
          <p:cNvSpPr/>
          <p:nvPr/>
        </p:nvSpPr>
        <p:spPr>
          <a:xfrm>
            <a:off x="7020272" y="4725144"/>
            <a:ext cx="2339752" cy="72008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Reverse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Potts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Şantı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6" name="45 Yuvarlatılmış Dikdörtgen"/>
          <p:cNvSpPr/>
          <p:nvPr/>
        </p:nvSpPr>
        <p:spPr>
          <a:xfrm>
            <a:off x="1115616" y="260648"/>
            <a:ext cx="669674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Pulmoner</a:t>
            </a: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 Hipertansiyon WHO Evre IV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PAH Spesifik Tedaviye Yanıt Yok</a:t>
            </a:r>
          </a:p>
        </p:txBody>
      </p:sp>
      <p:sp>
        <p:nvSpPr>
          <p:cNvPr id="52" name="51 Aşağı Ok"/>
          <p:cNvSpPr/>
          <p:nvPr/>
        </p:nvSpPr>
        <p:spPr>
          <a:xfrm rot="1853942">
            <a:off x="6525494" y="3799007"/>
            <a:ext cx="304596" cy="961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52 Sağ Ok"/>
          <p:cNvSpPr/>
          <p:nvPr/>
        </p:nvSpPr>
        <p:spPr>
          <a:xfrm rot="3198461">
            <a:off x="7231951" y="4117430"/>
            <a:ext cx="967153" cy="2950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Sağ Ok"/>
          <p:cNvSpPr/>
          <p:nvPr/>
        </p:nvSpPr>
        <p:spPr>
          <a:xfrm rot="2087912">
            <a:off x="6280675" y="2114555"/>
            <a:ext cx="1024441" cy="25262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Metin kutusu"/>
          <p:cNvSpPr txBox="1"/>
          <p:nvPr/>
        </p:nvSpPr>
        <p:spPr>
          <a:xfrm>
            <a:off x="5364088" y="4077072"/>
            <a:ext cx="1172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PDA Varsa</a:t>
            </a:r>
            <a:endParaRPr lang="tr-TR" sz="1600" b="1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7934886" y="4077072"/>
            <a:ext cx="1209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PDA Yoksa</a:t>
            </a:r>
            <a:endParaRPr lang="tr-TR" sz="1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18" name="17 Yuvarlatılmış Dikdörtgen"/>
          <p:cNvSpPr/>
          <p:nvPr/>
        </p:nvSpPr>
        <p:spPr>
          <a:xfrm>
            <a:off x="6119664" y="2564904"/>
            <a:ext cx="3024336" cy="1224136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tx1"/>
                </a:solidFill>
              </a:rPr>
              <a:t>mRAp</a:t>
            </a:r>
            <a:r>
              <a:rPr lang="tr-TR" b="1" dirty="0" smtClean="0">
                <a:solidFill>
                  <a:schemeClr val="tx1"/>
                </a:solidFill>
              </a:rPr>
              <a:t>   &gt; 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Sat O2  </a:t>
            </a:r>
            <a:r>
              <a:rPr lang="tr-TR" b="1" dirty="0" smtClean="0">
                <a:solidFill>
                  <a:schemeClr val="tx1"/>
                </a:solidFill>
              </a:rPr>
              <a:t>&gt;  </a:t>
            </a:r>
            <a:r>
              <a:rPr lang="tr-TR" b="1" dirty="0" smtClean="0">
                <a:solidFill>
                  <a:schemeClr val="tx1"/>
                </a:solidFill>
              </a:rPr>
              <a:t>85 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LVED P </a:t>
            </a:r>
            <a:r>
              <a:rPr lang="tr-TR" b="1" dirty="0" smtClean="0">
                <a:solidFill>
                  <a:schemeClr val="tx1"/>
                </a:solidFill>
              </a:rPr>
              <a:t>&gt; 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PAB &gt;  Sistemik Basınç</a:t>
            </a:r>
          </a:p>
        </p:txBody>
      </p:sp>
      <p:sp>
        <p:nvSpPr>
          <p:cNvPr id="21" name="20 Yuvarlatılmış Dikdörtgen"/>
          <p:cNvSpPr/>
          <p:nvPr/>
        </p:nvSpPr>
        <p:spPr>
          <a:xfrm>
            <a:off x="4716016" y="4725144"/>
            <a:ext cx="2160240" cy="792088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PDA’ya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Stent</a:t>
            </a:r>
            <a:endParaRPr lang="tr-TR" b="1" dirty="0" smtClean="0">
              <a:solidFill>
                <a:schemeClr val="tx1"/>
              </a:solidFill>
            </a:endParaRPr>
          </a:p>
        </p:txBody>
      </p:sp>
      <p:sp>
        <p:nvSpPr>
          <p:cNvPr id="23" name="22 Yuvarlatılmış Dikdörtgen"/>
          <p:cNvSpPr/>
          <p:nvPr/>
        </p:nvSpPr>
        <p:spPr>
          <a:xfrm>
            <a:off x="0" y="2636912"/>
            <a:ext cx="3059832" cy="1296144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tx1"/>
                </a:solidFill>
              </a:rPr>
              <a:t>mRAp</a:t>
            </a:r>
            <a:r>
              <a:rPr lang="tr-TR" b="1" dirty="0" smtClean="0">
                <a:solidFill>
                  <a:schemeClr val="tx1"/>
                </a:solidFill>
              </a:rPr>
              <a:t> &lt;20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Sat O2  &gt; 85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LVED P &gt; 20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PAB ≤/&gt; Sistemik Basınç</a:t>
            </a:r>
          </a:p>
        </p:txBody>
      </p:sp>
      <p:sp>
        <p:nvSpPr>
          <p:cNvPr id="31" name="30 Yuvarlatılmış Dikdörtgen"/>
          <p:cNvSpPr/>
          <p:nvPr/>
        </p:nvSpPr>
        <p:spPr>
          <a:xfrm>
            <a:off x="0" y="4797152"/>
            <a:ext cx="2699792" cy="936104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Atriyal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Septostomi</a:t>
            </a:r>
            <a:r>
              <a:rPr lang="tr-TR" b="1" dirty="0" smtClean="0">
                <a:solidFill>
                  <a:schemeClr val="tx1"/>
                </a:solidFill>
              </a:rPr>
              <a:t> + </a:t>
            </a:r>
            <a:r>
              <a:rPr lang="tr-TR" b="1" dirty="0" err="1" smtClean="0">
                <a:solidFill>
                  <a:schemeClr val="tx1"/>
                </a:solidFill>
              </a:rPr>
              <a:t>Atriyal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Stent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(AFR)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7" name="36 Yuvarlatılmış Dikdörtgen"/>
          <p:cNvSpPr/>
          <p:nvPr/>
        </p:nvSpPr>
        <p:spPr>
          <a:xfrm>
            <a:off x="7020272" y="4725144"/>
            <a:ext cx="2339752" cy="72008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Reverse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Potts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Şantı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6" name="45 Yuvarlatılmış Dikdörtgen"/>
          <p:cNvSpPr/>
          <p:nvPr/>
        </p:nvSpPr>
        <p:spPr>
          <a:xfrm>
            <a:off x="1115616" y="260648"/>
            <a:ext cx="669674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Pulmoner</a:t>
            </a: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 Hipertansiyon WHO Evre IV</a:t>
            </a: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PAH Spesifik Tedaviye Yanıt Yok</a:t>
            </a:r>
          </a:p>
        </p:txBody>
      </p:sp>
      <p:sp>
        <p:nvSpPr>
          <p:cNvPr id="51" name="50 Aşağı Ok"/>
          <p:cNvSpPr/>
          <p:nvPr/>
        </p:nvSpPr>
        <p:spPr>
          <a:xfrm>
            <a:off x="971600" y="4005064"/>
            <a:ext cx="288032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51 Aşağı Ok"/>
          <p:cNvSpPr/>
          <p:nvPr/>
        </p:nvSpPr>
        <p:spPr>
          <a:xfrm rot="1853942">
            <a:off x="6525494" y="3799007"/>
            <a:ext cx="304596" cy="9616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52 Sağ Ok"/>
          <p:cNvSpPr/>
          <p:nvPr/>
        </p:nvSpPr>
        <p:spPr>
          <a:xfrm rot="3198461">
            <a:off x="7726127" y="4117430"/>
            <a:ext cx="967153" cy="2950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53 Sol Ok"/>
          <p:cNvSpPr/>
          <p:nvPr/>
        </p:nvSpPr>
        <p:spPr>
          <a:xfrm rot="19739645">
            <a:off x="1072362" y="2132707"/>
            <a:ext cx="1463297" cy="23795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Sağ Ok"/>
          <p:cNvSpPr/>
          <p:nvPr/>
        </p:nvSpPr>
        <p:spPr>
          <a:xfrm rot="2087912">
            <a:off x="6280675" y="2114555"/>
            <a:ext cx="1024441" cy="25262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55 Aşağı Ok"/>
          <p:cNvSpPr/>
          <p:nvPr/>
        </p:nvSpPr>
        <p:spPr>
          <a:xfrm>
            <a:off x="3851920" y="1988840"/>
            <a:ext cx="288032" cy="3672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Yuvarlatılmış Dikdörtgen"/>
          <p:cNvSpPr/>
          <p:nvPr/>
        </p:nvSpPr>
        <p:spPr>
          <a:xfrm>
            <a:off x="2627784" y="6093296"/>
            <a:ext cx="2808312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Akciğer/Kalp </a:t>
            </a:r>
            <a:r>
              <a:rPr lang="tr-TR" b="1" dirty="0" err="1" smtClean="0">
                <a:solidFill>
                  <a:schemeClr val="tx1"/>
                </a:solidFill>
              </a:rPr>
              <a:t>Trtansplantasyonu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22" name="21 Sağ Ok"/>
          <p:cNvSpPr/>
          <p:nvPr/>
        </p:nvSpPr>
        <p:spPr>
          <a:xfrm rot="1604286">
            <a:off x="1092816" y="6032197"/>
            <a:ext cx="1382909" cy="227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Aşağı Ok"/>
          <p:cNvSpPr/>
          <p:nvPr/>
        </p:nvSpPr>
        <p:spPr>
          <a:xfrm rot="1853942">
            <a:off x="5685689" y="5373697"/>
            <a:ext cx="292902" cy="10530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şağı Ok"/>
          <p:cNvSpPr/>
          <p:nvPr/>
        </p:nvSpPr>
        <p:spPr>
          <a:xfrm rot="4037676">
            <a:off x="6705427" y="4636918"/>
            <a:ext cx="269651" cy="29314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55</a:t>
            </a:fld>
            <a:endParaRPr lang="tr-TR"/>
          </a:p>
        </p:txBody>
      </p:sp>
      <p:sp>
        <p:nvSpPr>
          <p:cNvPr id="7" name="8 İçerik Yer Tutucusu"/>
          <p:cNvSpPr>
            <a:spLocks noGrp="1"/>
          </p:cNvSpPr>
          <p:nvPr>
            <p:ph idx="1"/>
          </p:nvPr>
        </p:nvSpPr>
        <p:spPr>
          <a:xfrm>
            <a:off x="971600" y="2348880"/>
            <a:ext cx="7715200" cy="3975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Hipertansiyonun </a:t>
            </a:r>
            <a:r>
              <a:rPr lang="tr-TR" dirty="0" err="1" smtClean="0"/>
              <a:t>patogenezinde</a:t>
            </a:r>
            <a:r>
              <a:rPr lang="tr-TR" dirty="0" smtClean="0"/>
              <a:t> sempatik </a:t>
            </a:r>
            <a:r>
              <a:rPr lang="tr-TR" dirty="0" err="1" smtClean="0"/>
              <a:t>hiperaktivitenin</a:t>
            </a:r>
            <a:r>
              <a:rPr lang="tr-TR" dirty="0" smtClean="0"/>
              <a:t> rolünün olduğunu gösterilmesinden sonra,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Yapılan deneysel çalışmalarda MPA </a:t>
            </a:r>
            <a:r>
              <a:rPr lang="tr-TR" dirty="0" err="1" smtClean="0"/>
              <a:t>Bifurkasyonu</a:t>
            </a:r>
            <a:r>
              <a:rPr lang="tr-TR" dirty="0" smtClean="0"/>
              <a:t> ve LPA </a:t>
            </a:r>
            <a:r>
              <a:rPr lang="tr-TR" dirty="0" err="1" smtClean="0"/>
              <a:t>proksimal</a:t>
            </a:r>
            <a:r>
              <a:rPr lang="tr-TR" dirty="0" smtClean="0"/>
              <a:t> bölümündeki </a:t>
            </a:r>
            <a:r>
              <a:rPr lang="tr-TR" dirty="0" smtClean="0"/>
              <a:t>dairesel yerleşimli nöron </a:t>
            </a:r>
            <a:r>
              <a:rPr lang="tr-TR" dirty="0" smtClean="0"/>
              <a:t>fiberlerinin RF </a:t>
            </a:r>
            <a:r>
              <a:rPr lang="tr-TR" dirty="0" err="1" smtClean="0"/>
              <a:t>Ablasyonla</a:t>
            </a:r>
            <a:r>
              <a:rPr lang="tr-TR" dirty="0" smtClean="0"/>
              <a:t> hasara uğratılmasıyla PAB, PVR ve RVP de düşme ve PA </a:t>
            </a:r>
            <a:r>
              <a:rPr lang="tr-TR" dirty="0" err="1" smtClean="0"/>
              <a:t>Remodelinginde</a:t>
            </a:r>
            <a:r>
              <a:rPr lang="tr-TR" dirty="0" smtClean="0"/>
              <a:t> düzelme gözlenmiş ve bu konu </a:t>
            </a:r>
            <a:r>
              <a:rPr lang="tr-TR" dirty="0" err="1" smtClean="0"/>
              <a:t>klinisyenlerin</a:t>
            </a:r>
            <a:r>
              <a:rPr lang="tr-TR" dirty="0" smtClean="0"/>
              <a:t> ilgisini çekmiştir.</a:t>
            </a:r>
            <a:endParaRPr lang="tr-TR" dirty="0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/>
              <a:t>Pulmoner</a:t>
            </a:r>
            <a:r>
              <a:rPr lang="tr-TR" sz="4000" b="1" dirty="0" smtClean="0"/>
              <a:t> Arter </a:t>
            </a:r>
            <a:r>
              <a:rPr lang="tr-TR" sz="4000" b="1" dirty="0" err="1" smtClean="0"/>
              <a:t>Denervasyonu</a:t>
            </a:r>
            <a:endParaRPr lang="tr-TR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/>
              <a:t>Pulmoner</a:t>
            </a:r>
            <a:r>
              <a:rPr lang="tr-TR" sz="4000" b="1" dirty="0" smtClean="0"/>
              <a:t> Arter </a:t>
            </a:r>
            <a:r>
              <a:rPr lang="tr-TR" sz="4000" b="1" dirty="0" err="1" smtClean="0"/>
              <a:t>Denervasyonu</a:t>
            </a:r>
            <a:endParaRPr lang="tr-TR" sz="36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56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Deneysel çalışmalarda </a:t>
            </a:r>
            <a:r>
              <a:rPr lang="tr-TR" dirty="0" smtClean="0"/>
              <a:t>ilaçla </a:t>
            </a:r>
            <a:r>
              <a:rPr lang="tr-TR" b="1" dirty="0" err="1" smtClean="0"/>
              <a:t>Metocrotalin</a:t>
            </a:r>
            <a:r>
              <a:rPr lang="tr-TR" dirty="0" smtClean="0"/>
              <a:t>, </a:t>
            </a:r>
            <a:r>
              <a:rPr lang="tr-TR" b="1" dirty="0" err="1" smtClean="0"/>
              <a:t>porcine</a:t>
            </a:r>
            <a:r>
              <a:rPr lang="tr-TR" dirty="0" smtClean="0"/>
              <a:t> </a:t>
            </a:r>
            <a:r>
              <a:rPr lang="tr-TR" dirty="0" smtClean="0"/>
              <a:t>ile veya </a:t>
            </a:r>
            <a:r>
              <a:rPr lang="tr-TR" b="1" dirty="0" err="1" smtClean="0"/>
              <a:t>pulmoner</a:t>
            </a:r>
            <a:r>
              <a:rPr lang="tr-TR" b="1" dirty="0" smtClean="0"/>
              <a:t> arter </a:t>
            </a:r>
            <a:r>
              <a:rPr lang="tr-TR" b="1" dirty="0" err="1" smtClean="0"/>
              <a:t>oklüzyonu</a:t>
            </a:r>
            <a:r>
              <a:rPr lang="tr-TR" b="1" dirty="0" smtClean="0"/>
              <a:t> </a:t>
            </a:r>
            <a:r>
              <a:rPr lang="tr-TR" dirty="0" smtClean="0"/>
              <a:t>yoluyla deneysel olarak </a:t>
            </a:r>
            <a:r>
              <a:rPr lang="tr-TR" dirty="0" err="1" smtClean="0"/>
              <a:t>Pulmoner</a:t>
            </a:r>
            <a:r>
              <a:rPr lang="tr-TR" dirty="0" smtClean="0"/>
              <a:t> Hipertansiyon oluşturulmuş, daha sonra </a:t>
            </a:r>
            <a:r>
              <a:rPr lang="tr-TR" dirty="0" err="1" smtClean="0"/>
              <a:t>pulmoner</a:t>
            </a:r>
            <a:r>
              <a:rPr lang="tr-TR" dirty="0" smtClean="0"/>
              <a:t> arter </a:t>
            </a:r>
            <a:r>
              <a:rPr lang="tr-TR" dirty="0" err="1" smtClean="0"/>
              <a:t>bifurkasyonu</a:t>
            </a:r>
            <a:r>
              <a:rPr lang="tr-TR" dirty="0" smtClean="0"/>
              <a:t> ve RPA ve LPA </a:t>
            </a:r>
            <a:r>
              <a:rPr lang="tr-TR" dirty="0" err="1" smtClean="0"/>
              <a:t>proksimal</a:t>
            </a:r>
            <a:r>
              <a:rPr lang="tr-TR" dirty="0" smtClean="0"/>
              <a:t> kısmına yapılan RF </a:t>
            </a:r>
            <a:r>
              <a:rPr lang="tr-TR" dirty="0" err="1" smtClean="0"/>
              <a:t>Ablasyon</a:t>
            </a:r>
            <a:r>
              <a:rPr lang="tr-TR" dirty="0" smtClean="0"/>
              <a:t> (120 saniye, 10-20 </a:t>
            </a:r>
            <a:r>
              <a:rPr lang="tr-TR" dirty="0" err="1" smtClean="0"/>
              <a:t>Watt</a:t>
            </a:r>
            <a:r>
              <a:rPr lang="tr-TR" dirty="0" smtClean="0"/>
              <a:t>, 50 Cº ) </a:t>
            </a:r>
            <a:r>
              <a:rPr lang="tr-TR" dirty="0" smtClean="0"/>
              <a:t>uygulanmıştır.</a:t>
            </a: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/>
              <a:t>Pulmoner</a:t>
            </a:r>
            <a:r>
              <a:rPr lang="tr-TR" sz="4000" b="1" dirty="0" smtClean="0"/>
              <a:t> Arter </a:t>
            </a:r>
            <a:r>
              <a:rPr lang="tr-TR" sz="4000" b="1" dirty="0" err="1" smtClean="0"/>
              <a:t>Denervasyonu</a:t>
            </a:r>
            <a:endParaRPr lang="tr-TR" sz="36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57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RF </a:t>
            </a:r>
            <a:r>
              <a:rPr lang="tr-TR" dirty="0" err="1" smtClean="0"/>
              <a:t>Ablasyon</a:t>
            </a:r>
            <a:r>
              <a:rPr lang="tr-TR" dirty="0" smtClean="0"/>
              <a:t> ile;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Nöronlarda </a:t>
            </a:r>
            <a:r>
              <a:rPr lang="tr-TR" dirty="0" err="1" smtClean="0"/>
              <a:t>demiyelinizasyon</a:t>
            </a:r>
            <a:r>
              <a:rPr lang="tr-TR" dirty="0" smtClean="0"/>
              <a:t>,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Nöron kaybı,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Nöron iletim hızında düşüş saptanmıştır.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/>
              <a:t>Pulmoner</a:t>
            </a:r>
            <a:r>
              <a:rPr lang="tr-TR" sz="4000" b="1" dirty="0" smtClean="0"/>
              <a:t> Arter </a:t>
            </a:r>
            <a:r>
              <a:rPr lang="tr-TR" sz="4000" b="1" dirty="0" err="1" smtClean="0"/>
              <a:t>Denervasyonu</a:t>
            </a:r>
            <a:endParaRPr lang="tr-TR" sz="36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58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Ağırlıklı olarak Çin’den </a:t>
            </a:r>
            <a:r>
              <a:rPr lang="tr-TR" dirty="0" smtClean="0"/>
              <a:t>yapılan bu Deneysel çalışmalardan </a:t>
            </a:r>
            <a:r>
              <a:rPr lang="tr-TR" dirty="0" smtClean="0"/>
              <a:t>sonra </a:t>
            </a:r>
            <a:r>
              <a:rPr lang="tr-TR" dirty="0" smtClean="0"/>
              <a:t>yine Çin’de aynı ekip;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13 </a:t>
            </a:r>
            <a:r>
              <a:rPr lang="tr-TR" b="1" dirty="0" smtClean="0"/>
              <a:t>kişilik hasta ve 8 kişilik kontrol grubuyla </a:t>
            </a:r>
            <a:r>
              <a:rPr lang="tr-TR" dirty="0" smtClean="0"/>
              <a:t>yapılan bir </a:t>
            </a:r>
            <a:r>
              <a:rPr lang="tr-TR" dirty="0" smtClean="0"/>
              <a:t>çalışmanın yanı sıra 66 </a:t>
            </a:r>
            <a:r>
              <a:rPr lang="tr-TR" dirty="0" smtClean="0"/>
              <a:t>hasta üzerinde yapılan çalışmalar yayınlanmıştır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/>
              <a:t>Pulmoner</a:t>
            </a:r>
            <a:r>
              <a:rPr lang="tr-TR" sz="4000" b="1" dirty="0" smtClean="0"/>
              <a:t> Arter </a:t>
            </a:r>
            <a:r>
              <a:rPr lang="tr-TR" sz="4000" b="1" dirty="0" err="1" smtClean="0"/>
              <a:t>Denervasyonu</a:t>
            </a:r>
            <a:endParaRPr lang="tr-TR" sz="3600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59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tr-TR" dirty="0" err="1" smtClean="0"/>
              <a:t>Etyolojisi</a:t>
            </a:r>
            <a:r>
              <a:rPr lang="tr-TR" dirty="0" smtClean="0"/>
              <a:t> farklı </a:t>
            </a:r>
            <a:r>
              <a:rPr lang="tr-TR" dirty="0" err="1" smtClean="0"/>
              <a:t>PH’lı</a:t>
            </a:r>
            <a:r>
              <a:rPr lang="tr-TR" dirty="0" smtClean="0"/>
              <a:t> 13 hasta </a:t>
            </a:r>
            <a:r>
              <a:rPr lang="tr-TR" dirty="0" smtClean="0"/>
              <a:t>ve daha sonra </a:t>
            </a:r>
            <a:r>
              <a:rPr lang="tr-TR" dirty="0" smtClean="0"/>
              <a:t>66 </a:t>
            </a:r>
            <a:r>
              <a:rPr lang="tr-TR" dirty="0" smtClean="0"/>
              <a:t>erişkin hasta </a:t>
            </a:r>
            <a:r>
              <a:rPr lang="tr-TR" dirty="0" smtClean="0"/>
              <a:t>ile </a:t>
            </a:r>
            <a:r>
              <a:rPr lang="tr-TR" dirty="0" smtClean="0"/>
              <a:t>yapılan </a:t>
            </a:r>
            <a:r>
              <a:rPr lang="tr-TR" dirty="0" smtClean="0"/>
              <a:t>çalışmalarda </a:t>
            </a:r>
            <a:r>
              <a:rPr lang="tr-TR" dirty="0" err="1" smtClean="0"/>
              <a:t>PADN’nin</a:t>
            </a:r>
            <a:r>
              <a:rPr lang="tr-TR" dirty="0" smtClean="0"/>
              <a:t> </a:t>
            </a:r>
            <a:r>
              <a:rPr lang="tr-TR" dirty="0" smtClean="0"/>
              <a:t>uygulanmasıyla,</a:t>
            </a:r>
          </a:p>
          <a:p>
            <a:pPr marL="850392" lvl="1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İşlem ilgili </a:t>
            </a:r>
            <a:r>
              <a:rPr lang="tr-TR" dirty="0" smtClean="0"/>
              <a:t>herhangi bir komplikasyon </a:t>
            </a:r>
            <a:r>
              <a:rPr lang="tr-TR" dirty="0" smtClean="0"/>
              <a:t>gözlenmezken,</a:t>
            </a:r>
          </a:p>
          <a:p>
            <a:pPr marL="850392" lvl="1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mPAP</a:t>
            </a:r>
            <a:r>
              <a:rPr lang="tr-TR" dirty="0" smtClean="0"/>
              <a:t>, PAB, PVR de düşme ve WHO Fonksiyonel sınıfta artış olmuştur.</a:t>
            </a:r>
          </a:p>
          <a:p>
            <a:pPr marL="850392" lvl="1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İlk çalışmada ayrıca hastaların aldıkları PAH Spesifik </a:t>
            </a:r>
            <a:r>
              <a:rPr lang="tr-TR" dirty="0" smtClean="0"/>
              <a:t>ilaçlar da </a:t>
            </a:r>
            <a:r>
              <a:rPr lang="tr-TR" dirty="0" smtClean="0"/>
              <a:t>kesilmiştir.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err="1" smtClean="0">
                <a:latin typeface="Cambria" pitchFamily="18" charset="0"/>
              </a:rPr>
              <a:t>PH’da</a:t>
            </a:r>
            <a:r>
              <a:rPr lang="tr-TR" sz="3600" b="1" dirty="0" smtClean="0">
                <a:latin typeface="Cambria" pitchFamily="18" charset="0"/>
              </a:rPr>
              <a:t> Girişim </a:t>
            </a:r>
            <a:r>
              <a:rPr lang="tr-TR" sz="3600" b="1" dirty="0" err="1" smtClean="0">
                <a:latin typeface="Cambria" pitchFamily="18" charset="0"/>
              </a:rPr>
              <a:t>Endikasyonları</a:t>
            </a:r>
            <a:endParaRPr lang="tr-TR" sz="3600" b="1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276872"/>
            <a:ext cx="8301608" cy="43891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Maksimum PAH </a:t>
            </a:r>
            <a:r>
              <a:rPr lang="tr-TR" dirty="0" smtClean="0"/>
              <a:t>Spesifik </a:t>
            </a:r>
            <a:r>
              <a:rPr lang="tr-TR" b="1" i="1" dirty="0" smtClean="0"/>
              <a:t>Tedaviye </a:t>
            </a:r>
            <a:r>
              <a:rPr lang="tr-TR" b="1" i="1" dirty="0" smtClean="0"/>
              <a:t>Dirençli</a:t>
            </a:r>
            <a:r>
              <a:rPr lang="tr-TR" dirty="0" smtClean="0"/>
              <a:t>, </a:t>
            </a:r>
            <a:r>
              <a:rPr lang="tr-TR" b="1" i="1" dirty="0" smtClean="0"/>
              <a:t>NYHA </a:t>
            </a:r>
            <a:r>
              <a:rPr lang="tr-TR" b="1" i="1" dirty="0" smtClean="0"/>
              <a:t>Evre IV olan</a:t>
            </a:r>
            <a:r>
              <a:rPr lang="tr-TR" dirty="0" smtClean="0"/>
              <a:t>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b="1" i="1" dirty="0" err="1" smtClean="0"/>
              <a:t>Presenkop</a:t>
            </a:r>
            <a:r>
              <a:rPr lang="tr-TR" b="1" i="1" dirty="0" smtClean="0"/>
              <a:t>/</a:t>
            </a:r>
            <a:r>
              <a:rPr lang="tr-TR" b="1" i="1" dirty="0" err="1" smtClean="0"/>
              <a:t>Senkop</a:t>
            </a:r>
            <a:r>
              <a:rPr lang="tr-TR" b="1" i="1" dirty="0" smtClean="0"/>
              <a:t>,, Asit, </a:t>
            </a:r>
            <a:r>
              <a:rPr lang="tr-TR" b="1" i="1" dirty="0" err="1" smtClean="0"/>
              <a:t>periferik</a:t>
            </a:r>
            <a:r>
              <a:rPr lang="tr-TR" b="1" i="1" dirty="0" smtClean="0"/>
              <a:t> ödem ve </a:t>
            </a:r>
            <a:r>
              <a:rPr lang="tr-TR" b="1" i="1" dirty="0" err="1" smtClean="0"/>
              <a:t>massiv</a:t>
            </a:r>
            <a:r>
              <a:rPr lang="tr-TR" b="1" i="1" dirty="0" smtClean="0"/>
              <a:t> </a:t>
            </a:r>
            <a:r>
              <a:rPr lang="tr-TR" b="1" i="1" dirty="0" err="1" smtClean="0"/>
              <a:t>Hemoptizi</a:t>
            </a:r>
            <a:r>
              <a:rPr lang="tr-TR" b="1" i="1" dirty="0" smtClean="0"/>
              <a:t> gibi terminal bulgular </a:t>
            </a:r>
            <a:r>
              <a:rPr lang="tr-TR" dirty="0" smtClean="0"/>
              <a:t>gelişen  olgularda Akciğer Transplantasyonuna bir köprü olması amacıyla girişimsel işlemlere ihtiyaç olmaktadır.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BF3E-0D1D-42AD-91D5-CDDADED85F39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60</a:t>
            </a:fld>
            <a:endParaRPr lang="tr-TR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2088232" cy="229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91194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LABALIK\Desktop\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2708085"/>
          </a:xfrm>
          <a:prstGeom prst="rect">
            <a:avLst/>
          </a:prstGeom>
          <a:noFill/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467544" y="692696"/>
            <a:ext cx="815759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Pulmoner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Arter </a:t>
            </a:r>
            <a:r>
              <a:rPr kumimoji="0" lang="tr-T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Denervasyonu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4389120"/>
          </a:xfrm>
        </p:spPr>
        <p:txBody>
          <a:bodyPr/>
          <a:lstStyle/>
          <a:p>
            <a:r>
              <a:rPr lang="tr-TR" dirty="0" smtClean="0"/>
              <a:t>Sabrınız ve ilginiz için Teşekkür ederim...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  <p:transition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Gelecekte </a:t>
            </a:r>
            <a:r>
              <a:rPr lang="tr-TR" sz="4000" dirty="0" err="1" smtClean="0"/>
              <a:t>Atriyal</a:t>
            </a:r>
            <a:r>
              <a:rPr lang="tr-TR" sz="4000" dirty="0" smtClean="0"/>
              <a:t> </a:t>
            </a:r>
            <a:r>
              <a:rPr lang="tr-TR" sz="4000" dirty="0" err="1" smtClean="0"/>
              <a:t>Stentler</a:t>
            </a:r>
            <a:r>
              <a:rPr lang="tr-TR" sz="4000" dirty="0" smtClean="0"/>
              <a:t> </a:t>
            </a:r>
            <a:r>
              <a:rPr lang="tr-TR" sz="4000" dirty="0" smtClean="0"/>
              <a:t>ve AVR Cihazlarıyla...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Artan deneyimlerle,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RF enerji ile </a:t>
            </a:r>
            <a:r>
              <a:rPr lang="tr-TR" dirty="0" err="1" smtClean="0"/>
              <a:t>perforasyonun</a:t>
            </a:r>
            <a:r>
              <a:rPr lang="tr-TR" dirty="0" smtClean="0"/>
              <a:t> daha yaygınlaşmasıyla komplikasyon oranlarında önemli oranda düşme,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PH’lı</a:t>
            </a:r>
            <a:r>
              <a:rPr lang="tr-TR" dirty="0" smtClean="0"/>
              <a:t> hastalar için özel olarak üretilmekte olan </a:t>
            </a:r>
            <a:r>
              <a:rPr lang="tr-TR" dirty="0" smtClean="0"/>
              <a:t>AFR Cihazlar </a:t>
            </a:r>
            <a:r>
              <a:rPr lang="tr-TR" dirty="0" smtClean="0"/>
              <a:t>ile </a:t>
            </a:r>
            <a:r>
              <a:rPr lang="tr-TR" dirty="0" err="1" smtClean="0"/>
              <a:t>oklüzyon</a:t>
            </a:r>
            <a:r>
              <a:rPr lang="tr-TR" dirty="0" smtClean="0"/>
              <a:t> oranlarının ciddi anlamda düşmesi beklenmektedir.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0C-00C6-4BDB-9603-BAAEB7658194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tr-TR" sz="4000" dirty="0" smtClean="0"/>
              <a:t>Gelecekte </a:t>
            </a:r>
            <a:r>
              <a:rPr lang="tr-TR" sz="4000" dirty="0" err="1" smtClean="0"/>
              <a:t>Potts</a:t>
            </a:r>
            <a:r>
              <a:rPr lang="tr-TR" sz="4000" dirty="0" smtClean="0"/>
              <a:t> </a:t>
            </a:r>
            <a:r>
              <a:rPr lang="tr-TR" sz="4000" dirty="0" err="1" smtClean="0"/>
              <a:t>Şantıyla</a:t>
            </a:r>
            <a:r>
              <a:rPr lang="tr-TR" dirty="0" smtClean="0"/>
              <a:t>...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Arter-Aorta arasında tek taraflı </a:t>
            </a:r>
            <a:r>
              <a:rPr lang="tr-TR" dirty="0" err="1" smtClean="0"/>
              <a:t>şanta</a:t>
            </a:r>
            <a:r>
              <a:rPr lang="tr-TR" dirty="0" smtClean="0"/>
              <a:t> izin veren kapaklı kondüitlerin popüler olması bekleniyor.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Böylelikle </a:t>
            </a:r>
            <a:r>
              <a:rPr lang="tr-TR" dirty="0" err="1" smtClean="0"/>
              <a:t>İzosistemik</a:t>
            </a:r>
            <a:r>
              <a:rPr lang="tr-TR" dirty="0" smtClean="0"/>
              <a:t> ve </a:t>
            </a:r>
            <a:r>
              <a:rPr lang="tr-TR" dirty="0" err="1" smtClean="0"/>
              <a:t>infrasistemik</a:t>
            </a:r>
            <a:r>
              <a:rPr lang="tr-TR" dirty="0" smtClean="0"/>
              <a:t> </a:t>
            </a:r>
            <a:r>
              <a:rPr lang="tr-TR" dirty="0" err="1" smtClean="0"/>
              <a:t>PH’lı</a:t>
            </a:r>
            <a:r>
              <a:rPr lang="tr-TR" dirty="0" smtClean="0"/>
              <a:t> hastalarda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hipertansif</a:t>
            </a:r>
            <a:r>
              <a:rPr lang="tr-TR" dirty="0" smtClean="0"/>
              <a:t> krizler ile </a:t>
            </a:r>
            <a:r>
              <a:rPr lang="tr-TR" dirty="0" err="1" smtClean="0"/>
              <a:t>suprasistemik</a:t>
            </a:r>
            <a:r>
              <a:rPr lang="tr-TR" dirty="0" smtClean="0"/>
              <a:t> PAB durumlarında </a:t>
            </a:r>
            <a:r>
              <a:rPr lang="tr-TR" dirty="0" smtClean="0"/>
              <a:t>sadece R-L </a:t>
            </a:r>
            <a:r>
              <a:rPr lang="tr-TR" dirty="0" err="1" smtClean="0"/>
              <a:t>şanta</a:t>
            </a:r>
            <a:r>
              <a:rPr lang="tr-TR" dirty="0" smtClean="0"/>
              <a:t> izin veren kapaklı </a:t>
            </a:r>
            <a:r>
              <a:rPr lang="tr-TR" dirty="0" smtClean="0"/>
              <a:t>kondüit oldukça yararlı olacaktır.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0C-00C6-4BDB-9603-BAAEB7658194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Gelecekte </a:t>
            </a:r>
            <a:r>
              <a:rPr lang="tr-TR" sz="3200" dirty="0" err="1" smtClean="0"/>
              <a:t>Pulmoner</a:t>
            </a:r>
            <a:r>
              <a:rPr lang="tr-TR" sz="3200" dirty="0" smtClean="0"/>
              <a:t> Arter </a:t>
            </a:r>
            <a:r>
              <a:rPr lang="tr-TR" sz="3200" dirty="0" err="1" smtClean="0"/>
              <a:t>Denervasyonuyla</a:t>
            </a:r>
            <a:r>
              <a:rPr lang="tr-TR" sz="3200" dirty="0" smtClean="0"/>
              <a:t>...</a:t>
            </a:r>
            <a:endParaRPr lang="tr-TR" sz="320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64</a:t>
            </a:fld>
            <a:endParaRPr lang="tr-TR"/>
          </a:p>
        </p:txBody>
      </p:sp>
      <p:pic>
        <p:nvPicPr>
          <p:cNvPr id="2050" name="Picture 2" descr="C:\Users\ALABALIK\Desktop\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7716"/>
            <a:ext cx="9144000" cy="3900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 smtClean="0"/>
              <a:t>Pediatrik Akciğer Transplantasyonu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2468880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Pediatrik akciğer naklinden sonra çocukların ortalama yaşam süresi yaklaşık 6 yıldır.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66</a:t>
            </a:fld>
            <a:endParaRPr lang="tr-TR"/>
          </a:p>
        </p:txBody>
      </p:sp>
      <p:pic>
        <p:nvPicPr>
          <p:cNvPr id="78850" name="Picture 2" descr="C:\Users\ALABALIK\Desktop\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052736"/>
            <a:ext cx="100091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67</a:t>
            </a:fld>
            <a:endParaRPr lang="tr-TR"/>
          </a:p>
        </p:txBody>
      </p:sp>
      <p:pic>
        <p:nvPicPr>
          <p:cNvPr id="79874" name="Picture 2" descr="C:\Users\ALABALIK\Desktop\SLA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052736"/>
            <a:ext cx="100091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Metakrotalin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MCT bitkisel kaynaklı bir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alkaloididir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İlk </a:t>
            </a:r>
            <a:r>
              <a:rPr lang="tr-TR" dirty="0" smtClean="0"/>
              <a:t>kez 40 yıl önce sıçanlara uygulanan bu </a:t>
            </a:r>
            <a:r>
              <a:rPr lang="tr-TR" dirty="0" smtClean="0"/>
              <a:t>ilaç, </a:t>
            </a:r>
            <a:r>
              <a:rPr lang="tr-TR" dirty="0" smtClean="0"/>
              <a:t>tek bir doz </a:t>
            </a:r>
            <a:r>
              <a:rPr lang="tr-TR" dirty="0" err="1" smtClean="0"/>
              <a:t>subkutan</a:t>
            </a:r>
            <a:r>
              <a:rPr lang="tr-TR" dirty="0" smtClean="0"/>
              <a:t> (</a:t>
            </a:r>
            <a:r>
              <a:rPr lang="tr-TR" dirty="0" err="1" smtClean="0"/>
              <a:t>sc</a:t>
            </a:r>
            <a:r>
              <a:rPr lang="tr-TR" dirty="0" smtClean="0"/>
              <a:t>) veya </a:t>
            </a:r>
            <a:r>
              <a:rPr lang="tr-TR" dirty="0" err="1" smtClean="0"/>
              <a:t>intraperitoneal</a:t>
            </a:r>
            <a:r>
              <a:rPr lang="tr-TR" dirty="0" smtClean="0"/>
              <a:t> enjeksiyon sonrasında </a:t>
            </a:r>
            <a:r>
              <a:rPr lang="tr-TR" dirty="0" err="1" smtClean="0"/>
              <a:t>progresif</a:t>
            </a:r>
            <a:r>
              <a:rPr lang="tr-TR" dirty="0" smtClean="0"/>
              <a:t> PH </a:t>
            </a:r>
            <a:r>
              <a:rPr lang="tr-TR" dirty="0" smtClean="0"/>
              <a:t>oluşturur. </a:t>
            </a:r>
          </a:p>
          <a:p>
            <a:r>
              <a:rPr lang="tr-TR" dirty="0" smtClean="0"/>
              <a:t>Çalışma </a:t>
            </a:r>
            <a:r>
              <a:rPr lang="tr-TR" dirty="0" smtClean="0"/>
              <a:t>için tercih edilen hayvan sıçanlardır. Ancak köpekler gibi daha büyük hayvanlarda </a:t>
            </a:r>
            <a:r>
              <a:rPr lang="tr-TR" dirty="0" smtClean="0"/>
              <a:t>da kullanılmıştır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12 </a:t>
            </a:r>
            <a:r>
              <a:rPr lang="tr-TR" dirty="0" smtClean="0"/>
              <a:t>hastalık köpeklerde, MCT enjeksiyonu sonucunda küçük </a:t>
            </a:r>
            <a:r>
              <a:rPr lang="tr-TR" dirty="0" err="1" smtClean="0"/>
              <a:t>pulmoner</a:t>
            </a:r>
            <a:r>
              <a:rPr lang="tr-TR" dirty="0" smtClean="0"/>
              <a:t> arterlerin %42’sinde </a:t>
            </a:r>
            <a:r>
              <a:rPr lang="tr-TR" dirty="0" err="1" smtClean="0"/>
              <a:t>intimal</a:t>
            </a:r>
            <a:r>
              <a:rPr lang="tr-TR" dirty="0" smtClean="0"/>
              <a:t> hücre çoğalması ile önemli derecede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smtClean="0"/>
              <a:t> yeniden </a:t>
            </a:r>
            <a:r>
              <a:rPr lang="tr-TR" dirty="0" smtClean="0"/>
              <a:t>yapılanma ve sonuçta PH geliştiği rapor </a:t>
            </a:r>
            <a:r>
              <a:rPr lang="tr-TR" dirty="0" smtClean="0"/>
              <a:t>edilmiştir. </a:t>
            </a:r>
          </a:p>
          <a:p>
            <a:r>
              <a:rPr lang="tr-TR" dirty="0" err="1" smtClean="0"/>
              <a:t>MCT’nin</a:t>
            </a:r>
            <a:r>
              <a:rPr lang="tr-TR" dirty="0" smtClean="0"/>
              <a:t> </a:t>
            </a:r>
            <a:r>
              <a:rPr lang="tr-TR" dirty="0" smtClean="0"/>
              <a:t>hangi mekanizma ile PH yaptığı tam olarak bilinmemektedir. Doğrudan </a:t>
            </a:r>
            <a:r>
              <a:rPr lang="tr-TR" dirty="0" err="1" smtClean="0"/>
              <a:t>endotel</a:t>
            </a:r>
            <a:r>
              <a:rPr lang="tr-TR" dirty="0" smtClean="0"/>
              <a:t> hasarı ile değiştirilemez, ilerleyici hatta ölümcül </a:t>
            </a:r>
            <a:r>
              <a:rPr lang="tr-TR" dirty="0" err="1" smtClean="0"/>
              <a:t>PH’yı</a:t>
            </a:r>
            <a:r>
              <a:rPr lang="tr-TR" dirty="0" smtClean="0"/>
              <a:t> tetiklediği düşünülmektedir. 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gözlemler sonucunda </a:t>
            </a:r>
            <a:r>
              <a:rPr lang="tr-TR" dirty="0" err="1" smtClean="0"/>
              <a:t>MCT’nin</a:t>
            </a:r>
            <a:r>
              <a:rPr lang="tr-TR" dirty="0" smtClean="0"/>
              <a:t> başlangıçta </a:t>
            </a:r>
            <a:r>
              <a:rPr lang="tr-TR" dirty="0" err="1" smtClean="0"/>
              <a:t>PAB’ı</a:t>
            </a:r>
            <a:r>
              <a:rPr lang="tr-TR" dirty="0" smtClean="0"/>
              <a:t> arttırdığı, enjeksiyondan 1-2 hafta sonra ise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remodeling</a:t>
            </a:r>
            <a:r>
              <a:rPr lang="tr-TR" dirty="0" smtClean="0"/>
              <a:t> geliştirdiği </a:t>
            </a:r>
            <a:r>
              <a:rPr lang="tr-TR" dirty="0" smtClean="0"/>
              <a:t>gösterilmiştir.</a:t>
            </a:r>
          </a:p>
          <a:p>
            <a:r>
              <a:rPr lang="tr-TR" smtClean="0"/>
              <a:t> </a:t>
            </a:r>
          </a:p>
          <a:p>
            <a:r>
              <a:rPr lang="tr-TR" smtClean="0"/>
              <a:t>Özellikle </a:t>
            </a:r>
            <a:r>
              <a:rPr lang="tr-TR" dirty="0" err="1" smtClean="0"/>
              <a:t>makrofaj</a:t>
            </a:r>
            <a:r>
              <a:rPr lang="tr-TR" dirty="0" smtClean="0"/>
              <a:t> </a:t>
            </a:r>
            <a:r>
              <a:rPr lang="tr-TR" dirty="0" err="1" smtClean="0"/>
              <a:t>akümülasyonu</a:t>
            </a:r>
            <a:r>
              <a:rPr lang="tr-TR" dirty="0" smtClean="0"/>
              <a:t> ile oluşan </a:t>
            </a:r>
            <a:r>
              <a:rPr lang="tr-TR" dirty="0" err="1" smtClean="0"/>
              <a:t>adventisyal</a:t>
            </a:r>
            <a:r>
              <a:rPr lang="tr-TR" dirty="0" smtClean="0"/>
              <a:t> </a:t>
            </a:r>
            <a:r>
              <a:rPr lang="tr-TR" dirty="0" err="1" smtClean="0"/>
              <a:t>inflamasyonun</a:t>
            </a:r>
            <a:r>
              <a:rPr lang="tr-TR" dirty="0" smtClean="0"/>
              <a:t>, PH </a:t>
            </a:r>
            <a:r>
              <a:rPr lang="tr-TR" dirty="0" err="1" smtClean="0"/>
              <a:t>patogenezinde</a:t>
            </a:r>
            <a:r>
              <a:rPr lang="tr-TR" dirty="0" smtClean="0"/>
              <a:t> </a:t>
            </a:r>
            <a:r>
              <a:rPr lang="tr-TR" dirty="0" err="1" smtClean="0"/>
              <a:t>endotelyal</a:t>
            </a:r>
            <a:r>
              <a:rPr lang="tr-TR" dirty="0" smtClean="0"/>
              <a:t> hücre hasarına göre daha önemli bir mekanizma olduğu düşünülmektedir9.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56376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>
                <a:latin typeface="Cambria" pitchFamily="18" charset="0"/>
              </a:rPr>
              <a:t>Pulmoner</a:t>
            </a:r>
            <a:r>
              <a:rPr lang="tr-TR" sz="2800" b="1" dirty="0" smtClean="0">
                <a:latin typeface="Cambria" pitchFamily="18" charset="0"/>
              </a:rPr>
              <a:t> Hipertansiyonda Girişimsel İşlemler</a:t>
            </a:r>
            <a:endParaRPr lang="tr-TR" sz="2800" b="1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204864"/>
            <a:ext cx="6120680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Atriyuma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r>
              <a:rPr lang="tr-TR" dirty="0" smtClean="0"/>
              <a:t> Uygulamaları,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Reverse</a:t>
            </a:r>
            <a:r>
              <a:rPr lang="tr-TR" dirty="0" smtClean="0"/>
              <a:t> </a:t>
            </a:r>
            <a:r>
              <a:rPr lang="tr-TR" dirty="0" err="1" smtClean="0"/>
              <a:t>Potts</a:t>
            </a:r>
            <a:r>
              <a:rPr lang="tr-TR" dirty="0" smtClean="0"/>
              <a:t> </a:t>
            </a:r>
            <a:r>
              <a:rPr lang="tr-TR" dirty="0" err="1" smtClean="0"/>
              <a:t>şantı</a:t>
            </a:r>
            <a:r>
              <a:rPr lang="tr-TR" b="1" dirty="0" smtClean="0"/>
              <a:t>,</a:t>
            </a:r>
            <a:r>
              <a:rPr lang="tr-TR" dirty="0" smtClean="0"/>
              <a:t>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Arter </a:t>
            </a:r>
            <a:r>
              <a:rPr lang="tr-TR" dirty="0" err="1" smtClean="0"/>
              <a:t>Denervasyonu</a:t>
            </a:r>
            <a:r>
              <a:rPr lang="tr-TR" dirty="0" smtClean="0"/>
              <a:t>,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4BE3-DD72-45F0-91BE-192B2B6595D0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8 Altbilgi Yer Tutucusu"/>
          <p:cNvSpPr txBox="1">
            <a:spLocks/>
          </p:cNvSpPr>
          <p:nvPr/>
        </p:nvSpPr>
        <p:spPr>
          <a:xfrm>
            <a:off x="-5149080" y="7965504"/>
            <a:ext cx="5976664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MCT ayrıca sıçanlarda karaciğer ve böbrek hasarı da yapar. Enjeksiyondan beş hafta sonra sağ </a:t>
            </a:r>
            <a:r>
              <a:rPr lang="tr-TR" dirty="0" err="1" smtClean="0"/>
              <a:t>ventrikül</a:t>
            </a:r>
            <a:r>
              <a:rPr lang="tr-TR" dirty="0" smtClean="0"/>
              <a:t> basıncını 80 </a:t>
            </a:r>
            <a:r>
              <a:rPr lang="tr-TR" dirty="0" err="1" smtClean="0"/>
              <a:t>mmHg</a:t>
            </a:r>
            <a:r>
              <a:rPr lang="tr-TR" dirty="0" smtClean="0"/>
              <a:t>’ ya arttırdığı rapor edilmiştir. </a:t>
            </a:r>
            <a:endParaRPr lang="tr-TR" dirty="0" smtClean="0"/>
          </a:p>
          <a:p>
            <a:r>
              <a:rPr lang="tr-TR" dirty="0" smtClean="0"/>
              <a:t>Sonuçta </a:t>
            </a:r>
            <a:r>
              <a:rPr lang="tr-TR" dirty="0" smtClean="0"/>
              <a:t>MCT ile oluşturulan PAH modellerinde en azından </a:t>
            </a:r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pulmoner</a:t>
            </a:r>
            <a:r>
              <a:rPr lang="tr-TR" dirty="0" smtClean="0"/>
              <a:t> arterlerde tıkayıcı </a:t>
            </a:r>
            <a:r>
              <a:rPr lang="tr-TR" dirty="0" err="1" smtClean="0"/>
              <a:t>intimal</a:t>
            </a:r>
            <a:r>
              <a:rPr lang="tr-TR" dirty="0" smtClean="0"/>
              <a:t> lezyon olmadığı bilinmektedir. </a:t>
            </a:r>
            <a:endParaRPr lang="tr-TR" dirty="0" smtClean="0"/>
          </a:p>
          <a:p>
            <a:r>
              <a:rPr lang="tr-TR" dirty="0" smtClean="0"/>
              <a:t>PAH </a:t>
            </a:r>
            <a:r>
              <a:rPr lang="tr-TR" dirty="0" smtClean="0"/>
              <a:t>modeli akciğerin </a:t>
            </a:r>
            <a:r>
              <a:rPr lang="tr-TR" dirty="0" err="1" smtClean="0"/>
              <a:t>periferik</a:t>
            </a:r>
            <a:r>
              <a:rPr lang="tr-TR" dirty="0" smtClean="0"/>
              <a:t> damarlarında ve kalp, karaciğer, böbrek gibi organlarda akut/</a:t>
            </a:r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toksik</a:t>
            </a:r>
            <a:r>
              <a:rPr lang="tr-TR" dirty="0" smtClean="0"/>
              <a:t> </a:t>
            </a:r>
            <a:r>
              <a:rPr lang="tr-TR" dirty="0" err="1" smtClean="0"/>
              <a:t>hasarlanma</a:t>
            </a:r>
            <a:r>
              <a:rPr lang="tr-TR" dirty="0" smtClean="0"/>
              <a:t> sonucu oluşmaktadır. </a:t>
            </a:r>
            <a:endParaRPr lang="tr-TR" dirty="0" smtClean="0"/>
          </a:p>
          <a:p>
            <a:r>
              <a:rPr lang="tr-TR" dirty="0" smtClean="0"/>
              <a:t>Önemli </a:t>
            </a:r>
            <a:r>
              <a:rPr lang="tr-TR" dirty="0" smtClean="0"/>
              <a:t>bir nokta, MCT ile oluşturulan PAH modeli, insanlarda oluşan </a:t>
            </a:r>
            <a:r>
              <a:rPr lang="tr-TR" dirty="0" err="1" smtClean="0"/>
              <a:t>PAH’dan</a:t>
            </a:r>
            <a:r>
              <a:rPr lang="tr-TR" dirty="0" smtClean="0"/>
              <a:t> farklı olarak tedaviye cevap vermekte hatta tamamen düzelebilmektedir. Bu nedenle PAH hayvan modelleri doğrudan insan </a:t>
            </a:r>
            <a:r>
              <a:rPr lang="tr-TR" dirty="0" err="1" smtClean="0"/>
              <a:t>PAH’nu</a:t>
            </a:r>
            <a:r>
              <a:rPr lang="tr-TR" dirty="0" smtClean="0"/>
              <a:t> tam olarak yansıtmamaktadır. 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1C8-BE66-47E2-8DEF-B73E9BC23248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56376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>
                <a:latin typeface="Cambria" pitchFamily="18" charset="0"/>
              </a:rPr>
              <a:t>Pulmoner</a:t>
            </a:r>
            <a:r>
              <a:rPr lang="tr-TR" sz="2800" b="1" dirty="0" smtClean="0">
                <a:latin typeface="Cambria" pitchFamily="18" charset="0"/>
              </a:rPr>
              <a:t> Hipertansiyonda Girişimsel İşlemler</a:t>
            </a:r>
            <a:endParaRPr lang="tr-TR" sz="2800" b="1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204864"/>
            <a:ext cx="6120680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Atriyuma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r>
              <a:rPr lang="tr-TR" dirty="0" smtClean="0"/>
              <a:t> Uygulamaları,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Reverse</a:t>
            </a:r>
            <a:r>
              <a:rPr lang="tr-TR" dirty="0" smtClean="0"/>
              <a:t> </a:t>
            </a:r>
            <a:r>
              <a:rPr lang="tr-TR" dirty="0" err="1" smtClean="0"/>
              <a:t>Potts</a:t>
            </a:r>
            <a:r>
              <a:rPr lang="tr-TR" dirty="0" smtClean="0"/>
              <a:t> </a:t>
            </a:r>
            <a:r>
              <a:rPr lang="tr-TR" dirty="0" err="1" smtClean="0"/>
              <a:t>şantı</a:t>
            </a:r>
            <a:r>
              <a:rPr lang="tr-TR" b="1" dirty="0" smtClean="0"/>
              <a:t>,</a:t>
            </a:r>
            <a:r>
              <a:rPr lang="tr-TR" dirty="0" smtClean="0"/>
              <a:t>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Arter </a:t>
            </a:r>
            <a:r>
              <a:rPr lang="tr-TR" dirty="0" err="1" smtClean="0"/>
              <a:t>Denervasyonu</a:t>
            </a:r>
            <a:r>
              <a:rPr lang="tr-TR" dirty="0" smtClean="0"/>
              <a:t>,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4BE3-DD72-45F0-91BE-192B2B6595D0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8 Altbilgi Yer Tutucusu"/>
          <p:cNvSpPr txBox="1">
            <a:spLocks/>
          </p:cNvSpPr>
          <p:nvPr/>
        </p:nvSpPr>
        <p:spPr>
          <a:xfrm>
            <a:off x="-5149080" y="7965504"/>
            <a:ext cx="5976664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Sola Bükülü Ok"/>
          <p:cNvSpPr/>
          <p:nvPr/>
        </p:nvSpPr>
        <p:spPr>
          <a:xfrm>
            <a:off x="5724128" y="2564904"/>
            <a:ext cx="1080120" cy="3168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956376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err="1" smtClean="0">
                <a:latin typeface="Cambria" pitchFamily="18" charset="0"/>
              </a:rPr>
              <a:t>Pulmoner</a:t>
            </a:r>
            <a:r>
              <a:rPr lang="tr-TR" sz="2800" b="1" dirty="0" smtClean="0">
                <a:latin typeface="Cambria" pitchFamily="18" charset="0"/>
              </a:rPr>
              <a:t> Hipertansiyonda Girişimsel İşlemler</a:t>
            </a:r>
            <a:endParaRPr lang="tr-TR" sz="2800" b="1" dirty="0"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204864"/>
            <a:ext cx="6120680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Balon </a:t>
            </a:r>
            <a:r>
              <a:rPr lang="tr-TR" dirty="0" err="1" smtClean="0"/>
              <a:t>Atriyal</a:t>
            </a:r>
            <a:r>
              <a:rPr lang="tr-TR" dirty="0" smtClean="0"/>
              <a:t> </a:t>
            </a:r>
            <a:r>
              <a:rPr lang="tr-TR" dirty="0" err="1" smtClean="0"/>
              <a:t>Septostomi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Atriyuma</a:t>
            </a:r>
            <a:r>
              <a:rPr lang="tr-TR" dirty="0" smtClean="0"/>
              <a:t> </a:t>
            </a:r>
            <a:r>
              <a:rPr lang="tr-TR" dirty="0" err="1" smtClean="0"/>
              <a:t>Stent</a:t>
            </a:r>
            <a:r>
              <a:rPr lang="tr-TR" dirty="0" smtClean="0"/>
              <a:t> Uygulamaları,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Potts</a:t>
            </a:r>
            <a:r>
              <a:rPr lang="tr-TR" dirty="0" smtClean="0"/>
              <a:t> </a:t>
            </a:r>
            <a:r>
              <a:rPr lang="tr-TR" dirty="0" err="1" smtClean="0"/>
              <a:t>şantı</a:t>
            </a:r>
            <a:r>
              <a:rPr lang="tr-TR" b="1" dirty="0" smtClean="0"/>
              <a:t>,</a:t>
            </a:r>
            <a:r>
              <a:rPr lang="tr-TR" dirty="0" smtClean="0"/>
              <a:t>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Arter </a:t>
            </a:r>
            <a:r>
              <a:rPr lang="tr-TR" dirty="0" err="1" smtClean="0"/>
              <a:t>Denervasyonu</a:t>
            </a:r>
            <a:r>
              <a:rPr lang="tr-TR" dirty="0" smtClean="0"/>
              <a:t>,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4BE3-DD72-45F0-91BE-192B2B6595D0}" type="datetime1">
              <a:rPr lang="tr-TR" smtClean="0"/>
              <a:pPr/>
              <a:t>16.11.2016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8 Altbilgi Yer Tutucusu"/>
          <p:cNvSpPr txBox="1">
            <a:spLocks/>
          </p:cNvSpPr>
          <p:nvPr/>
        </p:nvSpPr>
        <p:spPr>
          <a:xfrm>
            <a:off x="-5149080" y="7965504"/>
            <a:ext cx="5976664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Diyagram"/>
          <p:cNvGraphicFramePr/>
          <p:nvPr/>
        </p:nvGraphicFramePr>
        <p:xfrm>
          <a:off x="1187624" y="5301208"/>
          <a:ext cx="388843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Sola Bükülü Ok"/>
          <p:cNvSpPr/>
          <p:nvPr/>
        </p:nvSpPr>
        <p:spPr>
          <a:xfrm>
            <a:off x="5724128" y="2564904"/>
            <a:ext cx="1080120" cy="3168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</TotalTime>
  <Words>2392</Words>
  <Application>Microsoft Office PowerPoint</Application>
  <PresentationFormat>Ekran Gösterisi (4:3)</PresentationFormat>
  <Paragraphs>465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1" baseType="lpstr">
      <vt:lpstr>Akış</vt:lpstr>
      <vt:lpstr>Pulmoner Hipertansiyon’da Girişimsel İşlemler</vt:lpstr>
      <vt:lpstr>Slayt 2</vt:lpstr>
      <vt:lpstr>Pulmoner Hipertansiyon</vt:lpstr>
      <vt:lpstr>Slayt 4</vt:lpstr>
      <vt:lpstr>Slayt 5</vt:lpstr>
      <vt:lpstr>PH’da Girişim Endikasyonları</vt:lpstr>
      <vt:lpstr>Pulmoner Hipertansiyonda Girişimsel İşlemler</vt:lpstr>
      <vt:lpstr>Pulmoner Hipertansiyonda Girişimsel İşlemler</vt:lpstr>
      <vt:lpstr>Pulmoner Hipertansiyonda Girişimsel İşlemler</vt:lpstr>
      <vt:lpstr>Slayt 10</vt:lpstr>
      <vt:lpstr>Balon Atriyal Septostomi</vt:lpstr>
      <vt:lpstr>Slayt 12</vt:lpstr>
      <vt:lpstr>Slayt 13</vt:lpstr>
      <vt:lpstr>Blade Septostomi mi AşamalıDilatasyon mu?</vt:lpstr>
      <vt:lpstr>Balon Atriyal Septostomi</vt:lpstr>
      <vt:lpstr>Slayt 16</vt:lpstr>
      <vt:lpstr>Balon Atriyal Dilatasyon </vt:lpstr>
      <vt:lpstr>Balon Atriyal Dilatasyon </vt:lpstr>
      <vt:lpstr>Balon Atriyal Dilatasyon </vt:lpstr>
      <vt:lpstr>Balon Atriyal Septostomi</vt:lpstr>
      <vt:lpstr>Balon Atriyal Septostomi</vt:lpstr>
      <vt:lpstr>Septostomi için Riskli Hastalar</vt:lpstr>
      <vt:lpstr>Septostominin Komplikasyonları</vt:lpstr>
      <vt:lpstr>Atriyal Stent</vt:lpstr>
      <vt:lpstr>Atriyal Stent</vt:lpstr>
      <vt:lpstr>Slayt 26</vt:lpstr>
      <vt:lpstr>Atriyal Stent</vt:lpstr>
      <vt:lpstr>Atriyal Stent</vt:lpstr>
      <vt:lpstr>Atriyal Stent</vt:lpstr>
      <vt:lpstr>Fenestre Atriyal Septal Device</vt:lpstr>
      <vt:lpstr>Fenestre Atriyal Septal Device</vt:lpstr>
      <vt:lpstr>Fenestre Atriyal Septal Device</vt:lpstr>
      <vt:lpstr>Slayt 33</vt:lpstr>
      <vt:lpstr>Atrial Flow Regulator Deviceler</vt:lpstr>
      <vt:lpstr>Slayt 35</vt:lpstr>
      <vt:lpstr>PH Tedavisinde Reverse Potts Şantı</vt:lpstr>
      <vt:lpstr>Slayt 37</vt:lpstr>
      <vt:lpstr>PH Tedavisinde Reverse Potts Şantı</vt:lpstr>
      <vt:lpstr>Reverse Potts Şantının Riskleri</vt:lpstr>
      <vt:lpstr>Slayt 40</vt:lpstr>
      <vt:lpstr>Slayt 41</vt:lpstr>
      <vt:lpstr>Reverse Potts Şantının Riskleri</vt:lpstr>
      <vt:lpstr>Reverse Potts Şantının Riskleri</vt:lpstr>
      <vt:lpstr>Reverse Potts Şantını Cerrahi mi? Transkateter mi? yapmalı</vt:lpstr>
      <vt:lpstr>Transkateter Reverse Potts Şantını Brockenbrough İğneyle mi? RF ile mi? yapmalı</vt:lpstr>
      <vt:lpstr>Transkateter Reverse Potts Şantını Brockenbrough İğneyle mi? RF ile mi? yapmalı</vt:lpstr>
      <vt:lpstr>Reverse Potts Şantının Etkileri</vt:lpstr>
      <vt:lpstr>Reverse Potts Şantının Etkileri</vt:lpstr>
      <vt:lpstr>Reverse Potts Şantının Komplikasyonları</vt:lpstr>
      <vt:lpstr>Reverse Potts Şantının Riskleri</vt:lpstr>
      <vt:lpstr>Modifiye Reverse Potts Şantı</vt:lpstr>
      <vt:lpstr>Slayt 52</vt:lpstr>
      <vt:lpstr>Slayt 53</vt:lpstr>
      <vt:lpstr>Slayt 54</vt:lpstr>
      <vt:lpstr>Pulmoner Arter Denervasyonu</vt:lpstr>
      <vt:lpstr>Pulmoner Arter Denervasyonu</vt:lpstr>
      <vt:lpstr>Pulmoner Arter Denervasyonu</vt:lpstr>
      <vt:lpstr>Pulmoner Arter Denervasyonu</vt:lpstr>
      <vt:lpstr>Pulmoner Arter Denervasyonu</vt:lpstr>
      <vt:lpstr>Slayt 60</vt:lpstr>
      <vt:lpstr>Slayt 61</vt:lpstr>
      <vt:lpstr>Gelecekte Atriyal Stentler ve AVR Cihazlarıyla...</vt:lpstr>
      <vt:lpstr>Gelecekte Potts Şantıyla...</vt:lpstr>
      <vt:lpstr>Gelecekte Pulmoner Arter Denervasyonuyla...</vt:lpstr>
      <vt:lpstr>Pediatrik Akciğer Transplantasyonu</vt:lpstr>
      <vt:lpstr>Slayt 66</vt:lpstr>
      <vt:lpstr>Slayt 67</vt:lpstr>
      <vt:lpstr>Metakrotalin</vt:lpstr>
      <vt:lpstr>Slayt 69</vt:lpstr>
      <vt:lpstr>Slayt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İdyopatik Pulmoner Arteriyel Hipertansiyon’da Girişimsel İşlemler</dc:title>
  <dc:creator>Bilici</dc:creator>
  <cp:lastModifiedBy>ALABALIK</cp:lastModifiedBy>
  <cp:revision>191</cp:revision>
  <dcterms:created xsi:type="dcterms:W3CDTF">2016-10-26T20:00:36Z</dcterms:created>
  <dcterms:modified xsi:type="dcterms:W3CDTF">2016-11-16T09:29:53Z</dcterms:modified>
</cp:coreProperties>
</file>