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50"/>
  </p:notesMasterIdLst>
  <p:sldIdLst>
    <p:sldId id="256" r:id="rId2"/>
    <p:sldId id="291" r:id="rId3"/>
    <p:sldId id="378" r:id="rId4"/>
    <p:sldId id="292" r:id="rId5"/>
    <p:sldId id="296" r:id="rId6"/>
    <p:sldId id="368" r:id="rId7"/>
    <p:sldId id="379" r:id="rId8"/>
    <p:sldId id="380" r:id="rId9"/>
    <p:sldId id="301" r:id="rId10"/>
    <p:sldId id="302" r:id="rId11"/>
    <p:sldId id="303" r:id="rId12"/>
    <p:sldId id="311" r:id="rId13"/>
    <p:sldId id="310" r:id="rId14"/>
    <p:sldId id="308" r:id="rId15"/>
    <p:sldId id="312" r:id="rId16"/>
    <p:sldId id="371" r:id="rId17"/>
    <p:sldId id="313" r:id="rId18"/>
    <p:sldId id="392" r:id="rId19"/>
    <p:sldId id="359" r:id="rId20"/>
    <p:sldId id="314" r:id="rId21"/>
    <p:sldId id="315" r:id="rId22"/>
    <p:sldId id="391" r:id="rId23"/>
    <p:sldId id="381" r:id="rId24"/>
    <p:sldId id="316" r:id="rId25"/>
    <p:sldId id="384" r:id="rId26"/>
    <p:sldId id="385" r:id="rId27"/>
    <p:sldId id="386" r:id="rId28"/>
    <p:sldId id="387" r:id="rId29"/>
    <p:sldId id="388" r:id="rId30"/>
    <p:sldId id="382" r:id="rId31"/>
    <p:sldId id="383" r:id="rId32"/>
    <p:sldId id="333" r:id="rId33"/>
    <p:sldId id="338" r:id="rId34"/>
    <p:sldId id="377" r:id="rId35"/>
    <p:sldId id="376" r:id="rId36"/>
    <p:sldId id="343" r:id="rId37"/>
    <p:sldId id="345" r:id="rId38"/>
    <p:sldId id="346" r:id="rId39"/>
    <p:sldId id="390" r:id="rId40"/>
    <p:sldId id="349" r:id="rId41"/>
    <p:sldId id="350" r:id="rId42"/>
    <p:sldId id="373" r:id="rId43"/>
    <p:sldId id="354" r:id="rId44"/>
    <p:sldId id="374" r:id="rId45"/>
    <p:sldId id="393" r:id="rId46"/>
    <p:sldId id="394" r:id="rId47"/>
    <p:sldId id="353" r:id="rId48"/>
    <p:sldId id="37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CC"/>
    <a:srgbClr val="CCFFFF"/>
    <a:srgbClr val="000000"/>
    <a:srgbClr val="333300"/>
    <a:srgbClr val="FFFF00"/>
    <a:srgbClr val="008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791DB0-8163-4913-A98A-9FE90383A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4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791DB0-8163-4913-A98A-9FE90383AB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397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8C71CF3-8B1F-4573-89C5-98D454CB40DC}" type="slidenum">
              <a:rPr lang="tr-TR" sz="1200">
                <a:latin typeface="Comic Sans MS" pitchFamily="66" charset="0"/>
              </a:rPr>
              <a:pPr algn="r" eaLnBrk="0" hangingPunct="0"/>
              <a:t>42</a:t>
            </a:fld>
            <a:endParaRPr lang="tr-TR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397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8C71CF3-8B1F-4573-89C5-98D454CB40DC}" type="slidenum">
              <a:rPr lang="tr-TR" sz="1200">
                <a:latin typeface="Comic Sans MS" pitchFamily="66" charset="0"/>
              </a:rPr>
              <a:pPr algn="r" eaLnBrk="0" hangingPunct="0"/>
              <a:t>43</a:t>
            </a:fld>
            <a:endParaRPr lang="tr-TR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397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8C71CF3-8B1F-4573-89C5-98D454CB40DC}" type="slidenum">
              <a:rPr lang="tr-TR" sz="1200">
                <a:latin typeface="Comic Sans MS" pitchFamily="66" charset="0"/>
              </a:rPr>
              <a:pPr algn="r" eaLnBrk="0" hangingPunct="0"/>
              <a:t>44</a:t>
            </a:fld>
            <a:endParaRPr lang="tr-TR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5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8397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8C71CF3-8B1F-4573-89C5-98D454CB40DC}" type="slidenum">
              <a:rPr lang="tr-TR" sz="1200">
                <a:latin typeface="Comic Sans MS" pitchFamily="66" charset="0"/>
              </a:rPr>
              <a:pPr algn="r" eaLnBrk="0" hangingPunct="0"/>
              <a:t>45</a:t>
            </a:fld>
            <a:endParaRPr lang="tr-TR" sz="12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3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EBC5A56-4C34-419C-82A4-FC45234A658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8182-E06A-4836-92A8-C70AE624E4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6DEDB-EF98-43B4-A0E2-C45428F1D4C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1CF5DE5-D197-4592-B0F1-BE2C46774F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4ACC5ED-06FD-430D-90EA-CCB7CC8BDC1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B7F01-9A3C-4C81-9B83-6D9BD51D82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49733-C0CF-493D-BAF6-940D744CAF5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664E976-E0D3-4586-93A0-91503CAB656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839A0-5CB7-4804-91DF-DA7265E0B0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CE632A3-02AC-48EE-AA53-677AE4637A6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F9589BE-4D52-4ABD-8596-1E1A18C234F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A4FA43-0B38-4DB0-8E04-338F900802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5286388"/>
            <a:ext cx="5366400" cy="1310963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tr-TR" sz="3800" dirty="0" smtClean="0">
                <a:latin typeface="Cooper Black" pitchFamily="18" charset="0"/>
              </a:rPr>
              <a:t> </a:t>
            </a:r>
            <a:r>
              <a:rPr lang="tr-TR" sz="3800" dirty="0" smtClean="0">
                <a:solidFill>
                  <a:srgbClr val="0070C0"/>
                </a:solidFill>
                <a:latin typeface="Cooper Black" pitchFamily="18" charset="0"/>
              </a:rPr>
              <a:t>Dr. </a:t>
            </a:r>
            <a:r>
              <a:rPr lang="tr-TR" sz="3800" dirty="0" smtClean="0">
                <a:solidFill>
                  <a:srgbClr val="0070C0"/>
                </a:solidFill>
                <a:latin typeface="Cooper Black" pitchFamily="18" charset="0"/>
              </a:rPr>
              <a:t>Meki Bilici</a:t>
            </a:r>
            <a:endParaRPr lang="tr-TR" sz="3800" dirty="0" smtClean="0">
              <a:solidFill>
                <a:srgbClr val="0070C0"/>
              </a:solidFill>
              <a:latin typeface="Cooper Black" pitchFamily="18" charset="0"/>
            </a:endParaRPr>
          </a:p>
          <a:p>
            <a:pPr marR="0" algn="ctr" eaLnBrk="1" hangingPunct="1"/>
            <a:r>
              <a:rPr lang="tr-TR" sz="2800" dirty="0" smtClean="0">
                <a:latin typeface="Cooper Black" pitchFamily="18" charset="0"/>
              </a:rPr>
              <a:t>Liv Hospital Vadi İstanbul</a:t>
            </a:r>
            <a:endParaRPr lang="en-US" sz="2800" dirty="0" smtClean="0">
              <a:latin typeface="Cooper Black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5984" y="3786190"/>
            <a:ext cx="59064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6600" b="1" dirty="0" err="1" smtClean="0">
                <a:solidFill>
                  <a:srgbClr val="FF0000"/>
                </a:solidFill>
                <a:latin typeface="Cooper Black" pitchFamily="18" charset="0"/>
              </a:rPr>
              <a:t>Perikardit</a:t>
            </a:r>
            <a:endParaRPr lang="tr-TR" sz="66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51202" name="AutoShape 2" descr="http://www.pinwheelpediatrics.com/images/newpatient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04" name="Picture 4" descr="http://www.pinwheelpediatrics.com/images/newpatient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48768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000108"/>
            <a:ext cx="8640960" cy="552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sz="3200" b="1" dirty="0" smtClean="0">
                <a:solidFill>
                  <a:srgbClr val="262626"/>
                </a:solidFill>
              </a:rPr>
              <a:t>                          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Fizik Muayene</a:t>
            </a:r>
            <a:endParaRPr lang="en-GB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frotman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duyulması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patognomiktir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Fazla sıvı birikimi mevcutsa kalp sesleri derinden gelir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Pulsus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paradoksus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inspiryumda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sistolik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basıncın 10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mmHg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’ den fazla düşmesi),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kardiak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tamponadın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önemli bir bulgusudur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Ek bir patoloji yoksa (ARA vb.) üfürüm genellikle duyulmaz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Pürülan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varlığında sıklıkla yüksek  ateş, taşikardi,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dispne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göğüs ağrısı bulunur</a:t>
            </a:r>
          </a:p>
          <a:p>
            <a:pPr eaLnBrk="1" hangingPunct="1">
              <a:lnSpc>
                <a:spcPct val="90000"/>
              </a:lnSpc>
            </a:pPr>
            <a:endParaRPr lang="tr-TR" dirty="0" smtClean="0"/>
          </a:p>
          <a:p>
            <a:pPr eaLnBrk="1" hangingPunct="1">
              <a:lnSpc>
                <a:spcPct val="90000"/>
              </a:lnSpc>
            </a:pPr>
            <a:endParaRPr lang="tr-TR" dirty="0" smtClean="0">
              <a:latin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7858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Arial Black" pitchFamily="34" charset="0"/>
              </a:rPr>
              <a:t>KLİNİK BULGULAR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142984"/>
            <a:ext cx="8534752" cy="51657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                  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Kardiyak </a:t>
            </a:r>
            <a:r>
              <a:rPr lang="tr-TR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Tamponad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Bulguları</a:t>
            </a:r>
            <a:endParaRPr lang="tr-TR" sz="2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Taşikardi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Pulsus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paradoksus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Nabız basıncında daralma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Hepatomegali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Kalp seslerinin derinden gelmesi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Boyun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venöz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dolgunluğu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Kussmaul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bulgusu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Periferik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vazokonstriksiyona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rağmen hipotansiyon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7858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Arial Black" pitchFamily="34" charset="0"/>
              </a:rPr>
              <a:t>KLİNİK BULGULAR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>
            <a:off x="5072066" y="4500570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rot="5400000" flipH="1" flipV="1">
            <a:off x="7001686" y="5285594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6000760" y="4357694"/>
            <a:ext cx="264320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Beck</a:t>
            </a: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latin typeface="Arial" pitchFamily="34" charset="0"/>
                <a:cs typeface="Arial" pitchFamily="34" charset="0"/>
              </a:rPr>
              <a:t>Triadı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V="1">
            <a:off x="3929058" y="4786322"/>
            <a:ext cx="1857388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1948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TANI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142984"/>
            <a:ext cx="8040966" cy="3654168"/>
          </a:xfrm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tr-TR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Telekardiyografi</a:t>
            </a:r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None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Değişik derecelerde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kardiyomegali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bulunur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Çadır manzarası veya su-şişesi görünümü olabilir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Kardiyak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tamponad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varlığında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pulmoner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vasküler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gölgelerde artma görülür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perikardi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32656"/>
            <a:ext cx="8712968" cy="6259513"/>
          </a:xfrm>
          <a:noFill/>
        </p:spPr>
      </p:pic>
      <p:pic>
        <p:nvPicPr>
          <p:cNvPr id="1027" name="Picture 3" descr="C:\Users\user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72008"/>
            <a:ext cx="2357454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7371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6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GB" sz="36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36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br>
              <a:rPr lang="tr-TR" sz="36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TANI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857232"/>
            <a:ext cx="8247860" cy="407196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EKG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Düşük QRS voltajı (&lt;5mm)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için karakteristiktir, ancak her zaman görülen bir bulgu değildir. Elektriksel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alternans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görülebilir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Eşlik eden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subepikardiyal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hasarına bağlı olarak DI, II, AVL, V5 ve V6’da ST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segment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elevasyonu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(AVR ve V1’de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resiprok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ST depresyonu)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elevasyonun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birkaç günde normale dönmesi, 2-4 hafta sonra T dalga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inversiyonu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görülebilir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T-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857760"/>
            <a:ext cx="4143403" cy="181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72074"/>
            <a:ext cx="357190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TANI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42918"/>
            <a:ext cx="8258204" cy="5810419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None/>
            </a:pPr>
            <a:r>
              <a:rPr lang="tr-TR" sz="35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Ekokardiyografi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Ekokardiyografi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için en yararlı tanı yöntemidir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Minimal miktarda sıvı bile tespit edilebilir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Kardiak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tamponad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varlığında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diastolde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sağ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atriyum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duvarında çökme, sağ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ventrikül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serbest duvarında çökme veya sağ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ventrikül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çıkış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 yolunda çentiklenme görülebilir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Sıvı içinde biriken fibrinli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  materyal de görülebilir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mg.medscape.com/pi/features/slideshow-slide/chest-trauma/fi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929066"/>
            <a:ext cx="3833806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69288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TANI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00108"/>
            <a:ext cx="8329642" cy="5572164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tr-TR" dirty="0" smtClean="0"/>
              <a:t>   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Tanı ve/veya tedavi amaçlı alınan </a:t>
            </a:r>
            <a:r>
              <a:rPr lang="tr-TR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perikardiyal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sıvıda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tr-TR" dirty="0" smtClean="0"/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Protein, şeker, LDH tayini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Gram ve asit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fast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boyama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bakteriyel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fungal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kültür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Sıvı sitolojisi yapılmalıdır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Ayrıca PCR veya lateks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agglütinasyonla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patojene spesifik antijen tespiti yapılabilir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Tbc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düşünülüyorsa sıvıda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adenosin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deaminaz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2 aktivitesi bakılabilir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biyopsisi alınıp histolojik inceleme yapılabilir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769288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TEDAVİ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000108"/>
            <a:ext cx="8401080" cy="542928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300" dirty="0" smtClean="0">
                <a:latin typeface="Arial" pitchFamily="34" charset="0"/>
                <a:cs typeface="Arial" pitchFamily="34" charset="0"/>
              </a:rPr>
              <a:t>Çoğu zaman (özellikle bakteriyel veya tüberküloz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perikardit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düşünülen ile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immünsupresif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hastalarda) sıvının </a:t>
            </a:r>
            <a:r>
              <a:rPr lang="tr-TR" sz="2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perikardiosentez</a:t>
            </a:r>
            <a:r>
              <a:rPr lang="tr-TR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veya cerrahi drenajla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boşaltılması gerekir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Perikardiyal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tamponad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acil boşaltma 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gerektiren bir durumdur, hazırlık esnasında hastayı stabilize etmek için IV sıvı verilir</a:t>
            </a:r>
            <a:endParaRPr lang="tr-TR" sz="23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Pürülan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perikardit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için 4-6 hafta antibiyotik tedavisi (ampirik olarak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metisilin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veya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vankomisin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tr-TR" sz="2300" dirty="0" err="1" smtClean="0">
                <a:latin typeface="Arial" pitchFamily="34" charset="0"/>
                <a:cs typeface="Arial" pitchFamily="34" charset="0"/>
              </a:rPr>
              <a:t>seftriakson</a:t>
            </a:r>
            <a:r>
              <a:rPr lang="tr-TR" sz="2300" dirty="0" smtClean="0">
                <a:latin typeface="Arial" pitchFamily="34" charset="0"/>
                <a:cs typeface="Arial" pitchFamily="34" charset="0"/>
              </a:rPr>
              <a:t> başlanır, kültürde üreme olursa nedene yönelik ajanla devam edilir)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769288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TEDAVİ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071546"/>
            <a:ext cx="8786874" cy="5786454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perikarditlerin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tedavisi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semptomatiktir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antienflamatuar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tedavi verilir</a:t>
            </a:r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Salisilat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non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enfeksiyöz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perikarditlerde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enflamasyonu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baskılamak ve ağrıyı gidermek için kullanılır. Daha ciddi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enflamasyonlarda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kortikosteroid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verilebilir</a:t>
            </a:r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Altta yatan nedene yönelik tedavi önemlidir (diyaliz,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tiroid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hormonu vb)</a:t>
            </a:r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Tüberküloz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perikarditinde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kültürlerin çıkması 6 haftayı bulabildiğinden, klinik şüphe varlığında INH+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rifampisin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pirazinamid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etambutol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tedavisi başlanıp, tanı kesinleştirilirse 2-6. aylar arasında sadece INH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rifampisin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kombinasyonu ile devam edilir 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114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195513"/>
            <a:ext cx="9144000" cy="9053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71544"/>
          </a:xfrm>
        </p:spPr>
        <p:txBody>
          <a:bodyPr/>
          <a:lstStyle/>
          <a:p>
            <a:pPr eaLnBrk="1" hangingPunct="1"/>
            <a:r>
              <a:rPr lang="tr-TR" sz="4000" dirty="0" smtClean="0">
                <a:solidFill>
                  <a:srgbClr val="CC3300"/>
                </a:solidFill>
                <a:latin typeface="Cambria" pitchFamily="18" charset="0"/>
              </a:rPr>
              <a:t>                          </a:t>
            </a:r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TANIM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1196975"/>
            <a:ext cx="5143536" cy="5111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sz="3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Perikardit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perikard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dokusunun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enflamatuar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bir hastalığıdır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Enfeksiyöz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veya 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enfeksiyöz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nedenlerle oluşabilir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5" name="Picture 1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70522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642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KONSTRİKTİF PERİKARDİT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357298"/>
            <a:ext cx="8002587" cy="4929222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Fibrotik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kalınlaşmış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dokusu kalbe yapışarak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diyastolik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doluşu bozar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tüberküloz*,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pürülan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perikardit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sonrası,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malignite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bağ dokusu hastalıkları, radyoterapiye bağlı olarak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idiyopatik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olarak gelişebilir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Boyun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venöz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dolgunluğu,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hepatomegali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asit,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periferik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ödem,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diyastolik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perikardiyal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vuru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sesi saptanabilir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214422"/>
            <a:ext cx="8247091" cy="5643578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EKG’de, düşük QRS voltajı, T dalgasında düzleşme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inversiyon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sağ-sol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atriyal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dilatasyon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bulguları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Telekardiyogramda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perikardda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kalsifikasyon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atriyumlar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superior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vena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kavada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genişleme,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plevral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görülebilir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Ekokardiyografi’de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kalınlaşma,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superior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inferior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vena kava,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hepatik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venler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atriyumlarda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genişleme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diyastolik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disfonksiyon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Kardiyak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MR’da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kalınlaşma görülebilir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Kardiyak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kateterizasyon’da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atriyum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basınçları,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ventrikül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diyastol sonu basınçları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pulmoner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kapiller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kama basıncında artma gözlenir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Tedavi perikardın tamamının 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cerrahi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olarak çıkarılmasıdır</a:t>
            </a:r>
            <a:endParaRPr lang="en-GB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642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KONSTRİKTİF PERİKARDİT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untminnie.com/user/images/content_images/sup_car/2010_05_27_15_52_28_645_mahani.thicke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355056" cy="3857652"/>
          </a:xfrm>
          <a:prstGeom prst="rect">
            <a:avLst/>
          </a:prstGeom>
          <a:noFill/>
        </p:spPr>
      </p:pic>
      <p:pic>
        <p:nvPicPr>
          <p:cNvPr id="62467" name="Picture 3" descr="C:\Users\user\Desktop\s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071966" cy="385765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642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KONSTRİKTİF PERİKARDİT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85984" y="3786190"/>
            <a:ext cx="59064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6600" b="1" dirty="0" err="1" smtClean="0">
                <a:solidFill>
                  <a:srgbClr val="FF0000"/>
                </a:solidFill>
                <a:latin typeface="Cooper Black" pitchFamily="18" charset="0"/>
              </a:rPr>
              <a:t>Miyokardit</a:t>
            </a:r>
            <a:endParaRPr lang="tr-TR" sz="66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51202" name="AutoShape 2" descr="http://www.pinwheelpediatrics.com/images/newpatient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5538" name="Picture 2" descr="http://www.pediatric-center.com/Images/PurchasedImages/baby-toddler-checkup-ex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04"/>
            <a:ext cx="2571768" cy="3523323"/>
          </a:xfrm>
          <a:prstGeom prst="rect">
            <a:avLst/>
          </a:prstGeom>
          <a:noFill/>
        </p:spPr>
      </p:pic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4290"/>
            <a:ext cx="8229600" cy="73817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TANIM</a:t>
            </a:r>
            <a:r>
              <a:rPr lang="en-US" dirty="0" smtClean="0">
                <a:solidFill>
                  <a:srgbClr val="C58D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5000636"/>
            <a:ext cx="8434387" cy="1223962"/>
          </a:xfrm>
        </p:spPr>
        <p:txBody>
          <a:bodyPr>
            <a:normAutofit/>
          </a:bodyPr>
          <a:lstStyle/>
          <a:p>
            <a:pPr marL="365125" indent="-282575" eaLnBrk="1" hangingPunct="1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Kalp kası hücrelerinin çeşitli nedenlere bağlı nekroz ve dejenerasyonu ile giden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enflamatuar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bir hastalığıdır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29090" cy="3500462"/>
          </a:xfrm>
          <a:prstGeom prst="rect">
            <a:avLst/>
          </a:prstGeom>
          <a:noFill/>
        </p:spPr>
      </p:pic>
      <p:pic>
        <p:nvPicPr>
          <p:cNvPr id="29698" name="Picture 2" descr="C:\Users\user\Desktop\df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843334" cy="3448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0" y="2000240"/>
            <a:ext cx="3929058" cy="4500594"/>
          </a:xfrm>
        </p:spPr>
        <p:txBody>
          <a:bodyPr>
            <a:normAutofit/>
          </a:bodyPr>
          <a:lstStyle/>
          <a:p>
            <a:pPr marL="730885" lvl="1" indent="-282575">
              <a:lnSpc>
                <a:spcPct val="16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enfeksiyonlar 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(en sık)</a:t>
            </a:r>
          </a:p>
          <a:p>
            <a:pPr marL="730885" lvl="1" indent="-282575">
              <a:lnSpc>
                <a:spcPct val="160000"/>
              </a:lnSpc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Bakteriyel enfeksiyonlar</a:t>
            </a:r>
          </a:p>
          <a:p>
            <a:pPr marL="730885" lvl="1" indent="-282575">
              <a:lnSpc>
                <a:spcPct val="16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Fungal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enfeksiyonlar</a:t>
            </a:r>
          </a:p>
          <a:p>
            <a:pPr marL="730885" lvl="1" indent="-282575">
              <a:lnSpc>
                <a:spcPct val="16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Protozoal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enfeksiyonlar</a:t>
            </a:r>
          </a:p>
          <a:p>
            <a:pPr marL="730885" lvl="1" indent="-282575">
              <a:lnSpc>
                <a:spcPct val="160000"/>
              </a:lnSpc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Diğer enfeksiyonlar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000496" y="1928802"/>
            <a:ext cx="4714908" cy="3988596"/>
          </a:xfrm>
        </p:spPr>
        <p:txBody>
          <a:bodyPr/>
          <a:lstStyle/>
          <a:p>
            <a:pPr marL="730885" lvl="1" indent="-282575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Hipersensitivite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otoimmünite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730885" lvl="1" indent="-282575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Toksik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730885" lvl="1" indent="-282575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İdiyopatik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4714876" y="1142984"/>
            <a:ext cx="3611560" cy="659352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enfeksiyöz</a:t>
            </a:r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0034" y="1142984"/>
            <a:ext cx="3571900" cy="654843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tr-TR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Enfeksiyöz</a:t>
            </a:r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142976" y="1285860"/>
            <a:ext cx="3309764" cy="5572140"/>
          </a:xfrm>
        </p:spPr>
        <p:txBody>
          <a:bodyPr>
            <a:noAutofit/>
          </a:bodyPr>
          <a:lstStyle/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Coxsackie</a:t>
            </a: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B* ve A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Echovirus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Adenoviruslar</a:t>
            </a:r>
            <a:endParaRPr lang="tr-T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Parvovirus</a:t>
            </a: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B19*</a:t>
            </a: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HHV6</a:t>
            </a: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İnfluenza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RSV</a:t>
            </a: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Kızamık</a:t>
            </a: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Kızamıkçık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Kabakulak 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EBV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CMV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Hepatit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virusları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HIV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00628" y="1428736"/>
            <a:ext cx="3686172" cy="4515496"/>
          </a:xfrm>
        </p:spPr>
        <p:txBody>
          <a:bodyPr/>
          <a:lstStyle/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Streptokoklar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Meningokoklar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Klebsiella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Brusella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Salmonella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Legionella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Mikoplazma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Tüberküloz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Difteri</a:t>
            </a:r>
            <a:endParaRPr lang="en-GB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857224" y="714356"/>
            <a:ext cx="3578500" cy="659352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</a:t>
            </a:r>
          </a:p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Viral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Etkenler</a:t>
            </a:r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714356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Bakteriyel Etkenler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785786" y="1857364"/>
            <a:ext cx="3568726" cy="228601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Histoplazmozis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Candida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Coccidiomycosis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Aktinomikozis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785786" y="5000636"/>
            <a:ext cx="3470271" cy="185736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Leptospiroz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Riketsia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428596" y="1142984"/>
            <a:ext cx="4040188" cy="659352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</a:t>
            </a:r>
          </a:p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Fungal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Etkenler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28596" y="4286256"/>
            <a:ext cx="4041775" cy="654843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</a:t>
            </a:r>
          </a:p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Diğer Etkenler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3 Metin Yer Tutucusu"/>
          <p:cNvSpPr txBox="1">
            <a:spLocks/>
          </p:cNvSpPr>
          <p:nvPr/>
        </p:nvSpPr>
        <p:spPr>
          <a:xfrm>
            <a:off x="4643438" y="1142984"/>
            <a:ext cx="4040188" cy="659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         </a:t>
            </a:r>
            <a:r>
              <a:rPr kumimoji="0" lang="tr-T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Protozoal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Etkenler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00562" y="1857364"/>
            <a:ext cx="4357718" cy="5000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Tripanosoma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cruzi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Chagas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h)</a:t>
            </a: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Toxoplasmosis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Amebiasis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Toxocara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canis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Schistosomiasis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Viseral</a:t>
            </a:r>
            <a:r>
              <a:rPr kumimoji="0" lang="tr-T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larva </a:t>
            </a: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migrans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Echinococcus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Trichinella</a:t>
            </a: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857224" y="785794"/>
            <a:ext cx="3578500" cy="659352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</a:t>
            </a:r>
          </a:p>
          <a:p>
            <a:pPr algn="ctr">
              <a:spcBef>
                <a:spcPts val="0"/>
              </a:spcBef>
            </a:pPr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Hipersensitivite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algn="ctr">
              <a:spcBef>
                <a:spcPts val="0"/>
              </a:spcBef>
            </a:pP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Otoimmünite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Toksik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Nedenler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57752" y="1428737"/>
            <a:ext cx="3486152" cy="542926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Akrep toksini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tr-TR" sz="31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125" marR="0" lvl="0" indent="-2825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İlaca bağlı</a:t>
            </a: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Kemoterapötikler</a:t>
            </a:r>
            <a:endParaRPr kumimoji="0" lang="tr-T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Sulfonamidler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Asetozolamid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İndometazin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Tetrasiklin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İsoniazid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Fenitoin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Penisilin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Metildopa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31838" marR="0" lvl="1" indent="-2825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Courier New" pitchFamily="49" charset="0"/>
              <a:buChar char="o"/>
              <a:tabLst/>
              <a:defRPr/>
            </a:pPr>
            <a:r>
              <a:rPr kumimoji="0" lang="tr-T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Amfoterisin</a:t>
            </a:r>
            <a:r>
              <a:rPr kumimoji="0" lang="tr-T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48" y="1428736"/>
            <a:ext cx="4462464" cy="4989512"/>
          </a:xfrm>
        </p:spPr>
        <p:txBody>
          <a:bodyPr>
            <a:normAutofit/>
          </a:bodyPr>
          <a:lstStyle/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Romatizmal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ateş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Kawasaki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hastalığı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Kollajen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doku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hast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(JRA, SLE, vb)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Ülseratif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kolit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Sarkoidoz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Dev hücreli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miyokardit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None/>
            </a:pPr>
            <a:r>
              <a:rPr lang="en-US" sz="2400" dirty="0" smtClean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14291"/>
            <a:ext cx="8072494" cy="78581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400" b="1" dirty="0" smtClean="0">
                <a:solidFill>
                  <a:srgbClr val="C58D01"/>
                </a:solidFill>
                <a:latin typeface="Cambria" pitchFamily="18" charset="0"/>
              </a:rPr>
              <a:t>     </a:t>
            </a:r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İMMÜNPATOGENEZ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2844" y="928670"/>
            <a:ext cx="857256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Viremi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miyokard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hücrelerinde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replikasyon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sonrası               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lnSpc>
                <a:spcPct val="150000"/>
              </a:lnSpc>
              <a:buClr>
                <a:schemeClr val="accent1"/>
              </a:buClr>
              <a:buSzPct val="50000"/>
              <a:buFont typeface="Courier New" pitchFamily="49" charset="0"/>
              <a:buChar char="o"/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Direkt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miyositolizis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lnSpc>
                <a:spcPct val="150000"/>
              </a:lnSpc>
              <a:buClr>
                <a:schemeClr val="accent1"/>
              </a:buClr>
              <a:buSzPct val="50000"/>
              <a:buFont typeface="Courier New" pitchFamily="49" charset="0"/>
              <a:buChar char="o"/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Sitotoksik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hücrelerin uyarılmasıyla hem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enfekte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olan hem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olmayan hücrelerde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otoimmün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hasar oluşumu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lnSpc>
                <a:spcPct val="150000"/>
              </a:lnSpc>
              <a:buClr>
                <a:schemeClr val="accent1"/>
              </a:buClr>
              <a:buSzPct val="50000"/>
              <a:buFont typeface="Courier New" pitchFamily="49" charset="0"/>
              <a:buChar char="o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Antikor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bağlanması ve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kompleman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aracılıklı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hücre zedelenmesi (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geç immünolojik cevap) olur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Doğal öldürücü (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naturel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killer)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hücreler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virus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enfekte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hücreyi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tanır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ve öldürür. V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iral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klirensten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sorumlu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dur</a:t>
            </a:r>
          </a:p>
          <a:p>
            <a:pPr eaLnBrk="0" hangingPunct="0">
              <a:lnSpc>
                <a:spcPct val="150000"/>
              </a:lnSpc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Mononükleer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hücrelerin salgıladığı TNF-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ve IL-1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gibi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sitokinler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enflamasyonu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artırarak ve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miyokardiyal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fibroza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neden olarak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patogenezde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rol alırlar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sz="2200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dirty="0" smtClean="0">
                <a:latin typeface="Cambria" pitchFamily="18" charset="0"/>
              </a:rPr>
              <a:t/>
            </a:r>
            <a:br>
              <a:rPr lang="tr-TR" sz="4000" dirty="0" smtClean="0">
                <a:latin typeface="Cambria" pitchFamily="18" charset="0"/>
              </a:rPr>
            </a:br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PATOLOJİ</a:t>
            </a:r>
            <a:endParaRPr lang="en-US" sz="4000" dirty="0" smtClean="0">
              <a:latin typeface="Arial Black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002588" cy="51117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tr-TR" sz="35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Pariyetal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viseral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yüzeyinde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enflamatuar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değişiklikler görülür</a:t>
            </a:r>
          </a:p>
          <a:p>
            <a:pPr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serofibrinöz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hemorajik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pürülan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olabilir</a:t>
            </a:r>
          </a:p>
          <a:p>
            <a:pPr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Tedavi sonrası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ya tamamen kaybolur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kalınlaşmayla seyreden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konstriktif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dönüşür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357166"/>
            <a:ext cx="8229600" cy="865188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tr-TR" sz="4400" b="1" dirty="0" smtClean="0">
                <a:solidFill>
                  <a:srgbClr val="C58D01"/>
                </a:solidFill>
                <a:latin typeface="Cambria" pitchFamily="18" charset="0"/>
              </a:rPr>
              <a:t/>
            </a:r>
            <a:br>
              <a:rPr lang="tr-TR" sz="4400" b="1" dirty="0" smtClean="0">
                <a:solidFill>
                  <a:srgbClr val="C58D01"/>
                </a:solidFill>
                <a:latin typeface="Cambria" pitchFamily="18" charset="0"/>
              </a:rPr>
            </a:b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PATOLOJİ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1341438"/>
            <a:ext cx="8286808" cy="5183187"/>
          </a:xfrm>
        </p:spPr>
        <p:txBody>
          <a:bodyPr>
            <a:normAutofit fontScale="85000" lnSpcReduction="10000"/>
          </a:bodyPr>
          <a:lstStyle/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Genellikle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nonspesifik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bulgular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saptanır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Makroskopik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olarak kas dokusu soluk ve gevşektir,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epikardiyal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peteşiler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olabilir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Serohemorajik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veya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hemorajik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perikardial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efüzyon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eşlik edebilir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ventrikülde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mural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trombuslar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olabilir ve ona bağlı koroner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serebral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emboliler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görülebilir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Kapaklar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endokard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genellikle tutulmaz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Tipik </a:t>
            </a:r>
            <a:r>
              <a:rPr lang="tr-T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mikroskopik</a:t>
            </a: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görüntü: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Lenfosit, plazma hücresi,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eozinofil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gibi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mononükleer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hücrelerin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diffüz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interstisyel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birikimi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miyofibril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hasarı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Bakteriyel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miyokardit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dışında PNL nadirdir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4290"/>
            <a:ext cx="8229600" cy="795324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r-TR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   </a:t>
            </a:r>
            <a:r>
              <a:rPr lang="tr-TR" sz="4800" b="1" dirty="0" smtClean="0">
                <a:solidFill>
                  <a:srgbClr val="C58D01"/>
                </a:solidFill>
                <a:latin typeface="Cambria" pitchFamily="18" charset="0"/>
              </a:rPr>
              <a:t>           </a:t>
            </a: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PATOLOJİ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214422"/>
            <a:ext cx="8489980" cy="5643578"/>
          </a:xfrm>
        </p:spPr>
        <p:txBody>
          <a:bodyPr>
            <a:normAutofit fontScale="85000" lnSpcReduction="20000"/>
          </a:bodyPr>
          <a:lstStyle/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Parvovirüs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B19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miyositler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yanında koroner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endoteli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tutarak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iskemiye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bağlı bulgulara neden olur</a:t>
            </a: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Bakteriyel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miyokarditte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mikroabseler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fokal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süpürasyon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odakları görülür</a:t>
            </a: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1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Difteri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miyokarditinde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karnitin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metabolizması ve protein sentezi bozularak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fibrillerde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yağlı değişiklikler olur ve iletim dokusu </a:t>
            </a:r>
            <a:r>
              <a:rPr lang="tr-T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yüksek oranda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etkilenir</a:t>
            </a: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Protozoalar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etken ise lenfosit +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eozinofil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lerden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oluşan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fokal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infiltrasyon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odakları görülür</a:t>
            </a: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Dev hücreli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bazı enfeksiyonlara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kollajen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doku hastalıklarına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sekonder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otoimmün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mekanizma ile gelişen,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immün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aracılıklı başka hastalıklara eşlik edebilen, transplantasyon yapılmadığında genellikle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mortal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olan bir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türüdür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1"/>
            <a:ext cx="8715404" cy="882634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  PATOFİZYOLOJİ</a:t>
            </a:r>
            <a:endParaRPr lang="en-US" sz="40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8800"/>
            <a:ext cx="3773488" cy="3657600"/>
          </a:xfrm>
        </p:spPr>
        <p:txBody>
          <a:bodyPr/>
          <a:lstStyle/>
          <a:p>
            <a:pPr marL="365125" indent="-282575" eaLnBrk="1" hangingPunct="1">
              <a:buFontTx/>
              <a:buNone/>
            </a:pPr>
            <a:r>
              <a:rPr lang="tr-TR" sz="2200" b="1" dirty="0" smtClean="0">
                <a:latin typeface="Cambria" pitchFamily="18" charset="0"/>
              </a:rPr>
              <a:t>     </a:t>
            </a:r>
            <a:endParaRPr lang="en-US" sz="2200" dirty="0" smtClean="0">
              <a:latin typeface="Cambria" pitchFamily="18" charset="0"/>
            </a:endParaRPr>
          </a:p>
        </p:txBody>
      </p:sp>
      <p:pic>
        <p:nvPicPr>
          <p:cNvPr id="18433" name="Picture 1" descr="C:\Users\user\Desktop\fdh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10" y="1071546"/>
            <a:ext cx="8413875" cy="553879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214290"/>
            <a:ext cx="8501122" cy="78581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KLİNİK BULGULAR</a:t>
            </a:r>
            <a:endParaRPr lang="en-US" sz="40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071546"/>
            <a:ext cx="8536017" cy="5184775"/>
          </a:xfrm>
        </p:spPr>
        <p:txBody>
          <a:bodyPr>
            <a:noAutofit/>
          </a:bodyPr>
          <a:lstStyle/>
          <a:p>
            <a:pPr marL="365125" indent="-282575" eaLnBrk="1" hangingPunct="1">
              <a:lnSpc>
                <a:spcPct val="170000"/>
              </a:lnSpc>
              <a:buFontTx/>
              <a:buNone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Yenidoğan</a:t>
            </a:r>
            <a:endParaRPr lang="tr-T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9750" indent="-4572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miyokarditlerin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en sık görüldüğü çocukluk dönemidir</a:t>
            </a:r>
          </a:p>
          <a:p>
            <a:pPr marL="539750" indent="-4572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Hafif </a:t>
            </a:r>
            <a:r>
              <a:rPr lang="tr-TR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Şiddetli*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mortalitesi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yüksek)</a:t>
            </a:r>
          </a:p>
          <a:p>
            <a:pPr marL="539750" indent="-4572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Hepatit,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ensefalit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eşlik edebilir</a:t>
            </a:r>
          </a:p>
          <a:p>
            <a:pPr marL="539750" indent="-457200" eaLnBrk="1" hangingPunct="1"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Fizik muayenede;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letarji, iştahsızlık, ateş veya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hipotermi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siyanoz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solunum sıkıntısı, taşikardi, tartı alamama,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kardiyomegali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saptanabilir</a:t>
            </a:r>
          </a:p>
          <a:p>
            <a:pPr marL="365125" indent="-282575" eaLnBrk="1" hangingPunct="1">
              <a:lnSpc>
                <a:spcPct val="170000"/>
              </a:lnSpc>
              <a:buFontTx/>
              <a:buNone/>
            </a:pPr>
            <a:r>
              <a:rPr lang="tr-TR" sz="2800" dirty="0" smtClean="0">
                <a:latin typeface="Cambria" pitchFamily="18" charset="0"/>
                <a:cs typeface="Times New Roman" pitchFamily="18" charset="0"/>
              </a:rPr>
              <a:t>                              </a:t>
            </a:r>
            <a:r>
              <a:rPr lang="tr-TR" sz="2800" dirty="0" smtClean="0">
                <a:latin typeface="Cambria" pitchFamily="18" charset="0"/>
              </a:rPr>
              <a:t>      </a:t>
            </a:r>
            <a:endParaRPr lang="tr-TR" sz="28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357166"/>
            <a:ext cx="8572560" cy="73817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KLİNİK BULGULAR</a:t>
            </a:r>
            <a:endParaRPr lang="en-US" sz="40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000108"/>
            <a:ext cx="8464579" cy="5857892"/>
          </a:xfrm>
        </p:spPr>
        <p:txBody>
          <a:bodyPr>
            <a:noAutofit/>
          </a:bodyPr>
          <a:lstStyle/>
          <a:p>
            <a:pPr marL="365125" indent="-282575" eaLnBrk="1" hangingPunct="1">
              <a:lnSpc>
                <a:spcPct val="150000"/>
              </a:lnSpc>
              <a:buFontTx/>
              <a:buNone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Süt çocuğu ve büyük çocuk</a:t>
            </a:r>
          </a:p>
          <a:p>
            <a:pPr marL="42545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Akut,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subakut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seyirli</a:t>
            </a:r>
          </a:p>
          <a:p>
            <a:pPr marL="42545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ÜSYE,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gastroenterit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hafif ateş öyküsü olabilir</a:t>
            </a:r>
          </a:p>
          <a:p>
            <a:pPr marL="42545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Epidemilerden en sık </a:t>
            </a:r>
            <a:r>
              <a:rPr lang="tr-TR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Coxsackie</a:t>
            </a:r>
            <a:r>
              <a:rPr lang="tr-T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tr-TR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tr-T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sorumlu olup,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multisistem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tutulum görülebilir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25450" indent="-3429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Fizik muayenede;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irritabilite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iştahsızlık, halsizlik, karın ağrısı, bulantı, taşikardi,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gallop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ritmi, üfürümler (örn; LV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dilatasyonuna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bağlı kapak yetersizliği), normal veya ⬇ kan basıncı, zayıf nabızlar, aritmi, solunum sıkıntısı, akciğerde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ronkuslar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p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erifer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ödem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v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hepatomegali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1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214290"/>
            <a:ext cx="8567737" cy="9239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TANI</a:t>
            </a:r>
            <a:endParaRPr lang="en-US" sz="31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555750"/>
            <a:ext cx="8536016" cy="5113338"/>
          </a:xfrm>
        </p:spPr>
        <p:txBody>
          <a:bodyPr>
            <a:normAutofit/>
          </a:bodyPr>
          <a:lstStyle/>
          <a:p>
            <a:pPr marL="365125" indent="-282575">
              <a:lnSpc>
                <a:spcPct val="150000"/>
              </a:lnSpc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enfeksiyon düşündüren hafif ateş, kırgınlık , halsizlik, iştahsızlık, döküntü gibi semptomları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takiben </a:t>
            </a:r>
          </a:p>
          <a:p>
            <a:pPr marL="730885" lvl="1" indent="-282575">
              <a:lnSpc>
                <a:spcPct val="110000"/>
              </a:lnSpc>
              <a:spcBef>
                <a:spcPts val="1200"/>
              </a:spcBef>
              <a:buSzPct val="50000"/>
              <a:buFont typeface="Courier New" pitchFamily="49" charset="0"/>
              <a:buChar char="o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Kalp yetersizliği bulguları</a:t>
            </a:r>
          </a:p>
          <a:p>
            <a:pPr marL="365125" indent="-282575" eaLnBrk="1" hangingPunct="1">
              <a:lnSpc>
                <a:spcPct val="110000"/>
              </a:lnSpc>
              <a:spcBef>
                <a:spcPts val="0"/>
              </a:spcBef>
              <a:buSzPct val="50000"/>
              <a:buFont typeface="Courier New" pitchFamily="49" charset="0"/>
              <a:buChar char="o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730885" lvl="1" indent="-282575">
              <a:lnSpc>
                <a:spcPct val="110000"/>
              </a:lnSpc>
              <a:spcBef>
                <a:spcPts val="0"/>
              </a:spcBef>
              <a:buSzPct val="50000"/>
              <a:buFont typeface="Courier New" pitchFamily="49" charset="0"/>
              <a:buChar char="o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Egzersiz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intoleransı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10000"/>
              </a:lnSpc>
              <a:spcBef>
                <a:spcPts val="0"/>
              </a:spcBef>
              <a:buSzPct val="50000"/>
              <a:buFont typeface="Courier New" pitchFamily="49" charset="0"/>
              <a:buChar char="o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730885" lvl="1" indent="-282575">
              <a:lnSpc>
                <a:spcPct val="110000"/>
              </a:lnSpc>
              <a:spcBef>
                <a:spcPts val="0"/>
              </a:spcBef>
              <a:buSzPct val="50000"/>
              <a:buFont typeface="Courier New" pitchFamily="49" charset="0"/>
              <a:buChar char="o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Sinüs taşikardisi ve/veya aritmi (Erken atımlar,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blok, SVT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VT) geliştiğinde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Kalp yetersizliği bulguları olup, bu bulguları açıklayacak bir neden saptanamadığında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miyokardit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akla gelmelidir </a:t>
            </a:r>
            <a:endParaRPr lang="tr-TR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9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214290"/>
            <a:ext cx="8572560" cy="7794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TANI</a:t>
            </a:r>
            <a:endParaRPr lang="en-US" sz="40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214422"/>
            <a:ext cx="8464579" cy="5383228"/>
          </a:xfrm>
        </p:spPr>
        <p:txBody>
          <a:bodyPr>
            <a:normAutofit/>
          </a:bodyPr>
          <a:lstStyle/>
          <a:p>
            <a:pPr marL="365125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EKG </a:t>
            </a:r>
          </a:p>
          <a:p>
            <a:pPr marL="730885" lvl="1" indent="-282575">
              <a:lnSpc>
                <a:spcPct val="90000"/>
              </a:lnSpc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Sinüs taşikardisi</a:t>
            </a:r>
          </a:p>
          <a:p>
            <a:pPr marL="730885" lvl="1" indent="-282575">
              <a:lnSpc>
                <a:spcPct val="90000"/>
              </a:lnSpc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 Aritmiler (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atriyal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ventriküler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erken atım, SVT,VT,nadiren blok)</a:t>
            </a:r>
          </a:p>
          <a:p>
            <a:pPr marL="730885" lvl="1" indent="-282575">
              <a:lnSpc>
                <a:spcPct val="90000"/>
              </a:lnSpc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voltajlı QRS, ST değişiklikleri, </a:t>
            </a:r>
            <a:r>
              <a:rPr lang="tr-TR" sz="2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amplitüdlü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veya ters dönmüş T, PR uzaması, QT uzaması</a:t>
            </a:r>
          </a:p>
          <a:p>
            <a:pPr marL="730885" lvl="1" indent="-282575">
              <a:lnSpc>
                <a:spcPct val="90000"/>
              </a:lnSpc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V5-V6 ‘da </a:t>
            </a:r>
            <a:r>
              <a:rPr lang="tr-TR" sz="2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amplitüdlü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Q dalgası veya Q olmaması</a:t>
            </a:r>
          </a:p>
          <a:p>
            <a:pPr marL="730885" lvl="1" indent="-282575">
              <a:lnSpc>
                <a:spcPct val="90000"/>
              </a:lnSpc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Nadiren patolojik Q dalgası ve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infarkt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paterni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Tele-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Kardiyomegali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(çok önemli bulgu),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pulmoner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ödem</a:t>
            </a:r>
          </a:p>
          <a:p>
            <a:pPr marL="365125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Eko-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Boşluklarda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dilatasyon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fonksiyonlarda azalma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dilate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kardiyomiyopati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tablosu),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segmental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duvar hareketlerinde anormallik, eşlik eden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perikardiyal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    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http://www.med.nus.edu.sg/paed/resources/cardiac_thumbnail/investigations/ecgs/myocardit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cardiophile.org/wp-content/uploads/2010/05/Cardiomegaly-due-to-LV-dysfunction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60711"/>
            <a:ext cx="8739249" cy="655443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2299"/>
            <a:ext cx="8715436" cy="651315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85720" y="2000240"/>
            <a:ext cx="4857784" cy="4857760"/>
          </a:xfrm>
        </p:spPr>
        <p:txBody>
          <a:bodyPr>
            <a:normAutofit fontScale="92500"/>
          </a:bodyPr>
          <a:lstStyle/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ARA,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Kawasaki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Otoimmün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hastalıklar (JRA,SLE) 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Malignite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Üremi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Hipotiroidi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19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bradikardiye</a:t>
            </a:r>
            <a:r>
              <a:rPr lang="tr-TR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eğilim olur)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FMF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Radyoterapi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Hipersensitivite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reaksiyonu   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Postperikardiyotomi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sendromu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İlaçlar 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kemoteröpotikler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, INH,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fenitoin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, penisilin, </a:t>
            </a:r>
            <a:r>
              <a:rPr lang="tr-TR" sz="1900" dirty="0" err="1" smtClean="0">
                <a:latin typeface="Arial" pitchFamily="34" charset="0"/>
                <a:cs typeface="Arial" pitchFamily="34" charset="0"/>
              </a:rPr>
              <a:t>hidralazin</a:t>
            </a:r>
            <a:r>
              <a:rPr lang="tr-TR" sz="1900" dirty="0" smtClean="0">
                <a:latin typeface="Arial" pitchFamily="34" charset="0"/>
                <a:cs typeface="Arial" pitchFamily="34" charset="0"/>
              </a:rPr>
              <a:t>, vb) </a:t>
            </a:r>
          </a:p>
          <a:p>
            <a:pPr marL="501650" indent="-228600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İdiyopatik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357818" y="1928802"/>
            <a:ext cx="3318722" cy="39885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(en sık)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Bakteriyel </a:t>
            </a:r>
          </a:p>
          <a:p>
            <a:pPr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Fungal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Protozoal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Diğer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214282" y="1071546"/>
            <a:ext cx="4040188" cy="659352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enfeksiyöz</a:t>
            </a:r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714876" y="1071546"/>
            <a:ext cx="4041775" cy="654843"/>
          </a:xfrm>
        </p:spPr>
        <p:txBody>
          <a:bodyPr/>
          <a:lstStyle/>
          <a:p>
            <a:pPr algn="ctr"/>
            <a:endParaRPr lang="tr-T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Enfeksiyöz</a:t>
            </a:r>
            <a:endParaRPr lang="tr-TR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357166"/>
            <a:ext cx="8501122" cy="709613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tr-TR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      </a:t>
            </a:r>
            <a:r>
              <a:rPr lang="tr-TR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br>
              <a:rPr lang="tr-TR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TANI</a:t>
            </a:r>
            <a:r>
              <a:rPr lang="tr-TR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tr-TR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</a:br>
            <a:endParaRPr lang="en-US" sz="4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58" y="1268413"/>
            <a:ext cx="8358246" cy="5375297"/>
          </a:xfrm>
        </p:spPr>
        <p:txBody>
          <a:bodyPr>
            <a:normAutofit fontScale="92500" lnSpcReduction="10000"/>
          </a:bodyPr>
          <a:lstStyle/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Kardiyak </a:t>
            </a:r>
            <a:r>
              <a:rPr lang="tr-TR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troponin</a:t>
            </a:r>
            <a:r>
              <a:rPr lang="tr-TR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ve CK-MB düzeylerinde artış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BNP düzeyinde artış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TKS (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lökomoid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reaksiyon)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Sedimantasyon </a:t>
            </a:r>
            <a:r>
              <a:rPr lang="tr-TR" sz="2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AST ve PT </a:t>
            </a:r>
            <a:r>
              <a:rPr lang="tr-TR" sz="26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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CPK ve LDH (LDH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izoenzim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1) </a:t>
            </a:r>
          </a:p>
          <a:p>
            <a:pPr marL="365125" indent="-282575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antikor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titrelerinde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4 kat artış</a:t>
            </a:r>
          </a:p>
          <a:p>
            <a:pPr marL="365125" indent="-282575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Boğaz, idrar, gaita ve kan kültürleri (özellikle bakteriyel, bazen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etkenler izole edilebilir)</a:t>
            </a:r>
            <a:endParaRPr lang="en-US" dirty="0" smtClean="0"/>
          </a:p>
        </p:txBody>
      </p:sp>
      <p:cxnSp>
        <p:nvCxnSpPr>
          <p:cNvPr id="5" name="4 Düz Ok Bağlayıcısı"/>
          <p:cNvCxnSpPr/>
          <p:nvPr/>
        </p:nvCxnSpPr>
        <p:spPr>
          <a:xfrm rot="5400000" flipH="1" flipV="1">
            <a:off x="5000628" y="4500570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285728"/>
            <a:ext cx="8515352" cy="636588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tr-TR" sz="4600" b="1" dirty="0" smtClean="0">
                <a:solidFill>
                  <a:srgbClr val="C58D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     </a:t>
            </a:r>
            <a:br>
              <a:rPr lang="tr-TR" sz="4600" b="1" dirty="0" smtClean="0">
                <a:solidFill>
                  <a:srgbClr val="C58D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TANI</a:t>
            </a:r>
            <a:br>
              <a:rPr lang="tr-TR" sz="4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endParaRPr lang="en-US" sz="44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142985"/>
            <a:ext cx="8561418" cy="5526104"/>
          </a:xfrm>
        </p:spPr>
        <p:txBody>
          <a:bodyPr>
            <a:normAutofit lnSpcReduction="10000"/>
          </a:bodyPr>
          <a:lstStyle/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Tc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99 ve Gadolinyum ile yapılan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radionüklid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çalışmaları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enflamatuar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nekrotik tutulum gösterebilir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Floresan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insitu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hibridizasyon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(FISH)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RNA’yı gösterir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Kardiyak MR ile nekrotik ve ödemli</a:t>
            </a:r>
          </a:p>
          <a:p>
            <a:pPr marL="365125" indent="-282575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doku görüntülenebilir</a:t>
            </a:r>
          </a:p>
          <a:p>
            <a:pPr marL="365125" indent="-282575"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Revers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transkriptaz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PCR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ile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enteroviral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genom gösterilebilir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(kan±doku)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Endomiyokardial</a:t>
            </a:r>
            <a:r>
              <a:rPr lang="tr-T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biyopsi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ile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miyokardit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tanısı kesinleştirilebilir (histoloji±PCR)</a:t>
            </a:r>
          </a:p>
          <a:p>
            <a:pPr marL="365125" indent="-282575" eaLnBrk="1" hangingPunct="1">
              <a:buFontTx/>
              <a:buNone/>
            </a:pPr>
            <a:endParaRPr lang="tr-TR" sz="3300" dirty="0" smtClean="0">
              <a:latin typeface="Cambria" pitchFamily="18" charset="0"/>
              <a:cs typeface="Times New Roman" pitchFamily="18" charset="0"/>
            </a:endParaRPr>
          </a:p>
          <a:p>
            <a:pPr marL="365125" indent="-282575" eaLnBrk="1" hangingPunct="1"/>
            <a:endParaRPr lang="en-US" sz="3300" dirty="0" smtClean="0">
              <a:latin typeface="Cambria" pitchFamily="18" charset="0"/>
            </a:endParaRPr>
          </a:p>
        </p:txBody>
      </p:sp>
      <p:pic>
        <p:nvPicPr>
          <p:cNvPr id="4" name="Picture 5" descr="Last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71810"/>
            <a:ext cx="3071834" cy="364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 idx="4294967295"/>
          </p:nvPr>
        </p:nvSpPr>
        <p:spPr>
          <a:xfrm>
            <a:off x="142845" y="357188"/>
            <a:ext cx="8572559" cy="9144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TEDAVİ </a:t>
            </a:r>
            <a:r>
              <a:rPr lang="tr-TR" sz="4000" b="1" dirty="0" smtClean="0">
                <a:solidFill>
                  <a:srgbClr val="C58D01"/>
                </a:solidFill>
                <a:latin typeface="Cambria" pitchFamily="18" charset="0"/>
              </a:rPr>
              <a:t>  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4294967295"/>
          </p:nvPr>
        </p:nvSpPr>
        <p:spPr>
          <a:xfrm>
            <a:off x="0" y="1357298"/>
            <a:ext cx="8713787" cy="4799012"/>
          </a:xfrm>
        </p:spPr>
        <p:txBody>
          <a:bodyPr>
            <a:normAutofit/>
          </a:bodyPr>
          <a:lstStyle/>
          <a:p>
            <a:pPr marL="365125" indent="-282575" eaLnBrk="1" hangingPunct="1">
              <a:buNone/>
            </a:pPr>
            <a:r>
              <a:rPr lang="tr-TR" dirty="0" smtClean="0">
                <a:solidFill>
                  <a:srgbClr val="C58D0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Genel önlemler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Hasta yarı oturur pozisyona alınır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Solunum sıkıntısı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oksijenizasyonu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bozacak seviyede ise oksijen verilir </a:t>
            </a:r>
          </a:p>
          <a:p>
            <a:pPr lvl="1" indent="-236538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Yatak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istirahati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önerilir (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replikasyonu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miyokard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hasarının artmasını önlemede önemli)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Su ve tuz kısıtlaması yapılır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Kalori gereksinimi arttığından diyeti düzenlenir </a:t>
            </a:r>
          </a:p>
          <a:p>
            <a:pPr lvl="1" indent="-236538" eaLnBrk="1" hangingPunct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501121" cy="78581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TEDAVİ </a:t>
            </a: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sz="4000" b="1" dirty="0" smtClean="0">
                <a:solidFill>
                  <a:srgbClr val="C58D01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4294967295"/>
          </p:nvPr>
        </p:nvSpPr>
        <p:spPr>
          <a:xfrm>
            <a:off x="214282" y="1071546"/>
            <a:ext cx="8570943" cy="5786454"/>
          </a:xfrm>
        </p:spPr>
        <p:txBody>
          <a:bodyPr>
            <a:noAutofit/>
          </a:bodyPr>
          <a:lstStyle/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Kritik hastalarda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dopamin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dobutamin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±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fosfodiesteraz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inhibitörleri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Diüretikler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(1-2 mg/kg/gün IV)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Hidralazin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(IV 0.1-0.2 mg/kg/q6h;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:2 mg/kg)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nitroprussid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(IV 0.5-8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µ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gr/kg/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dk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Oral tedavi alabilecek durumda ise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ACE inhibitörleri (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kaptopril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0.1-0.5 mg/kg/doz, her 6-8 saatte bir) veya AT reseptör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blokerleri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remodeling’e</a:t>
            </a:r>
            <a:r>
              <a:rPr lang="tr-T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yararlı etkileri var)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Diüretikler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furosemid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1-4 mg/kg/gün oral)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Digoksin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(yarı dozda ve yavaş </a:t>
            </a:r>
            <a:r>
              <a:rPr lang="tr-TR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dijitalizasyonla</a:t>
            </a:r>
            <a:r>
              <a:rPr lang="tr-T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Aritmilerin tedavisi </a:t>
            </a:r>
            <a:r>
              <a:rPr lang="tr-T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(akut ve/veya </a:t>
            </a:r>
            <a:r>
              <a:rPr lang="tr-T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fibroza</a:t>
            </a:r>
            <a:r>
              <a:rPr lang="tr-T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bağlı olarak kronik)</a:t>
            </a: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smtClean="0">
                <a:latin typeface="Arial" pitchFamily="34" charset="0"/>
                <a:cs typeface="Arial" pitchFamily="34" charset="0"/>
              </a:rPr>
              <a:t>Beta-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blokerler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Amiodaron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lvl="1" indent="-236538" eaLnBrk="1" hangingPunct="1">
              <a:buSzPct val="50000"/>
              <a:buFont typeface="Courier New" pitchFamily="49" charset="0"/>
              <a:buChar char="o"/>
            </a:pP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Persistan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AV blok’ta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pacemaker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implantasyonu</a:t>
            </a:r>
            <a:endParaRPr lang="tr-TR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 idx="4294967295"/>
          </p:nvPr>
        </p:nvSpPr>
        <p:spPr>
          <a:xfrm>
            <a:off x="142844" y="214290"/>
            <a:ext cx="8572560" cy="78581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C58D01"/>
                </a:solidFill>
                <a:latin typeface="Cambria" pitchFamily="18" charset="0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TEDAVİ</a:t>
            </a: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sz="4000" b="1" dirty="0" smtClean="0">
                <a:solidFill>
                  <a:srgbClr val="C58D01"/>
                </a:solidFill>
                <a:latin typeface="Cambria" pitchFamily="18" charset="0"/>
              </a:rPr>
              <a:t>  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4294967295"/>
          </p:nvPr>
        </p:nvSpPr>
        <p:spPr>
          <a:xfrm>
            <a:off x="285721" y="857232"/>
            <a:ext cx="8429684" cy="5715040"/>
          </a:xfrm>
        </p:spPr>
        <p:txBody>
          <a:bodyPr>
            <a:normAutofit fontScale="92500" lnSpcReduction="20000"/>
          </a:bodyPr>
          <a:lstStyle/>
          <a:p>
            <a:pPr marL="365125" indent="-282575" eaLnBrk="1" hangingPunct="1">
              <a:lnSpc>
                <a:spcPct val="150000"/>
              </a:lnSpc>
              <a:buNone/>
            </a:pPr>
            <a:r>
              <a:rPr lang="tr-TR" sz="2600" dirty="0" smtClean="0">
                <a:solidFill>
                  <a:srgbClr val="C58D0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Diğer tedaviler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IVIG (2 gr/kg)’in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immünmodülatör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etkisiyle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miyokarditte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Kawasaki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hastalığında yararlı olduğunu gösteren çalışmalar var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Romatizmal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ateşe bağlı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miyokarditte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kortikosteroidler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kullanılabilir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smtClean="0">
                <a:latin typeface="Arial" pitchFamily="34" charset="0"/>
                <a:cs typeface="Arial" pitchFamily="34" charset="0"/>
              </a:rPr>
              <a:t>Difteri ve akrep sokmasına bağlı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miyokarditte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antitoksin verilmelidir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İmmünsupresif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tedavi (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azotiopirin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siklosporin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vb.)’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nin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yararlı olduğunu öne sürenler olsa da henüz etkinliği kesin olarak kanıtlanmamıştır</a:t>
            </a:r>
          </a:p>
          <a:p>
            <a:pPr lvl="1" indent="-236538" eaLnBrk="1" hangingPunct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 idx="4294967295"/>
          </p:nvPr>
        </p:nvSpPr>
        <p:spPr>
          <a:xfrm>
            <a:off x="142844" y="214290"/>
            <a:ext cx="8572560" cy="78581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C58D01"/>
                </a:solidFill>
                <a:latin typeface="Cambria" pitchFamily="18" charset="0"/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TEDAVİ</a:t>
            </a:r>
            <a:r>
              <a:rPr lang="tr-TR" sz="4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sz="4000" b="1" dirty="0" smtClean="0">
                <a:solidFill>
                  <a:srgbClr val="C58D01"/>
                </a:solidFill>
                <a:latin typeface="Cambria" pitchFamily="18" charset="0"/>
              </a:rPr>
              <a:t>  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4294967295"/>
          </p:nvPr>
        </p:nvSpPr>
        <p:spPr>
          <a:xfrm>
            <a:off x="285721" y="857232"/>
            <a:ext cx="8429684" cy="5715040"/>
          </a:xfrm>
        </p:spPr>
        <p:txBody>
          <a:bodyPr>
            <a:normAutofit fontScale="85000" lnSpcReduction="20000"/>
          </a:bodyPr>
          <a:lstStyle/>
          <a:p>
            <a:pPr marL="365125" indent="-282575" eaLnBrk="1" hangingPunct="1">
              <a:lnSpc>
                <a:spcPct val="150000"/>
              </a:lnSpc>
              <a:buNone/>
            </a:pPr>
            <a:r>
              <a:rPr lang="tr-TR" sz="2600" dirty="0" smtClean="0">
                <a:solidFill>
                  <a:srgbClr val="C58D0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Yeni tedaviler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miyokarditlerde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bazı çalışmalarda interferon tedavisi yararlı bulunmuş</a:t>
            </a:r>
          </a:p>
          <a:p>
            <a:pPr lvl="1" indent="-236538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TNF-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bloker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tedavisi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sitokin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ilişkili hasarı önlediğinden yararlı bulunmuş</a:t>
            </a:r>
          </a:p>
          <a:p>
            <a:pPr lvl="1" indent="-236538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Poliovirüs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aşılamasındaki başarılı sonuçlar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Coxsackie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 ve diğer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enterovirüslere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karşı aşı geliştirme çalışmalarında hızlanmaya yol açmıştır</a:t>
            </a:r>
          </a:p>
          <a:p>
            <a:pPr lvl="1" indent="-236538">
              <a:lnSpc>
                <a:spcPct val="150000"/>
              </a:lnSpc>
              <a:buFont typeface="Wingdings" pitchFamily="2" charset="2"/>
              <a:buChar char="§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KKY veya aritmi tedavisine dirençli vakalarda </a:t>
            </a:r>
            <a:r>
              <a:rPr lang="tr-T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ECMO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ekstrakorporyal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membran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oksijenizasyon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) tedavisi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mortaliteyi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önemli ölçüde azaltmıştır</a:t>
            </a:r>
          </a:p>
          <a:p>
            <a:pPr lvl="1" indent="-236538" eaLnBrk="1" hangingPunct="1"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3/2243/2353493949_50f7f43e8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39249" cy="6572296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14290"/>
            <a:ext cx="8443914" cy="77946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F0000"/>
                </a:solidFill>
                <a:latin typeface="Arial Black" pitchFamily="34" charset="0"/>
              </a:rPr>
              <a:t>DOĞAL SEYİR</a:t>
            </a:r>
            <a:endParaRPr lang="en-US" sz="40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1571612"/>
            <a:ext cx="8229600" cy="4389437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5125" indent="-282575" eaLnBrk="1" hangingPunct="1">
              <a:buNone/>
            </a:pPr>
            <a:r>
              <a:rPr lang="tr-TR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                           </a:t>
            </a:r>
          </a:p>
          <a:p>
            <a:pPr marL="365125" indent="-282575" eaLnBrk="1" hangingPunct="1">
              <a:buNone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tr-TR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Miyokardit</a:t>
            </a:r>
            <a:endParaRPr lang="tr-TR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/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None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365125" indent="-282575" eaLnBrk="1" hangingPunct="1">
              <a:buNone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Semptom yok     Kalp yetersizliği           </a:t>
            </a:r>
            <a:r>
              <a:rPr lang="tr-TR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Disritmi</a:t>
            </a: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indent="-282575" eaLnBrk="1" hangingPunct="1"/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/>
            <a:endParaRPr lang="tr-T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125" indent="-282575" eaLnBrk="1" hangingPunct="1">
              <a:buFontTx/>
              <a:buNone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DKMP                    İyileşme               Ölüm</a:t>
            </a:r>
          </a:p>
          <a:p>
            <a:pPr marL="365125" indent="-282575" eaLnBrk="1" hangingPunct="1">
              <a:spcBef>
                <a:spcPts val="0"/>
              </a:spcBef>
              <a:buFontTx/>
              <a:buNone/>
            </a:pPr>
            <a:r>
              <a:rPr lang="tr-T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400" b="1" dirty="0" err="1" smtClean="0">
                <a:latin typeface="Arial" pitchFamily="34" charset="0"/>
                <a:cs typeface="Arial" pitchFamily="34" charset="0"/>
              </a:rPr>
              <a:t>YD’da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 &gt;%50, çocuklarda %10-20)</a:t>
            </a:r>
            <a:endParaRPr lang="en-GB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H="1">
            <a:off x="2000232" y="3857628"/>
            <a:ext cx="288925" cy="6492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H="1">
            <a:off x="2428860" y="3929066"/>
            <a:ext cx="1582737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 dirty="0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4786314" y="4000504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5072066" y="4000504"/>
            <a:ext cx="1655763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 flipH="1">
            <a:off x="7286644" y="3929066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cxnSp>
        <p:nvCxnSpPr>
          <p:cNvPr id="15" name="14 Düz Ok Bağlayıcısı"/>
          <p:cNvCxnSpPr/>
          <p:nvPr/>
        </p:nvCxnSpPr>
        <p:spPr>
          <a:xfrm rot="10800000" flipV="1">
            <a:off x="5500694" y="3857628"/>
            <a:ext cx="1643074" cy="714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2571736" y="2571744"/>
            <a:ext cx="1582737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 dirty="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714876" y="2643182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143504" y="2571744"/>
            <a:ext cx="1655763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8" name="Picture 4" descr="Enteresan Or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32" y="0"/>
            <a:ext cx="9186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1538" y="3214686"/>
            <a:ext cx="719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2800" b="1" dirty="0">
                <a:solidFill>
                  <a:schemeClr val="bg1"/>
                </a:solidFill>
              </a:rPr>
              <a:t>SABRINIZ VE DİKKATİNİZ İÇİN           TEŞEKKÜRLER</a:t>
            </a:r>
          </a:p>
        </p:txBody>
      </p:sp>
    </p:spTree>
    <p:extLst>
      <p:ext uri="{BB962C8B-B14F-4D97-AF65-F5344CB8AC3E}">
        <p14:creationId xmlns:p14="http://schemas.microsoft.com/office/powerpoint/2010/main" val="160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187624" y="1628800"/>
            <a:ext cx="3309764" cy="473152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dirty="0"/>
              <a:t>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Coxsackievirus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Echovirus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Poliovirus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Adenovirus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İnfluenza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RSV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Kabakulak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Kızamık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Kızamıkçık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EBV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CMV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HSV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HBV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HIV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600" dirty="0" smtClean="0"/>
              <a:t>            </a:t>
            </a:r>
            <a:endParaRPr lang="tr-TR" sz="26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00628" y="1844824"/>
            <a:ext cx="3686172" cy="50131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Aureus</a:t>
            </a:r>
            <a:endParaRPr lang="tr-T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Pnömonia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İnfluenza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N.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Menengitis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Tüberküloz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Salmonella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Brusella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Klebsiella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Legionella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Mikoplazma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E.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Coli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Psödomonas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Anaeroblar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3"/>
              </a:buClr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Pürülan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perikardit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nedeni olup, diğer etkenlere göre daha sık olarak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tamponada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sebep olurlar. Daha çok &lt;2 yaş çocuklarda görülürler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2000" dirty="0" smtClean="0"/>
          </a:p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857224" y="1000108"/>
            <a:ext cx="3578500" cy="659352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</a:t>
            </a:r>
          </a:p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Viral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Etkenler</a:t>
            </a:r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1000108"/>
            <a:ext cx="4041775" cy="65484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Bakteriyel Etkenler*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928662" y="1628800"/>
            <a:ext cx="3568726" cy="47315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Histoplazmosis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Candida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Coccidiomycosis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600" dirty="0" smtClean="0"/>
              <a:t>            </a:t>
            </a:r>
            <a:endParaRPr lang="tr-TR" sz="26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928662" y="4286232"/>
            <a:ext cx="3541709" cy="2571768"/>
          </a:xfrm>
        </p:spPr>
        <p:txBody>
          <a:bodyPr/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Lyme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hastalığı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Leptospiroz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Riketsia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428596" y="928670"/>
            <a:ext cx="4040188" cy="659352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</a:t>
            </a:r>
          </a:p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Fungal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Etkenler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041775" cy="654843"/>
          </a:xfrm>
        </p:spPr>
        <p:txBody>
          <a:bodyPr/>
          <a:lstStyle/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</a:t>
            </a:r>
          </a:p>
          <a:p>
            <a:r>
              <a:rPr lang="tr-TR" dirty="0" smtClean="0">
                <a:solidFill>
                  <a:srgbClr val="CC3300"/>
                </a:solidFill>
                <a:latin typeface="Cambria" pitchFamily="18" charset="0"/>
              </a:rPr>
              <a:t>               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Protozoal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Etkenler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780696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ETİYOLOJİ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4 Metin Yer Tutucusu"/>
          <p:cNvSpPr txBox="1">
            <a:spLocks/>
          </p:cNvSpPr>
          <p:nvPr/>
        </p:nvSpPr>
        <p:spPr>
          <a:xfrm>
            <a:off x="500034" y="3571876"/>
            <a:ext cx="4041775" cy="6548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              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Diğer Etkenler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5 İçerik Yer Tutucusu"/>
          <p:cNvSpPr txBox="1">
            <a:spLocks/>
          </p:cNvSpPr>
          <p:nvPr/>
        </p:nvSpPr>
        <p:spPr>
          <a:xfrm>
            <a:off x="5000628" y="1643050"/>
            <a:ext cx="3541709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Toxoplazmosis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Echinococus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Amebiasis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854097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PATOFİZYOLOJİ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313"/>
            <a:ext cx="8568952" cy="4464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Semptomların oluşmasında sıvının birikme hızı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fonksiyonu önemlidir</a:t>
            </a:r>
          </a:p>
          <a:p>
            <a:pPr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Hızlı biriken, fazla miktarda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ciddi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hemodinamik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bozukluğa neden olur</a:t>
            </a:r>
          </a:p>
          <a:p>
            <a:pPr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disfonksiyonu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varsa yavaş olarak biriken daha az miktardaki sıvı da kardiyak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tamponada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neden olabilir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854097"/>
          </a:xfrm>
        </p:spPr>
        <p:txBody>
          <a:bodyPr/>
          <a:lstStyle/>
          <a:p>
            <a:pPr algn="ctr" eaLnBrk="1" hangingPunct="1"/>
            <a:r>
              <a:rPr lang="tr-TR" sz="4000" dirty="0" smtClean="0">
                <a:solidFill>
                  <a:srgbClr val="FF0000"/>
                </a:solidFill>
                <a:latin typeface="Arial Black" pitchFamily="34" charset="0"/>
              </a:rPr>
              <a:t>PATOFİZYOLOJİ</a:t>
            </a: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214422"/>
            <a:ext cx="8568951" cy="48244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tr-TR" dirty="0" smtClean="0"/>
          </a:p>
          <a:p>
            <a:pPr eaLnBrk="1" hangingPunct="1">
              <a:buNone/>
            </a:pPr>
            <a:r>
              <a:rPr lang="tr-TR" dirty="0" smtClean="0">
                <a:solidFill>
                  <a:srgbClr val="0070C0"/>
                </a:solidFill>
              </a:rPr>
              <a:t>   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Kardiyak </a:t>
            </a:r>
            <a:r>
              <a:rPr lang="tr-TR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tamponad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geliştiğinde </a:t>
            </a:r>
            <a:r>
              <a:rPr lang="tr-TR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kompansatuar</a:t>
            </a:r>
            <a:r>
              <a:rPr lang="tr-TR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olarak;</a:t>
            </a:r>
          </a:p>
          <a:p>
            <a:pPr eaLnBrk="1" hangingPunct="1"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Kalp hızı artarak kardiyak debi normal tutulmaya çalışılır</a:t>
            </a:r>
          </a:p>
          <a:p>
            <a:pPr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Pulmoner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venöz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konstriksiyon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diastolik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doluş artar</a:t>
            </a:r>
          </a:p>
          <a:p>
            <a:pPr eaLnBrk="1" hangingPunct="1"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Sistemik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vasküler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rezistans artışı ile  kan basıncının  düşmesi önlenmeye çalışılır</a:t>
            </a:r>
          </a:p>
          <a:p>
            <a:pPr eaLnBrk="1" hangingPunct="1"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Dolayısıyla nabız basıncı daralır, bu da koroner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perfüzyon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basıncında azalma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miyokard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disfonksiyonuna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yol açabilir</a:t>
            </a:r>
          </a:p>
          <a:p>
            <a:pPr eaLnBrk="1" hangingPunct="1"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5727"/>
            <a:ext cx="8229600" cy="7858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sz="44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sz="4400" dirty="0" smtClean="0">
                <a:solidFill>
                  <a:srgbClr val="FF0000"/>
                </a:solidFill>
                <a:latin typeface="Arial Black" pitchFamily="34" charset="0"/>
              </a:rPr>
              <a:t>KLİNİK BULGULAR</a:t>
            </a:r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5" y="1785926"/>
            <a:ext cx="8247860" cy="45942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Öncesinde üst solunum yolu </a:t>
            </a:r>
            <a:r>
              <a:rPr lang="tr-TR" dirty="0">
                <a:latin typeface="Arial" pitchFamily="34" charset="0"/>
                <a:cs typeface="Arial" pitchFamily="34" charset="0"/>
              </a:rPr>
              <a:t>enfeksiyonu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öyküsü olabilir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Ateş olabilir</a:t>
            </a:r>
          </a:p>
          <a:p>
            <a:pPr>
              <a:buFont typeface="Wingdings" pitchFamily="2" charset="2"/>
              <a:buChar char="§"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Prekordiyal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ağrı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(genellikle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künttür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>
                <a:latin typeface="Arial" pitchFamily="34" charset="0"/>
                <a:cs typeface="Arial" pitchFamily="34" charset="0"/>
              </a:rPr>
              <a:t>omuza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ve boyuna yayılabilir)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Ağrı oturup öne eğilme ile azalır</a:t>
            </a:r>
            <a:r>
              <a:rPr lang="tr-TR" dirty="0">
                <a:latin typeface="Arial" pitchFamily="34" charset="0"/>
                <a:cs typeface="Arial" pitchFamily="34" charset="0"/>
              </a:rPr>
              <a:t>, yatar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pozisyonda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inspiryumda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artar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2199</TotalTime>
  <Words>1803</Words>
  <Application>Microsoft Office PowerPoint</Application>
  <PresentationFormat>Ekran Gösterisi (4:3)</PresentationFormat>
  <Paragraphs>403</Paragraphs>
  <Slides>48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61" baseType="lpstr">
      <vt:lpstr>Arial</vt:lpstr>
      <vt:lpstr>Arial Black</vt:lpstr>
      <vt:lpstr>Cambria</vt:lpstr>
      <vt:lpstr>Century Schoolbook</vt:lpstr>
      <vt:lpstr>Comic Sans MS</vt:lpstr>
      <vt:lpstr>Cooper Black</vt:lpstr>
      <vt:lpstr>Courier New</vt:lpstr>
      <vt:lpstr>Symbol</vt:lpstr>
      <vt:lpstr>Tahoma</vt:lpstr>
      <vt:lpstr>Times New Roman</vt:lpstr>
      <vt:lpstr>Wingdings</vt:lpstr>
      <vt:lpstr>Wingdings 2</vt:lpstr>
      <vt:lpstr>Cumba</vt:lpstr>
      <vt:lpstr>PowerPoint Sunusu</vt:lpstr>
      <vt:lpstr>                          TANIM</vt:lpstr>
      <vt:lpstr> PATOLOJİ</vt:lpstr>
      <vt:lpstr>ETİYOLOJİ</vt:lpstr>
      <vt:lpstr>ETİYOLOJİ</vt:lpstr>
      <vt:lpstr>ETİYOLOJİ</vt:lpstr>
      <vt:lpstr>PATOFİZYOLOJİ</vt:lpstr>
      <vt:lpstr>PATOFİZYOLOJİ</vt:lpstr>
      <vt:lpstr>    KLİNİK BULGULAR</vt:lpstr>
      <vt:lpstr>    KLİNİK BULGULAR</vt:lpstr>
      <vt:lpstr>    KLİNİK BULGULAR</vt:lpstr>
      <vt:lpstr>TANI</vt:lpstr>
      <vt:lpstr>PowerPoint Sunusu</vt:lpstr>
      <vt:lpstr>   TANI</vt:lpstr>
      <vt:lpstr>TANI</vt:lpstr>
      <vt:lpstr>TANI</vt:lpstr>
      <vt:lpstr>TEDAVİ</vt:lpstr>
      <vt:lpstr>TEDAVİ</vt:lpstr>
      <vt:lpstr>PowerPoint Sunusu</vt:lpstr>
      <vt:lpstr>KONSTRİKTİF PERİKARDİT</vt:lpstr>
      <vt:lpstr>KONSTRİKTİF PERİKARDİT</vt:lpstr>
      <vt:lpstr>KONSTRİKTİF PERİKARDİT</vt:lpstr>
      <vt:lpstr>PowerPoint Sunusu</vt:lpstr>
      <vt:lpstr>TANIM </vt:lpstr>
      <vt:lpstr>ETİYOLOJİ</vt:lpstr>
      <vt:lpstr>ETİYOLOJİ</vt:lpstr>
      <vt:lpstr>ETİYOLOJİ</vt:lpstr>
      <vt:lpstr>ETİYOLOJİ</vt:lpstr>
      <vt:lpstr>     İMMÜNPATOGENEZ</vt:lpstr>
      <vt:lpstr> PATOLOJİ </vt:lpstr>
      <vt:lpstr>                     PATOLOJİ</vt:lpstr>
      <vt:lpstr>  PATOFİZYOLOJİ</vt:lpstr>
      <vt:lpstr>KLİNİK BULGULAR</vt:lpstr>
      <vt:lpstr>KLİNİK BULGULAR</vt:lpstr>
      <vt:lpstr>TANI</vt:lpstr>
      <vt:lpstr>TANI</vt:lpstr>
      <vt:lpstr>PowerPoint Sunusu</vt:lpstr>
      <vt:lpstr>PowerPoint Sunusu</vt:lpstr>
      <vt:lpstr>PowerPoint Sunusu</vt:lpstr>
      <vt:lpstr>         TANI </vt:lpstr>
      <vt:lpstr>      TANI </vt:lpstr>
      <vt:lpstr>TEDAVİ   </vt:lpstr>
      <vt:lpstr>TEDAVİ   </vt:lpstr>
      <vt:lpstr> TEDAVİ   </vt:lpstr>
      <vt:lpstr> TEDAVİ   </vt:lpstr>
      <vt:lpstr>PowerPoint Sunusu</vt:lpstr>
      <vt:lpstr>DOĞAL SEYİR</vt:lpstr>
      <vt:lpstr>PowerPoint Sunusu</vt:lpstr>
    </vt:vector>
  </TitlesOfParts>
  <Company>SUCH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KALP YETMEZLİĞİNİN ETİYOPATOGENEZİ</dc:title>
  <dc:creator>Oğuz Moldibi</dc:creator>
  <cp:lastModifiedBy>Meki Bilici</cp:lastModifiedBy>
  <cp:revision>662</cp:revision>
  <dcterms:created xsi:type="dcterms:W3CDTF">2003-08-07T05:41:56Z</dcterms:created>
  <dcterms:modified xsi:type="dcterms:W3CDTF">2024-12-10T08:47:39Z</dcterms:modified>
</cp:coreProperties>
</file>