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1" r:id="rId3"/>
    <p:sldId id="258" r:id="rId4"/>
    <p:sldId id="259" r:id="rId5"/>
    <p:sldId id="260" r:id="rId6"/>
    <p:sldId id="274" r:id="rId7"/>
    <p:sldId id="277" r:id="rId8"/>
    <p:sldId id="278" r:id="rId9"/>
    <p:sldId id="279" r:id="rId10"/>
    <p:sldId id="276" r:id="rId11"/>
    <p:sldId id="282" r:id="rId12"/>
    <p:sldId id="283" r:id="rId13"/>
    <p:sldId id="261" r:id="rId14"/>
    <p:sldId id="262" r:id="rId15"/>
    <p:sldId id="281" r:id="rId16"/>
    <p:sldId id="295" r:id="rId17"/>
    <p:sldId id="297" r:id="rId18"/>
    <p:sldId id="292" r:id="rId19"/>
    <p:sldId id="293" r:id="rId20"/>
    <p:sldId id="263" r:id="rId21"/>
    <p:sldId id="294" r:id="rId22"/>
    <p:sldId id="296" r:id="rId23"/>
    <p:sldId id="265" r:id="rId24"/>
    <p:sldId id="268" r:id="rId25"/>
    <p:sldId id="275" r:id="rId26"/>
    <p:sldId id="298" r:id="rId27"/>
    <p:sldId id="285" r:id="rId28"/>
    <p:sldId id="299" r:id="rId29"/>
    <p:sldId id="300" r:id="rId30"/>
    <p:sldId id="287" r:id="rId31"/>
    <p:sldId id="312" r:id="rId32"/>
    <p:sldId id="305" r:id="rId33"/>
    <p:sldId id="306" r:id="rId34"/>
    <p:sldId id="307" r:id="rId35"/>
    <p:sldId id="308" r:id="rId36"/>
    <p:sldId id="311" r:id="rId37"/>
    <p:sldId id="302" r:id="rId3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66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4FC5B49-D982-4027-874D-CB20FCD4B87C}" type="slidenum">
              <a:rPr lang="tr-TR" smtClean="0"/>
              <a:pPr/>
              <a:t>‹#›</a:t>
            </a:fld>
            <a:endParaRPr lang="tr-T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4FC5B49-D982-4027-874D-CB20FCD4B87C}"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5" name="Footer Placeholder 4"/>
          <p:cNvSpPr>
            <a:spLocks noGrp="1"/>
          </p:cNvSpPr>
          <p:nvPr>
            <p:ph type="ftr" sz="quarter" idx="11"/>
          </p:nvPr>
        </p:nvSpPr>
        <p:spPr>
          <a:xfrm>
            <a:off x="2640597" y="6377459"/>
            <a:ext cx="3836404" cy="365125"/>
          </a:xfrm>
        </p:spPr>
        <p:txBody>
          <a:bodyPr/>
          <a:lstStyle/>
          <a:p>
            <a:endParaRPr lang="tr-TR"/>
          </a:p>
        </p:txBody>
      </p:sp>
      <p:sp>
        <p:nvSpPr>
          <p:cNvPr id="6" name="Slide Number Placeholder 5"/>
          <p:cNvSpPr>
            <a:spLocks noGrp="1"/>
          </p:cNvSpPr>
          <p:nvPr>
            <p:ph type="sldNum" sz="quarter" idx="12"/>
          </p:nvPr>
        </p:nvSpPr>
        <p:spPr/>
        <p:txBody>
          <a:bodyPr/>
          <a:lstStyle/>
          <a:p>
            <a:fld id="{F4FC5B49-D982-4027-874D-CB20FCD4B87C}"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4FC5B49-D982-4027-874D-CB20FCD4B87C}"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4FC5B49-D982-4027-874D-CB20FCD4B87C}"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4FC5B49-D982-4027-874D-CB20FCD4B87C}"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4FC5B49-D982-4027-874D-CB20FCD4B87C}"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4FC5B49-D982-4027-874D-CB20FCD4B87C}"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4FC5B49-D982-4027-874D-CB20FCD4B87C}"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D0637D5-332A-4015-9670-03850DE5D16D}" type="datetimeFigureOut">
              <a:rPr lang="tr-TR" smtClean="0"/>
              <a:pPr/>
              <a:t>21.11.2013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4FC5B49-D982-4027-874D-CB20FCD4B87C}" type="slidenum">
              <a:rPr lang="tr-TR" smtClean="0"/>
              <a:pPr/>
              <a:t>‹#›</a:t>
            </a:fld>
            <a:endParaRPr lang="tr-T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D0637D5-332A-4015-9670-03850DE5D16D}" type="datetimeFigureOut">
              <a:rPr lang="tr-TR" smtClean="0"/>
              <a:pPr/>
              <a:t>21.11.2013</a:t>
            </a:fld>
            <a:endParaRPr lang="tr-T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tr-TR"/>
          </a:p>
        </p:txBody>
      </p:sp>
      <p:sp>
        <p:nvSpPr>
          <p:cNvPr id="7" name="Slide Number Placeholder 6"/>
          <p:cNvSpPr>
            <a:spLocks noGrp="1"/>
          </p:cNvSpPr>
          <p:nvPr>
            <p:ph type="sldNum" sz="quarter" idx="12"/>
          </p:nvPr>
        </p:nvSpPr>
        <p:spPr>
          <a:xfrm>
            <a:off x="8339328" y="1170432"/>
            <a:ext cx="733864" cy="201168"/>
          </a:xfrm>
        </p:spPr>
        <p:txBody>
          <a:bodyPr/>
          <a:lstStyle/>
          <a:p>
            <a:fld id="{F4FC5B49-D982-4027-874D-CB20FCD4B87C}"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D0637D5-332A-4015-9670-03850DE5D16D}" type="datetimeFigureOut">
              <a:rPr lang="tr-TR" smtClean="0"/>
              <a:pPr/>
              <a:t>21.11.2013</a:t>
            </a:fld>
            <a:endParaRPr lang="tr-T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tr-T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4FC5B49-D982-4027-874D-CB20FCD4B87C}"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feature=player_embedded&amp;v=AIj2xEd_z78" TargetMode="External"/><Relationship Id="rId2" Type="http://schemas.openxmlformats.org/officeDocument/2006/relationships/hyperlink" Target="http://www.mirror.co.uk/by-date/11-11-2013"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file:///H:\Yeni%20klas&#246;r%20(2)\IMG_1894.MOV" TargetMode="External"/><Relationship Id="rId4" Type="http://schemas.openxmlformats.org/officeDocument/2006/relationships/hyperlink" Target="IMG_1894.MO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H:\Yeni%20klas&#246;r%20(2)\IMG_1892.MOV" TargetMode="External"/><Relationship Id="rId4" Type="http://schemas.openxmlformats.org/officeDocument/2006/relationships/hyperlink" Target="IMG_1892.MOV"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tr-TR" b="1" dirty="0" smtClean="0"/>
              <a:t>Operasyon </a:t>
            </a:r>
            <a:r>
              <a:rPr lang="tr-TR" b="1" dirty="0"/>
              <a:t>Öncesi Cerrah Hangi Patolojilerde Neleri Bilmek İster?</a:t>
            </a:r>
            <a:endParaRPr lang="tr-TR" dirty="0"/>
          </a:p>
        </p:txBody>
      </p:sp>
      <p:sp>
        <p:nvSpPr>
          <p:cNvPr id="3" name="Subtitle 2"/>
          <p:cNvSpPr>
            <a:spLocks noGrp="1"/>
          </p:cNvSpPr>
          <p:nvPr>
            <p:ph type="subTitle" idx="1"/>
          </p:nvPr>
        </p:nvSpPr>
        <p:spPr>
          <a:xfrm>
            <a:off x="611560" y="5373216"/>
            <a:ext cx="8077200" cy="836712"/>
          </a:xfrm>
        </p:spPr>
        <p:txBody>
          <a:bodyPr/>
          <a:lstStyle/>
          <a:p>
            <a:r>
              <a:rPr lang="tr-TR" dirty="0" smtClean="0"/>
              <a:t>Prof. Dr. Mehmet Salih Bilal</a:t>
            </a:r>
          </a:p>
          <a:p>
            <a:r>
              <a:rPr lang="tr-TR" dirty="0" smtClean="0"/>
              <a:t>Medicana International Istanbul Hospital</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Multislice CT</a:t>
            </a:r>
            <a:endParaRPr lang="tr-TR" dirty="0"/>
          </a:p>
        </p:txBody>
      </p:sp>
      <p:sp>
        <p:nvSpPr>
          <p:cNvPr id="3" name="Content Placeholder 2"/>
          <p:cNvSpPr>
            <a:spLocks noGrp="1"/>
          </p:cNvSpPr>
          <p:nvPr>
            <p:ph idx="1"/>
          </p:nvPr>
        </p:nvSpPr>
        <p:spPr/>
        <p:txBody>
          <a:bodyPr>
            <a:normAutofit fontScale="85000" lnSpcReduction="20000"/>
          </a:bodyPr>
          <a:lstStyle/>
          <a:p>
            <a:r>
              <a:rPr lang="tr-TR" dirty="0" smtClean="0">
                <a:solidFill>
                  <a:srgbClr val="0070C0"/>
                </a:solidFill>
              </a:rPr>
              <a:t>Kardiyak ve ekstrakardiyak anatomik yapıları yüksek çözünürlüklü görüntülemede ve 3-D rekonstrüksiyonlarda MRI’a alternatif oluşturabilir.</a:t>
            </a:r>
          </a:p>
          <a:p>
            <a:r>
              <a:rPr lang="tr-TR" dirty="0" smtClean="0">
                <a:solidFill>
                  <a:srgbClr val="0070C0"/>
                </a:solidFill>
              </a:rPr>
              <a:t>Sınırlı fonksiyonel bilgi verir.</a:t>
            </a:r>
          </a:p>
          <a:p>
            <a:r>
              <a:rPr lang="tr-TR" dirty="0" smtClean="0">
                <a:solidFill>
                  <a:srgbClr val="0070C0"/>
                </a:solidFill>
              </a:rPr>
              <a:t>Pacemaker takılı hastalarda MRI yerine tercih edilebilir.</a:t>
            </a:r>
          </a:p>
          <a:p>
            <a:r>
              <a:rPr lang="tr-TR" dirty="0" smtClean="0">
                <a:solidFill>
                  <a:srgbClr val="0070C0"/>
                </a:solidFill>
              </a:rPr>
              <a:t>Konvansiyonel koroner anjiografiye alternatiftir. Anormal orijinli koroner arterlerde detaylı inceleme sağlar.</a:t>
            </a:r>
          </a:p>
          <a:p>
            <a:r>
              <a:rPr lang="tr-TR" dirty="0" smtClean="0">
                <a:solidFill>
                  <a:srgbClr val="0070C0"/>
                </a:solidFill>
              </a:rPr>
              <a:t>Daha kısa sürede elde edilebilmesi ve sedasyon yönünden  MRI ‘a göre avantajlıdır.</a:t>
            </a:r>
          </a:p>
          <a:p>
            <a:r>
              <a:rPr lang="tr-TR" dirty="0" smtClean="0">
                <a:solidFill>
                  <a:srgbClr val="0070C0"/>
                </a:solidFill>
              </a:rPr>
              <a:t>Radyasyona maruz kalma ve nefrotoksik iyodize kontrast madde kullanımı önemli dezavantajlardır.</a:t>
            </a:r>
          </a:p>
          <a:p>
            <a:endParaRPr lang="tr-T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0000"/>
                </a:solidFill>
              </a:rPr>
              <a:t>Kardiyak Kateterizasyon</a:t>
            </a:r>
            <a:endParaRPr lang="tr-TR" dirty="0">
              <a:solidFill>
                <a:srgbClr val="FF0000"/>
              </a:solidFill>
            </a:endParaRPr>
          </a:p>
        </p:txBody>
      </p:sp>
      <p:sp>
        <p:nvSpPr>
          <p:cNvPr id="3" name="Content Placeholder 2"/>
          <p:cNvSpPr>
            <a:spLocks noGrp="1"/>
          </p:cNvSpPr>
          <p:nvPr>
            <p:ph idx="1"/>
          </p:nvPr>
        </p:nvSpPr>
        <p:spPr/>
        <p:txBody>
          <a:bodyPr>
            <a:normAutofit lnSpcReduction="10000"/>
          </a:bodyPr>
          <a:lstStyle/>
          <a:p>
            <a:r>
              <a:rPr lang="tr-TR" dirty="0" smtClean="0">
                <a:solidFill>
                  <a:srgbClr val="FF0000"/>
                </a:solidFill>
              </a:rPr>
              <a:t>Önceleri sadece diagnostik bir rol oynarken zamanla terapötik bir araç haline gelmiştir.</a:t>
            </a:r>
          </a:p>
          <a:p>
            <a:r>
              <a:rPr lang="tr-TR" dirty="0" smtClean="0">
                <a:solidFill>
                  <a:srgbClr val="FF0000"/>
                </a:solidFill>
              </a:rPr>
              <a:t>Cerrah ile invazif kardiyolog arasındaki işbirliği de giderek gelişmiş ve hibrid girişimler yaygınlaşmaya başlamıştır.</a:t>
            </a:r>
          </a:p>
          <a:p>
            <a:r>
              <a:rPr lang="tr-TR" dirty="0" smtClean="0">
                <a:solidFill>
                  <a:srgbClr val="FF0000"/>
                </a:solidFill>
              </a:rPr>
              <a:t>Basınç ölçümleri ve gradyentlerin belirlenmesi</a:t>
            </a:r>
          </a:p>
          <a:p>
            <a:r>
              <a:rPr lang="tr-TR" dirty="0" smtClean="0">
                <a:solidFill>
                  <a:srgbClr val="FF0000"/>
                </a:solidFill>
              </a:rPr>
              <a:t>Satürasyonlar ve şant ölçümleri</a:t>
            </a:r>
          </a:p>
          <a:p>
            <a:r>
              <a:rPr lang="tr-TR" dirty="0" smtClean="0">
                <a:solidFill>
                  <a:srgbClr val="FF0000"/>
                </a:solidFill>
              </a:rPr>
              <a:t>Kardiyak output ölçümleri</a:t>
            </a:r>
          </a:p>
          <a:p>
            <a:r>
              <a:rPr lang="tr-TR" dirty="0" smtClean="0">
                <a:solidFill>
                  <a:srgbClr val="FF0000"/>
                </a:solidFill>
              </a:rPr>
              <a:t>Rezistans ve Kapak alanı ölçümleri</a:t>
            </a:r>
            <a:endParaRPr lang="tr-TR"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0000"/>
                </a:solidFill>
              </a:rPr>
              <a:t>Anjiografi</a:t>
            </a:r>
            <a:endParaRPr lang="tr-TR" dirty="0">
              <a:solidFill>
                <a:srgbClr val="FF0000"/>
              </a:solidFill>
            </a:endParaRPr>
          </a:p>
        </p:txBody>
      </p:sp>
      <p:sp>
        <p:nvSpPr>
          <p:cNvPr id="3" name="Content Placeholder 2"/>
          <p:cNvSpPr>
            <a:spLocks noGrp="1"/>
          </p:cNvSpPr>
          <p:nvPr>
            <p:ph idx="1"/>
          </p:nvPr>
        </p:nvSpPr>
        <p:spPr/>
        <p:txBody>
          <a:bodyPr>
            <a:normAutofit fontScale="85000" lnSpcReduction="10000"/>
          </a:bodyPr>
          <a:lstStyle/>
          <a:p>
            <a:r>
              <a:rPr lang="tr-TR" dirty="0" smtClean="0">
                <a:solidFill>
                  <a:srgbClr val="FF0000"/>
                </a:solidFill>
              </a:rPr>
              <a:t>Birçok konjenital kalp lezyonuna “daha az invazif” görüntüleme yöntemleri ile tanı konulabildiğinden anjiografinin rolü azalmıştır.</a:t>
            </a:r>
          </a:p>
          <a:p>
            <a:r>
              <a:rPr lang="tr-TR" dirty="0" smtClean="0">
                <a:solidFill>
                  <a:srgbClr val="FF0000"/>
                </a:solidFill>
              </a:rPr>
              <a:t>İntrakardiyak anatomi Eko, cMRI ve CT ile detaylı olarak anlaşılabilir.</a:t>
            </a:r>
          </a:p>
          <a:p>
            <a:r>
              <a:rPr lang="tr-TR" dirty="0" smtClean="0">
                <a:solidFill>
                  <a:srgbClr val="FF0000"/>
                </a:solidFill>
              </a:rPr>
              <a:t>Volumetrik analizler ve ejeksiyon fraksiyon en doğru biçimde MRI ile ölçülebilir.</a:t>
            </a:r>
          </a:p>
          <a:p>
            <a:r>
              <a:rPr lang="tr-TR" dirty="0" smtClean="0">
                <a:solidFill>
                  <a:srgbClr val="FF0000"/>
                </a:solidFill>
              </a:rPr>
              <a:t>Kompleks pulmoner anatomili hastalarda büyük aortopulmoner kollateralleri göstermede MRI ile konvansiyonel anjiografi arasında iyi korelasyon vardır. Küçük bebeklerde ve daha küçük kollateralleri göstermede anjiografi en iyi tanı yöntemidir.</a:t>
            </a:r>
            <a:endParaRPr lang="tr-TR"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ASD</a:t>
            </a:r>
            <a:endParaRPr lang="tr-TR" dirty="0"/>
          </a:p>
        </p:txBody>
      </p:sp>
      <p:sp>
        <p:nvSpPr>
          <p:cNvPr id="3" name="Content Placeholder 2"/>
          <p:cNvSpPr>
            <a:spLocks noGrp="1"/>
          </p:cNvSpPr>
          <p:nvPr>
            <p:ph idx="1"/>
          </p:nvPr>
        </p:nvSpPr>
        <p:spPr/>
        <p:txBody>
          <a:bodyPr/>
          <a:lstStyle/>
          <a:p>
            <a:r>
              <a:rPr lang="tr-TR" dirty="0" smtClean="0"/>
              <a:t>Defektin büyüklüğü ve anatomisi</a:t>
            </a:r>
          </a:p>
          <a:p>
            <a:pPr lvl="1"/>
            <a:r>
              <a:rPr lang="tr-TR" dirty="0" smtClean="0"/>
              <a:t>Kateter yoluyla mı cerrahi olarak mı?</a:t>
            </a:r>
          </a:p>
          <a:p>
            <a:r>
              <a:rPr lang="tr-TR" dirty="0" smtClean="0"/>
              <a:t>Hemodinamik olarak önemli mi?</a:t>
            </a:r>
          </a:p>
          <a:p>
            <a:r>
              <a:rPr lang="tr-TR" dirty="0" smtClean="0"/>
              <a:t>Pulmoner venöz dönüş gösterilmelidir.</a:t>
            </a:r>
          </a:p>
          <a:p>
            <a:r>
              <a:rPr lang="tr-TR" dirty="0" smtClean="0"/>
              <a:t>Primum ASD ‘lerde mitral yetersizliği var mı?</a:t>
            </a:r>
          </a:p>
          <a:p>
            <a:r>
              <a:rPr lang="tr-TR" dirty="0" smtClean="0">
                <a:solidFill>
                  <a:srgbClr val="00B050"/>
                </a:solidFill>
              </a:rPr>
              <a:t>Büyük çocuklarda ve erişkinlerde eko görüntülemesi yetersizse kardiyak MRI çok yararlı.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VSD (izole)</a:t>
            </a:r>
            <a:endParaRPr lang="tr-TR" dirty="0"/>
          </a:p>
        </p:txBody>
      </p:sp>
      <p:sp>
        <p:nvSpPr>
          <p:cNvPr id="3" name="Content Placeholder 2"/>
          <p:cNvSpPr>
            <a:spLocks noGrp="1"/>
          </p:cNvSpPr>
          <p:nvPr>
            <p:ph idx="1"/>
          </p:nvPr>
        </p:nvSpPr>
        <p:spPr/>
        <p:txBody>
          <a:bodyPr>
            <a:normAutofit fontScale="77500" lnSpcReduction="20000"/>
          </a:bodyPr>
          <a:lstStyle/>
          <a:p>
            <a:r>
              <a:rPr lang="tr-TR" dirty="0" smtClean="0"/>
              <a:t>Tipi(yeri) ve büyüklüğü</a:t>
            </a:r>
          </a:p>
          <a:p>
            <a:r>
              <a:rPr lang="tr-TR" dirty="0" smtClean="0"/>
              <a:t>Birlikte bulunan defektler</a:t>
            </a:r>
          </a:p>
          <a:p>
            <a:pPr lvl="1"/>
            <a:r>
              <a:rPr lang="tr-TR" dirty="0" smtClean="0"/>
              <a:t>Double chamber RV, subaortik ridge</a:t>
            </a:r>
          </a:p>
          <a:p>
            <a:pPr lvl="1"/>
            <a:r>
              <a:rPr lang="tr-TR" dirty="0" smtClean="0"/>
              <a:t>Aortik ark obstrüksiyonları</a:t>
            </a:r>
          </a:p>
          <a:p>
            <a:pPr lvl="1"/>
            <a:r>
              <a:rPr lang="tr-TR" dirty="0" smtClean="0"/>
              <a:t>Aortik valv prolapsusu</a:t>
            </a:r>
          </a:p>
          <a:p>
            <a:r>
              <a:rPr lang="tr-TR" dirty="0" smtClean="0"/>
              <a:t>RV basıncı</a:t>
            </a:r>
          </a:p>
          <a:p>
            <a:pPr lvl="1"/>
            <a:r>
              <a:rPr lang="tr-TR" dirty="0" smtClean="0"/>
              <a:t>Triküspit yetersizliği yoluyla</a:t>
            </a:r>
          </a:p>
          <a:p>
            <a:pPr lvl="1"/>
            <a:r>
              <a:rPr lang="tr-TR" dirty="0" smtClean="0"/>
              <a:t>Ventriküler septumun sistolik düzleşmesi</a:t>
            </a:r>
          </a:p>
          <a:p>
            <a:pPr lvl="1"/>
            <a:r>
              <a:rPr lang="tr-TR" dirty="0" smtClean="0"/>
              <a:t>Transseptal gradient</a:t>
            </a:r>
          </a:p>
          <a:p>
            <a:r>
              <a:rPr lang="tr-TR" dirty="0" smtClean="0"/>
              <a:t>LV volüm yüklenmesi</a:t>
            </a:r>
          </a:p>
          <a:p>
            <a:r>
              <a:rPr lang="tr-TR" dirty="0" smtClean="0">
                <a:solidFill>
                  <a:srgbClr val="FF0000"/>
                </a:solidFill>
              </a:rPr>
              <a:t>İnoperabl hastaları belirlemek için kardiyak kateterizasyon yapılmalıdır. PVR/SVR ve oksijene yanıt değerlendirilir.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Atrioventriküler septal defektler</a:t>
            </a:r>
            <a:endParaRPr lang="tr-TR" dirty="0"/>
          </a:p>
        </p:txBody>
      </p:sp>
      <p:sp>
        <p:nvSpPr>
          <p:cNvPr id="3" name="Content Placeholder 2"/>
          <p:cNvSpPr>
            <a:spLocks noGrp="1"/>
          </p:cNvSpPr>
          <p:nvPr>
            <p:ph idx="1"/>
          </p:nvPr>
        </p:nvSpPr>
        <p:spPr/>
        <p:txBody>
          <a:bodyPr>
            <a:normAutofit fontScale="77500" lnSpcReduction="20000"/>
          </a:bodyPr>
          <a:lstStyle/>
          <a:p>
            <a:r>
              <a:rPr lang="tr-TR" dirty="0" smtClean="0"/>
              <a:t>Üç komponentinin değerlendirilmesi</a:t>
            </a:r>
          </a:p>
          <a:p>
            <a:pPr lvl="1"/>
            <a:r>
              <a:rPr lang="tr-TR" dirty="0" smtClean="0"/>
              <a:t>İnteratriyal kominikasyon (Primum ASD)</a:t>
            </a:r>
          </a:p>
          <a:p>
            <a:pPr lvl="1"/>
            <a:r>
              <a:rPr lang="tr-TR" dirty="0" smtClean="0"/>
              <a:t>İnterventriküler kominikasyon</a:t>
            </a:r>
          </a:p>
          <a:p>
            <a:pPr lvl="1"/>
            <a:r>
              <a:rPr lang="tr-TR" dirty="0" smtClean="0"/>
              <a:t>Common AV valv</a:t>
            </a:r>
          </a:p>
          <a:p>
            <a:r>
              <a:rPr lang="tr-TR" dirty="0" smtClean="0"/>
              <a:t>Ventriküler balans</a:t>
            </a:r>
          </a:p>
          <a:p>
            <a:r>
              <a:rPr lang="tr-TR" dirty="0" smtClean="0"/>
              <a:t>AV kapak yetersizliği</a:t>
            </a:r>
          </a:p>
          <a:p>
            <a:pPr lvl="1"/>
            <a:r>
              <a:rPr lang="tr-TR" dirty="0" smtClean="0"/>
              <a:t>Double orifis Mitral</a:t>
            </a:r>
          </a:p>
          <a:p>
            <a:pPr lvl="1"/>
            <a:r>
              <a:rPr lang="tr-TR" dirty="0" smtClean="0"/>
              <a:t>Papiller adaleler</a:t>
            </a:r>
          </a:p>
          <a:p>
            <a:pPr lvl="1"/>
            <a:r>
              <a:rPr lang="tr-TR" dirty="0" smtClean="0"/>
              <a:t>İnferior bridging leafletin septum crestine yapışması</a:t>
            </a:r>
          </a:p>
          <a:p>
            <a:pPr lvl="1"/>
            <a:r>
              <a:rPr lang="tr-TR" dirty="0" smtClean="0"/>
              <a:t>Straddling</a:t>
            </a:r>
          </a:p>
          <a:p>
            <a:r>
              <a:rPr lang="tr-TR" dirty="0" smtClean="0"/>
              <a:t>LVOTO</a:t>
            </a:r>
          </a:p>
          <a:p>
            <a:r>
              <a:rPr lang="tr-TR" dirty="0" smtClean="0"/>
              <a:t>Pulmonar hipertansiyon</a:t>
            </a:r>
          </a:p>
          <a:p>
            <a:r>
              <a:rPr lang="tr-TR" dirty="0" smtClean="0">
                <a:solidFill>
                  <a:srgbClr val="FF0000"/>
                </a:solidFill>
              </a:rPr>
              <a:t>İnoperabl hastaları belirlemek için kardiyak kateterizasyon yapılmalıdır.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Aort Koarktasyonu</a:t>
            </a:r>
            <a:endParaRPr lang="tr-TR" dirty="0"/>
          </a:p>
        </p:txBody>
      </p:sp>
      <p:sp>
        <p:nvSpPr>
          <p:cNvPr id="3" name="Content Placeholder 2"/>
          <p:cNvSpPr>
            <a:spLocks noGrp="1"/>
          </p:cNvSpPr>
          <p:nvPr>
            <p:ph idx="1"/>
          </p:nvPr>
        </p:nvSpPr>
        <p:spPr/>
        <p:txBody>
          <a:bodyPr>
            <a:normAutofit fontScale="62500" lnSpcReduction="20000"/>
          </a:bodyPr>
          <a:lstStyle/>
          <a:p>
            <a:r>
              <a:rPr lang="tr-TR" dirty="0" smtClean="0"/>
              <a:t>Aortik ark görüntüleme :</a:t>
            </a:r>
          </a:p>
          <a:p>
            <a:pPr lvl="1"/>
            <a:r>
              <a:rPr lang="tr-TR" dirty="0" smtClean="0"/>
              <a:t>Posterior shelf veya 3-sign</a:t>
            </a:r>
          </a:p>
          <a:p>
            <a:pPr lvl="1"/>
            <a:r>
              <a:rPr lang="tr-TR" dirty="0" smtClean="0"/>
              <a:t>Yaşça büyük hastalarda sıklıkla eko yeterli görüntü sağlayamaz. Ama görüntülenebilirse MRI ile korelasyonu güvenilirdir.</a:t>
            </a:r>
          </a:p>
          <a:p>
            <a:r>
              <a:rPr lang="tr-TR" dirty="0" smtClean="0"/>
              <a:t>Doppler:</a:t>
            </a:r>
          </a:p>
          <a:p>
            <a:pPr lvl="1"/>
            <a:r>
              <a:rPr lang="tr-TR" dirty="0" smtClean="0"/>
              <a:t>Double-envelope patern</a:t>
            </a:r>
          </a:p>
          <a:p>
            <a:pPr lvl="1"/>
            <a:r>
              <a:rPr lang="tr-TR" dirty="0" smtClean="0"/>
              <a:t>Abdominal aortik Doppler</a:t>
            </a:r>
          </a:p>
          <a:p>
            <a:pPr lvl="2"/>
            <a:r>
              <a:rPr lang="tr-TR" dirty="0" smtClean="0"/>
              <a:t>Büyük PDA’lı infantlarda bu bulgular aşikar olmayabilir. Hipoplazik transvers arkus segmenti varlığı ve diğer sol kalp obstrüktif lezyonlarının varlığı şüphe yaratmalıdır.</a:t>
            </a:r>
          </a:p>
          <a:p>
            <a:pPr lvl="2"/>
            <a:r>
              <a:rPr lang="tr-TR" dirty="0" smtClean="0"/>
              <a:t>PDA kapanırken EKO ile takip etme</a:t>
            </a:r>
          </a:p>
          <a:p>
            <a:r>
              <a:rPr lang="tr-TR" dirty="0" smtClean="0"/>
              <a:t>Biküspid aort kapak varlığı</a:t>
            </a:r>
          </a:p>
          <a:p>
            <a:r>
              <a:rPr lang="tr-TR" dirty="0" smtClean="0">
                <a:solidFill>
                  <a:srgbClr val="00B050"/>
                </a:solidFill>
              </a:rPr>
              <a:t>Kompleks aortik ark anomalilerinde ve suboptimal eko sözkonusuysa MRI yüksek çözünürlüklü görüntüleme sağlar. Darlığın derecesi ise  inen aortada peak velosite, gradient ve kan akımı paterni ayrıca kollateral damarların bulunuşu ve akımları ölçülerek VENC ile değerlendirilebilir. Ayrıca LV fonksiyonu ve kitlesi, birlikte bulunan lezyonları da gösterebilir.</a:t>
            </a:r>
            <a:endParaRPr lang="tr-TR" dirty="0">
              <a:solidFill>
                <a:srgbClr val="00B05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Vasküler Ring</a:t>
            </a:r>
            <a:endParaRPr lang="tr-TR" dirty="0"/>
          </a:p>
        </p:txBody>
      </p:sp>
      <p:sp>
        <p:nvSpPr>
          <p:cNvPr id="3" name="Content Placeholder 2"/>
          <p:cNvSpPr>
            <a:spLocks noGrp="1"/>
          </p:cNvSpPr>
          <p:nvPr>
            <p:ph idx="1"/>
          </p:nvPr>
        </p:nvSpPr>
        <p:spPr/>
        <p:txBody>
          <a:bodyPr>
            <a:normAutofit/>
          </a:bodyPr>
          <a:lstStyle/>
          <a:p>
            <a:r>
              <a:rPr lang="tr-TR" dirty="0" smtClean="0"/>
              <a:t> Eko ile ilave kardiyak anomaliler (%20) ekarte edilebilir.</a:t>
            </a:r>
          </a:p>
          <a:p>
            <a:r>
              <a:rPr lang="tr-TR" dirty="0" smtClean="0">
                <a:solidFill>
                  <a:srgbClr val="00B050"/>
                </a:solidFill>
              </a:rPr>
              <a:t>Sine MRI ile vasküler anomali detaylı olarak gösterilmekle kalmaz, havayolları ile ilişkisi , obstrüksiyonun derecesi de belirlenir.</a:t>
            </a:r>
          </a:p>
          <a:p>
            <a:r>
              <a:rPr lang="tr-TR" dirty="0" smtClean="0">
                <a:solidFill>
                  <a:srgbClr val="00B050"/>
                </a:solidFill>
              </a:rPr>
              <a:t>Tüm kalp navigator gated 3-D MRI ile hastaya kontrast uygulanmaksızın vasküler anatomi uzaysal sınırsız planda yüksek çözünürlükte görüntülenebilir</a:t>
            </a:r>
            <a:r>
              <a:rPr lang="tr-TR" dirty="0" smtClean="0"/>
              <a:t>.</a:t>
            </a:r>
            <a:endParaRPr lang="tr-T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39552" y="764704"/>
            <a:ext cx="7963892" cy="5289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971600" y="332656"/>
            <a:ext cx="7404670" cy="63332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_DSC4449-2.jpg"/>
          <p:cNvPicPr>
            <a:picLocks noChangeAspect="1" noChangeArrowheads="1"/>
          </p:cNvPicPr>
          <p:nvPr/>
        </p:nvPicPr>
        <p:blipFill>
          <a:blip r:embed="rId2" cstate="print"/>
          <a:srcRect/>
          <a:stretch>
            <a:fillRect/>
          </a:stretch>
        </p:blipFill>
        <p:spPr bwMode="auto">
          <a:xfrm>
            <a:off x="2339752" y="260648"/>
            <a:ext cx="4536504" cy="62182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Fallot Tetralojisi</a:t>
            </a:r>
            <a:endParaRPr lang="tr-TR" dirty="0"/>
          </a:p>
        </p:txBody>
      </p:sp>
      <p:sp>
        <p:nvSpPr>
          <p:cNvPr id="3" name="Content Placeholder 2"/>
          <p:cNvSpPr>
            <a:spLocks noGrp="1"/>
          </p:cNvSpPr>
          <p:nvPr>
            <p:ph idx="1"/>
          </p:nvPr>
        </p:nvSpPr>
        <p:spPr/>
        <p:txBody>
          <a:bodyPr>
            <a:normAutofit fontScale="25000" lnSpcReduction="20000"/>
          </a:bodyPr>
          <a:lstStyle/>
          <a:p>
            <a:r>
              <a:rPr lang="tr-TR" sz="7200" dirty="0" smtClean="0"/>
              <a:t>İlave VSD’ler</a:t>
            </a:r>
          </a:p>
          <a:p>
            <a:r>
              <a:rPr lang="tr-TR" sz="7200" dirty="0" smtClean="0"/>
              <a:t>RVOTO tipi ve derecesi</a:t>
            </a:r>
          </a:p>
          <a:p>
            <a:pPr lvl="1"/>
            <a:r>
              <a:rPr lang="tr-TR" sz="7200" dirty="0" smtClean="0"/>
              <a:t>Pulmoner valv ve anulus ölçülmeli ve leaflet hareketi değerlendirilmeli</a:t>
            </a:r>
          </a:p>
          <a:p>
            <a:pPr lvl="1"/>
            <a:r>
              <a:rPr lang="tr-TR" sz="7200" dirty="0" smtClean="0"/>
              <a:t>Pulmoner arterlerin çapı ve konfluensi</a:t>
            </a:r>
          </a:p>
          <a:p>
            <a:pPr lvl="1"/>
            <a:r>
              <a:rPr lang="tr-TR" sz="7200" dirty="0" smtClean="0"/>
              <a:t>Aortopulmoner kollateraller</a:t>
            </a:r>
          </a:p>
          <a:p>
            <a:r>
              <a:rPr lang="tr-TR" sz="7200" dirty="0" smtClean="0"/>
              <a:t>Koroner anatomi</a:t>
            </a:r>
          </a:p>
          <a:p>
            <a:pPr lvl="1"/>
            <a:r>
              <a:rPr lang="tr-TR" sz="7200" dirty="0" smtClean="0"/>
              <a:t>Gelişmiş konal dal, dual LAD, Sağdan çıkan LAD</a:t>
            </a:r>
          </a:p>
          <a:p>
            <a:r>
              <a:rPr lang="tr-TR" sz="7200" dirty="0" smtClean="0"/>
              <a:t>LV büyüklüğü</a:t>
            </a:r>
          </a:p>
          <a:p>
            <a:r>
              <a:rPr lang="tr-TR" sz="7200" dirty="0" smtClean="0"/>
              <a:t>İlave anomaliler</a:t>
            </a:r>
          </a:p>
          <a:p>
            <a:r>
              <a:rPr lang="tr-TR" sz="7200" dirty="0" smtClean="0">
                <a:solidFill>
                  <a:srgbClr val="00B050"/>
                </a:solidFill>
              </a:rPr>
              <a:t>SSFP ve CE-MRA ile pulmoner arter anatomisi daha iyi görülebilir. EKG trigerli 3-D  MRA ile proksimal koroner anatomi eko suboptimal ise yararlıdır.</a:t>
            </a:r>
          </a:p>
          <a:p>
            <a:r>
              <a:rPr lang="tr-TR" sz="7200" dirty="0" smtClean="0">
                <a:solidFill>
                  <a:srgbClr val="00B050"/>
                </a:solidFill>
              </a:rPr>
              <a:t>Postop vakalarda kardiyak MRI, RV volümü, sistolik fonksiyonu ve pulmoner yetersizliğin belirlenmesi ile PVR endikasyonu koymada altın standarttır.</a:t>
            </a:r>
          </a:p>
          <a:p>
            <a:r>
              <a:rPr lang="tr-TR" sz="7200" dirty="0" smtClean="0">
                <a:solidFill>
                  <a:srgbClr val="00B050"/>
                </a:solidFill>
              </a:rPr>
              <a:t>Gd-delayed ve enhanced MRI ile tamir görmüş hastalarda RV ve LV fibrozisi belirlenebilir.</a:t>
            </a:r>
          </a:p>
          <a:p>
            <a:pPr lvl="1"/>
            <a:r>
              <a:rPr lang="tr-TR" sz="7200" dirty="0" smtClean="0">
                <a:solidFill>
                  <a:srgbClr val="00B050"/>
                </a:solidFill>
              </a:rPr>
              <a:t>Aritmi ve mortalite riski açısından</a:t>
            </a:r>
          </a:p>
          <a:p>
            <a:r>
              <a:rPr lang="tr-TR" sz="7200" dirty="0" smtClean="0">
                <a:solidFill>
                  <a:srgbClr val="FF0000"/>
                </a:solidFill>
              </a:rPr>
              <a:t>Diğer nedenlerle anjio yapılırken koroner anjioda yapılması da planlanmalıdır</a:t>
            </a:r>
            <a:r>
              <a:rPr lang="tr-TR" sz="3800" dirty="0" smtClean="0">
                <a:solidFill>
                  <a:srgbClr val="FF0000"/>
                </a:solidFill>
              </a:rPr>
              <a:t>.</a:t>
            </a:r>
          </a:p>
          <a:p>
            <a:endParaRPr lang="tr-T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solidFill>
                  <a:srgbClr val="FF0000"/>
                </a:solidFill>
              </a:rPr>
              <a:t>TOF + Pulmoner Atrezi</a:t>
            </a:r>
            <a:endParaRPr lang="tr-TR"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tr-TR" dirty="0" smtClean="0">
                <a:solidFill>
                  <a:srgbClr val="FF0000"/>
                </a:solidFill>
              </a:rPr>
              <a:t>Pulmoner atrezili TOF olgularında cerrahi planlamada pulmoner arterler ve kollateraller kesin olarak tanımlanmış olmalıdır. Aort dışında subclavian arterler de kollateraller yönünden araştırılmalıdır.</a:t>
            </a:r>
          </a:p>
          <a:p>
            <a:r>
              <a:rPr lang="tr-TR" dirty="0" smtClean="0">
                <a:solidFill>
                  <a:srgbClr val="FF0000"/>
                </a:solidFill>
              </a:rPr>
              <a:t>Sonra herbir kollaterale selektif enjeksiyon yaparak orijini, seyri, basıncı ve perfüze ettiği akciğer segmentleri, nativ pulmoner arterle iştirakinin olup olmadığı değerlendirilmelidir. Nativ pulmoner arter yokluğunu göstermek için wedge enjeksiyon yapılabilir. Ama MRI ve CT bu konuda daha etkilidir. </a:t>
            </a:r>
          </a:p>
          <a:p>
            <a:endParaRPr lang="tr-TR" dirty="0" smtClean="0"/>
          </a:p>
          <a:p>
            <a:endParaRPr lang="tr-T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Pulmoner atrezide akciğer kan akımı kaynaklarının gösterilmesi</a:t>
            </a:r>
            <a:endParaRPr lang="tr-TR" dirty="0"/>
          </a:p>
        </p:txBody>
      </p:sp>
      <p:sp>
        <p:nvSpPr>
          <p:cNvPr id="3" name="Content Placeholder 2"/>
          <p:cNvSpPr>
            <a:spLocks noGrp="1"/>
          </p:cNvSpPr>
          <p:nvPr>
            <p:ph idx="1"/>
          </p:nvPr>
        </p:nvSpPr>
        <p:spPr/>
        <p:txBody>
          <a:bodyPr/>
          <a:lstStyle/>
          <a:p>
            <a:r>
              <a:rPr lang="tr-TR" dirty="0" smtClean="0">
                <a:solidFill>
                  <a:srgbClr val="00B050"/>
                </a:solidFill>
              </a:rPr>
              <a:t>Pulmoner kan akımının tüm kaynaklarının gösterilmesi ve  dağılımı Gd-enhanced 3-D MRI ile anjiografi kadar doğru biçimde yapılabilir. Kalp kateterizasyonuna noninvazif bir alternatif olabilir.</a:t>
            </a:r>
            <a:endParaRPr lang="tr-TR" dirty="0">
              <a:solidFill>
                <a:srgbClr val="00B05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d</a:t>
            </a:r>
            <a:r>
              <a:rPr lang="tr-TR" dirty="0" smtClean="0"/>
              <a:t>-TGA</a:t>
            </a:r>
            <a:endParaRPr lang="tr-TR" dirty="0"/>
          </a:p>
        </p:txBody>
      </p:sp>
      <p:sp>
        <p:nvSpPr>
          <p:cNvPr id="3" name="Content Placeholder 2"/>
          <p:cNvSpPr>
            <a:spLocks noGrp="1"/>
          </p:cNvSpPr>
          <p:nvPr>
            <p:ph idx="1"/>
          </p:nvPr>
        </p:nvSpPr>
        <p:spPr/>
        <p:txBody>
          <a:bodyPr>
            <a:normAutofit fontScale="77500" lnSpcReduction="20000"/>
          </a:bodyPr>
          <a:lstStyle/>
          <a:p>
            <a:r>
              <a:rPr lang="tr-TR" dirty="0" smtClean="0"/>
              <a:t>Mixing lezyonlar</a:t>
            </a:r>
          </a:p>
          <a:p>
            <a:pPr lvl="1"/>
            <a:r>
              <a:rPr lang="tr-TR" dirty="0" smtClean="0"/>
              <a:t>VSD yeri ve büyüklüğü</a:t>
            </a:r>
          </a:p>
          <a:p>
            <a:pPr lvl="1"/>
            <a:r>
              <a:rPr lang="tr-TR" dirty="0" smtClean="0"/>
              <a:t>ASD </a:t>
            </a:r>
          </a:p>
          <a:p>
            <a:pPr lvl="1"/>
            <a:r>
              <a:rPr lang="tr-TR" dirty="0" smtClean="0"/>
              <a:t>PDA</a:t>
            </a:r>
          </a:p>
          <a:p>
            <a:r>
              <a:rPr lang="tr-TR" dirty="0" smtClean="0"/>
              <a:t>Büyük damar çapları</a:t>
            </a:r>
          </a:p>
          <a:p>
            <a:r>
              <a:rPr lang="tr-TR" dirty="0" smtClean="0"/>
              <a:t>Koroner anatomi</a:t>
            </a:r>
          </a:p>
          <a:p>
            <a:r>
              <a:rPr lang="tr-TR" dirty="0" smtClean="0"/>
              <a:t>İlave kardiyak lezyonlar</a:t>
            </a:r>
          </a:p>
          <a:p>
            <a:r>
              <a:rPr lang="tr-TR" dirty="0" smtClean="0"/>
              <a:t>Aortik ark obstrüktif lezyonları</a:t>
            </a:r>
          </a:p>
          <a:p>
            <a:r>
              <a:rPr lang="tr-TR" dirty="0" smtClean="0">
                <a:solidFill>
                  <a:srgbClr val="FF0000"/>
                </a:solidFill>
              </a:rPr>
              <a:t>İntrakardiyak tünel planlanan VSD ‘li vakalarda aortaya uzaklığını değerlendirmede anjio cerraha fikir verebilir.</a:t>
            </a:r>
          </a:p>
          <a:p>
            <a:r>
              <a:rPr lang="tr-TR" dirty="0" smtClean="0">
                <a:solidFill>
                  <a:srgbClr val="FF0000"/>
                </a:solidFill>
              </a:rPr>
              <a:t>İrreversibl  pulmoner vasküler hastalıktan şüpheleniliyorsa kateter yapılır.</a:t>
            </a:r>
          </a:p>
          <a:p>
            <a:r>
              <a:rPr lang="tr-TR" dirty="0" smtClean="0">
                <a:solidFill>
                  <a:srgbClr val="FF0000"/>
                </a:solidFill>
              </a:rPr>
              <a:t>Postoperatif koroner yetersizliğinden şüpheleniyorsa koroner anjio gerekir.</a:t>
            </a:r>
            <a:endParaRPr lang="tr-TR"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Hipoplastik Sol Kalp Sendromu</a:t>
            </a:r>
            <a:endParaRPr lang="tr-TR" dirty="0"/>
          </a:p>
        </p:txBody>
      </p:sp>
      <p:sp>
        <p:nvSpPr>
          <p:cNvPr id="3" name="Content Placeholder 2"/>
          <p:cNvSpPr>
            <a:spLocks noGrp="1"/>
          </p:cNvSpPr>
          <p:nvPr>
            <p:ph idx="1"/>
          </p:nvPr>
        </p:nvSpPr>
        <p:spPr/>
        <p:txBody>
          <a:bodyPr>
            <a:normAutofit fontScale="85000" lnSpcReduction="20000"/>
          </a:bodyPr>
          <a:lstStyle/>
          <a:p>
            <a:r>
              <a:rPr lang="tr-TR" dirty="0" smtClean="0"/>
              <a:t>Sistemik AV kapak(Triküspid) yetersizliği</a:t>
            </a:r>
          </a:p>
          <a:p>
            <a:r>
              <a:rPr lang="tr-TR" dirty="0" smtClean="0"/>
              <a:t>Pulmoner kapak </a:t>
            </a:r>
          </a:p>
          <a:p>
            <a:r>
              <a:rPr lang="tr-TR" dirty="0" smtClean="0"/>
              <a:t>Atriyal Septum görüntüleme ve Doppler gradyenti ölçülmesi</a:t>
            </a:r>
          </a:p>
          <a:p>
            <a:r>
              <a:rPr lang="tr-TR" dirty="0" smtClean="0"/>
              <a:t>PDA </a:t>
            </a:r>
          </a:p>
          <a:p>
            <a:pPr lvl="1"/>
            <a:r>
              <a:rPr lang="tr-TR" dirty="0" smtClean="0"/>
              <a:t>Asendan aortanın retrograd perfüzyonu</a:t>
            </a:r>
          </a:p>
          <a:p>
            <a:r>
              <a:rPr lang="tr-TR" dirty="0" smtClean="0"/>
              <a:t>Asendan Aort çapı</a:t>
            </a:r>
          </a:p>
          <a:p>
            <a:pPr lvl="1"/>
            <a:r>
              <a:rPr lang="tr-TR" dirty="0" smtClean="0"/>
              <a:t>Koroner perfüzyon açısından</a:t>
            </a:r>
          </a:p>
          <a:p>
            <a:r>
              <a:rPr lang="tr-TR" dirty="0" smtClean="0"/>
              <a:t>Koroner anatomi</a:t>
            </a:r>
          </a:p>
          <a:p>
            <a:r>
              <a:rPr lang="tr-TR" dirty="0" smtClean="0"/>
              <a:t>Pulmoner venöz dönüş anomalisi (%6)</a:t>
            </a:r>
          </a:p>
          <a:p>
            <a:r>
              <a:rPr lang="tr-TR" dirty="0" smtClean="0"/>
              <a:t>Aortik ark anatomisi </a:t>
            </a:r>
          </a:p>
          <a:p>
            <a:pPr lvl="1"/>
            <a:r>
              <a:rPr lang="tr-TR" dirty="0" smtClean="0"/>
              <a:t>BT shunt açısından	</a:t>
            </a:r>
          </a:p>
          <a:p>
            <a:pPr lvl="1"/>
            <a:endParaRPr lang="tr-T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Tek ventrikül</a:t>
            </a:r>
            <a:endParaRPr lang="tr-TR" dirty="0"/>
          </a:p>
        </p:txBody>
      </p:sp>
      <p:sp>
        <p:nvSpPr>
          <p:cNvPr id="3" name="Content Placeholder 2"/>
          <p:cNvSpPr>
            <a:spLocks noGrp="1"/>
          </p:cNvSpPr>
          <p:nvPr>
            <p:ph idx="1"/>
          </p:nvPr>
        </p:nvSpPr>
        <p:spPr/>
        <p:txBody>
          <a:bodyPr>
            <a:normAutofit fontScale="70000" lnSpcReduction="20000"/>
          </a:bodyPr>
          <a:lstStyle/>
          <a:p>
            <a:r>
              <a:rPr lang="tr-TR" dirty="0" smtClean="0">
                <a:solidFill>
                  <a:srgbClr val="FF0000"/>
                </a:solidFill>
              </a:rPr>
              <a:t>Kavapulmoner anastomoz ve Fontan öncesi kalp kateterizasyonu yapılarak anatomik ve hemodinamik uygunluk araştırılır. Bir girişim gerekiyorsa bu sırada gerçekleştirilir ve anjiografi yapılır.</a:t>
            </a:r>
          </a:p>
          <a:p>
            <a:r>
              <a:rPr lang="tr-TR" dirty="0" smtClean="0">
                <a:solidFill>
                  <a:srgbClr val="FF0000"/>
                </a:solidFill>
              </a:rPr>
              <a:t>Glenn anastomozu olan hastalarda superior kaval injeksiyon ile pulmoner arterler görüntülenir.</a:t>
            </a:r>
          </a:p>
          <a:p>
            <a:r>
              <a:rPr lang="tr-TR" dirty="0" smtClean="0">
                <a:solidFill>
                  <a:srgbClr val="FF0000"/>
                </a:solidFill>
              </a:rPr>
              <a:t>Pulmoner ven stenozundan levofazda şüphelenirse pulmoner vene selektif kontrast enjeksiyonu ile veya pulmoner ven injeksiyonu ile bu gösterilebilir.</a:t>
            </a:r>
          </a:p>
          <a:p>
            <a:r>
              <a:rPr lang="tr-TR" dirty="0" smtClean="0">
                <a:solidFill>
                  <a:srgbClr val="FF0000"/>
                </a:solidFill>
              </a:rPr>
              <a:t>Periferik pulmoner stenozları sıklıkla eko ile gösterilebilse de bunları ekarte etmede anjiografi seçilecek yöntemdir.</a:t>
            </a:r>
          </a:p>
          <a:p>
            <a:r>
              <a:rPr lang="tr-TR" dirty="0" smtClean="0">
                <a:solidFill>
                  <a:srgbClr val="FF0000"/>
                </a:solidFill>
              </a:rPr>
              <a:t>Bu ayrıca arteryel ve venöz kollateral kapatılması veya koarktasyona müdahale gibi transkateter girişimlere de fırsat verir.</a:t>
            </a:r>
          </a:p>
          <a:p>
            <a:r>
              <a:rPr lang="tr-TR" dirty="0" smtClean="0">
                <a:solidFill>
                  <a:srgbClr val="00B050"/>
                </a:solidFill>
              </a:rPr>
              <a:t>Sine MRI güvenli, etkin ve daha ekonomik bir yaklaşım olarak bu hastalarda alternatif oluşturabilir.</a:t>
            </a:r>
            <a:endParaRPr lang="tr-TR" dirty="0">
              <a:solidFill>
                <a:srgbClr val="00B05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Truncus Arteriosus</a:t>
            </a:r>
            <a:endParaRPr lang="tr-TR" dirty="0"/>
          </a:p>
        </p:txBody>
      </p:sp>
      <p:sp>
        <p:nvSpPr>
          <p:cNvPr id="3" name="Content Placeholder 2"/>
          <p:cNvSpPr>
            <a:spLocks noGrp="1"/>
          </p:cNvSpPr>
          <p:nvPr>
            <p:ph idx="1"/>
          </p:nvPr>
        </p:nvSpPr>
        <p:spPr/>
        <p:txBody>
          <a:bodyPr/>
          <a:lstStyle/>
          <a:p>
            <a:r>
              <a:rPr lang="tr-TR" dirty="0" smtClean="0"/>
              <a:t>Tanı Eko ile konur.</a:t>
            </a:r>
          </a:p>
          <a:p>
            <a:r>
              <a:rPr lang="tr-TR" dirty="0" smtClean="0"/>
              <a:t>Tip 1-3 ayrımı yapılır.</a:t>
            </a:r>
          </a:p>
          <a:p>
            <a:r>
              <a:rPr lang="tr-TR" dirty="0" smtClean="0"/>
              <a:t>Sol koroner ostiumun pulmoner arter çıkışına yakınlığı</a:t>
            </a:r>
          </a:p>
          <a:p>
            <a:r>
              <a:rPr lang="tr-TR" dirty="0" smtClean="0"/>
              <a:t>Truncal kapak yapısı, darlık veya yetersizlik olup olmadığı</a:t>
            </a:r>
          </a:p>
          <a:p>
            <a:r>
              <a:rPr lang="tr-TR" dirty="0" smtClean="0"/>
              <a:t>Aortik ark darlığı veya interruption</a:t>
            </a:r>
          </a:p>
          <a:p>
            <a:r>
              <a:rPr lang="tr-TR" dirty="0" smtClean="0"/>
              <a:t>Birlikte olan diğer lezyonlar</a:t>
            </a:r>
            <a:endParaRPr lang="tr-T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Koroner Arterler</a:t>
            </a:r>
            <a:endParaRPr lang="tr-TR" dirty="0"/>
          </a:p>
        </p:txBody>
      </p:sp>
      <p:sp>
        <p:nvSpPr>
          <p:cNvPr id="3" name="Content Placeholder 2"/>
          <p:cNvSpPr>
            <a:spLocks noGrp="1"/>
          </p:cNvSpPr>
          <p:nvPr>
            <p:ph idx="1"/>
          </p:nvPr>
        </p:nvSpPr>
        <p:spPr/>
        <p:txBody>
          <a:bodyPr>
            <a:normAutofit fontScale="85000" lnSpcReduction="10000"/>
          </a:bodyPr>
          <a:lstStyle/>
          <a:p>
            <a:r>
              <a:rPr lang="tr-TR" dirty="0" smtClean="0"/>
              <a:t>IVS +PA hastalarında cerrahiyi planlamada koroner anatominin incelenmesi gerekir. Eko ile koroner çıkışları ve yaygın sinüzoid varsa görülebilir.</a:t>
            </a:r>
          </a:p>
          <a:p>
            <a:r>
              <a:rPr lang="tr-TR" dirty="0" smtClean="0">
                <a:solidFill>
                  <a:srgbClr val="FF0000"/>
                </a:solidFill>
              </a:rPr>
              <a:t>Şüphe varsa aortografi ve selektif koroner anjiografi yapılmalıdır. </a:t>
            </a:r>
            <a:r>
              <a:rPr lang="tr-TR" dirty="0" smtClean="0"/>
              <a:t>RV bağımlı koroner sirkülasyon ve proksimal koroner arter stenozu varsa bu hastalar univentriküler palyasyona giderler. RV bağımlı koroner sirkülasyon olmaksızın ekstensif sinuzoidlerin varlığında yenidoğanlarda konservatif yaklaşımla RV dekompresyonu yapılır.</a:t>
            </a:r>
          </a:p>
          <a:p>
            <a:r>
              <a:rPr lang="tr-TR" dirty="0" smtClean="0">
                <a:solidFill>
                  <a:srgbClr val="FF0000"/>
                </a:solidFill>
              </a:rPr>
              <a:t>Kawasaki hastalarında da koroner anjio yapılması gereklidir.</a:t>
            </a:r>
            <a:endParaRPr lang="tr-TR"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Sonuç</a:t>
            </a:r>
            <a:endParaRPr lang="tr-TR" dirty="0"/>
          </a:p>
        </p:txBody>
      </p:sp>
      <p:sp>
        <p:nvSpPr>
          <p:cNvPr id="3" name="Content Placeholder 2"/>
          <p:cNvSpPr>
            <a:spLocks noGrp="1"/>
          </p:cNvSpPr>
          <p:nvPr>
            <p:ph idx="1"/>
          </p:nvPr>
        </p:nvSpPr>
        <p:spPr/>
        <p:txBody>
          <a:bodyPr>
            <a:normAutofit fontScale="92500" lnSpcReduction="10000"/>
          </a:bodyPr>
          <a:lstStyle/>
          <a:p>
            <a:r>
              <a:rPr lang="tr-TR" dirty="0" smtClean="0"/>
              <a:t>Ülkemizde pediyatrik kalp hastalarına tanı konulması yönünden önemli bir eksiklik yoktur.</a:t>
            </a:r>
          </a:p>
          <a:p>
            <a:r>
              <a:rPr lang="tr-TR" dirty="0" smtClean="0"/>
              <a:t>Bu amaçla ekokardiyografi yaygın ve etkin bir biçimde kullanılmaktadır.</a:t>
            </a:r>
          </a:p>
          <a:p>
            <a:r>
              <a:rPr lang="tr-TR" dirty="0" smtClean="0"/>
              <a:t>MR kullanımı yüksek volümlü kardiyak merkezlerde dahi olması gereken düzeyde değildir. Bu konuda uzmanlaşmış radyologlara ve donanımlı MR cihazlarına ihtiyaç vardır.</a:t>
            </a:r>
          </a:p>
          <a:p>
            <a:r>
              <a:rPr lang="tr-TR" dirty="0" smtClean="0"/>
              <a:t>Ülkemizde CT kullanımı bir bakıma MR’ın yerini almış gibidir.</a:t>
            </a:r>
          </a:p>
          <a:p>
            <a:endParaRPr lang="tr-T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Sonuç</a:t>
            </a:r>
            <a:endParaRPr lang="tr-TR" dirty="0"/>
          </a:p>
        </p:txBody>
      </p:sp>
      <p:sp>
        <p:nvSpPr>
          <p:cNvPr id="3" name="Content Placeholder 2"/>
          <p:cNvSpPr>
            <a:spLocks noGrp="1"/>
          </p:cNvSpPr>
          <p:nvPr>
            <p:ph idx="1"/>
          </p:nvPr>
        </p:nvSpPr>
        <p:spPr/>
        <p:txBody>
          <a:bodyPr/>
          <a:lstStyle/>
          <a:p>
            <a:r>
              <a:rPr lang="tr-TR" dirty="0" smtClean="0"/>
              <a:t>Kardiyak kateterizasyon ve anjiografi ameliyat öncesinde cerrahın güven marjını genişletmiş gibi gözükse de bir çok patolojide buna ihtiyaç yoktur.</a:t>
            </a:r>
          </a:p>
          <a:p>
            <a:r>
              <a:rPr lang="tr-TR" dirty="0" smtClean="0"/>
              <a:t>Önemli olan bilinmesi gereken herşeyin daha az invazif  yöntemler kullanılarak ortaya konulmasıdır. </a:t>
            </a:r>
            <a:endParaRPr lang="tr-T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_DSC8355.jpg"/>
          <p:cNvPicPr>
            <a:picLocks noChangeAspect="1" noChangeArrowheads="1"/>
          </p:cNvPicPr>
          <p:nvPr/>
        </p:nvPicPr>
        <p:blipFill>
          <a:blip r:embed="rId2" cstate="print"/>
          <a:srcRect/>
          <a:stretch>
            <a:fillRect/>
          </a:stretch>
        </p:blipFill>
        <p:spPr bwMode="auto">
          <a:xfrm>
            <a:off x="1043608" y="836712"/>
            <a:ext cx="7477760" cy="499059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Gelecek ?</a:t>
            </a:r>
            <a:endParaRPr lang="tr-TR" dirty="0"/>
          </a:p>
        </p:txBody>
      </p:sp>
      <p:sp>
        <p:nvSpPr>
          <p:cNvPr id="3" name="Content Placeholder 2"/>
          <p:cNvSpPr>
            <a:spLocks noGrp="1"/>
          </p:cNvSpPr>
          <p:nvPr>
            <p:ph idx="1"/>
          </p:nvPr>
        </p:nvSpPr>
        <p:spPr/>
        <p:txBody>
          <a:bodyPr>
            <a:normAutofit/>
          </a:bodyPr>
          <a:lstStyle/>
          <a:p>
            <a:r>
              <a:rPr lang="en-US" b="1" dirty="0" smtClean="0"/>
              <a:t>Video: Watch the mind-blowing hologram that allows doctors to practice surgery in 3D </a:t>
            </a:r>
          </a:p>
          <a:p>
            <a:r>
              <a:rPr lang="en-US" dirty="0" smtClean="0">
                <a:hlinkClick r:id="rId2"/>
              </a:rPr>
              <a:t>11 Nov 2013 00:00 </a:t>
            </a:r>
            <a:r>
              <a:rPr lang="en-US" dirty="0" smtClean="0"/>
              <a:t>It could be a scene from Ironman or Star Wars - but the use of virtual images is a now a reality helping cardiac specialists save lives</a:t>
            </a:r>
          </a:p>
          <a:p>
            <a:r>
              <a:rPr lang="tr-TR" dirty="0" smtClean="0">
                <a:hlinkClick r:id="rId3"/>
              </a:rPr>
              <a:t>Http://www.youtube.com/watch?feature=player_embedded&amp;v=AIj2xEd_z78</a:t>
            </a:r>
            <a:endParaRPr lang="tr-TR" dirty="0" smtClean="0"/>
          </a:p>
          <a:p>
            <a:endParaRPr lang="tr-TR" dirty="0" smtClean="0"/>
          </a:p>
          <a:p>
            <a:pPr>
              <a:buNone/>
            </a:pPr>
            <a:endParaRPr lang="tr-T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1894.MOV">
            <a:hlinkClick r:id="" action="ppaction://media"/>
          </p:cNvPr>
          <p:cNvPicPr>
            <a:picLocks noRot="1" noChangeAspect="1"/>
          </p:cNvPicPr>
          <p:nvPr>
            <a:videoFile r:link="rId1"/>
          </p:nvPr>
        </p:nvPicPr>
        <p:blipFill>
          <a:blip r:embed="rId3" cstate="print"/>
          <a:stretch>
            <a:fillRect/>
          </a:stretch>
        </p:blipFill>
        <p:spPr>
          <a:xfrm>
            <a:off x="971600" y="1268760"/>
            <a:ext cx="6819703" cy="5112568"/>
          </a:xfrm>
          <a:prstGeom prst="rect">
            <a:avLst/>
          </a:prstGeom>
        </p:spPr>
      </p:pic>
      <p:sp>
        <p:nvSpPr>
          <p:cNvPr id="2" name="Metin kutusu 1">
            <a:hlinkClick r:id="rId4" action="ppaction://hlinkfile"/>
          </p:cNvPr>
          <p:cNvSpPr txBox="1"/>
          <p:nvPr/>
        </p:nvSpPr>
        <p:spPr>
          <a:xfrm>
            <a:off x="3707904" y="764704"/>
            <a:ext cx="739305" cy="369332"/>
          </a:xfrm>
          <a:prstGeom prst="rect">
            <a:avLst/>
          </a:prstGeom>
          <a:noFill/>
        </p:spPr>
        <p:txBody>
          <a:bodyPr wrap="none" rtlCol="0">
            <a:spAutoFit/>
          </a:bodyPr>
          <a:lstStyle/>
          <a:p>
            <a:r>
              <a:rPr lang="tr-TR" dirty="0" smtClean="0"/>
              <a:t>Video</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6983002"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AU" sz="2000" b="1" i="0" u="none" strike="noStrike" cap="none" normalizeH="0" baseline="0" dirty="0" smtClean="0">
                <a:ln>
                  <a:noFill/>
                </a:ln>
                <a:solidFill>
                  <a:srgbClr val="000000"/>
                </a:solidFill>
                <a:effectLst/>
                <a:latin typeface="Georgia" pitchFamily="18" charset="0"/>
                <a:ea typeface="Times New Roman" pitchFamily="18" charset="0"/>
                <a:cs typeface="Arial" pitchFamily="34" charset="0"/>
              </a:rPr>
              <a:t>Life-saving heart surgery explores a new dimension</a:t>
            </a:r>
            <a:endParaRPr kumimoji="0" lang="tr-TR"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AU"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Date May 15, 2013 </a:t>
            </a:r>
            <a:endParaRPr kumimoji="0" lang="tr-TR"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AU"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Doctors are using 3D printers to help solve complex cardiac problems.</a:t>
            </a:r>
            <a:endParaRPr kumimoji="0" lang="tr-TR" sz="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01" name="Picture 1" descr="Laura Olivieri, a paediatric cardiologist, displays a heart model created by a 3-D printer."/>
          <p:cNvPicPr>
            <a:picLocks noChangeAspect="1" noChangeArrowheads="1"/>
          </p:cNvPicPr>
          <p:nvPr/>
        </p:nvPicPr>
        <p:blipFill>
          <a:blip r:embed="rId2" cstate="print"/>
          <a:srcRect/>
          <a:stretch>
            <a:fillRect/>
          </a:stretch>
        </p:blipFill>
        <p:spPr bwMode="auto">
          <a:xfrm>
            <a:off x="1043608" y="923790"/>
            <a:ext cx="5112568" cy="2877107"/>
          </a:xfrm>
          <a:prstGeom prst="rect">
            <a:avLst/>
          </a:prstGeom>
          <a:noFill/>
        </p:spPr>
      </p:pic>
      <p:sp>
        <p:nvSpPr>
          <p:cNvPr id="51203" name="Rectangle 3"/>
          <p:cNvSpPr>
            <a:spLocks noChangeArrowheads="1"/>
          </p:cNvSpPr>
          <p:nvPr/>
        </p:nvSpPr>
        <p:spPr bwMode="auto">
          <a:xfrm>
            <a:off x="467544" y="4005064"/>
            <a:ext cx="8028385" cy="255454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666666"/>
                </a:solidFill>
                <a:effectLst/>
                <a:latin typeface="Arial" pitchFamily="34" charset="0"/>
                <a:ea typeface="Times New Roman" pitchFamily="18" charset="0"/>
                <a:cs typeface="Arial" pitchFamily="34" charset="0"/>
              </a:rPr>
              <a:t>Laura </a:t>
            </a:r>
            <a:r>
              <a:rPr kumimoji="0" lang="en-AU" sz="1600" b="0" i="0" u="none" strike="noStrike" cap="none" normalizeH="0" baseline="0" dirty="0" err="1" smtClean="0">
                <a:ln>
                  <a:noFill/>
                </a:ln>
                <a:solidFill>
                  <a:srgbClr val="666666"/>
                </a:solidFill>
                <a:effectLst/>
                <a:latin typeface="Arial" pitchFamily="34" charset="0"/>
                <a:ea typeface="Times New Roman" pitchFamily="18" charset="0"/>
                <a:cs typeface="Arial" pitchFamily="34" charset="0"/>
              </a:rPr>
              <a:t>Olivieri</a:t>
            </a:r>
            <a:r>
              <a:rPr kumimoji="0" lang="en-AU" sz="1600" b="0" i="0" u="none" strike="noStrike" cap="none" normalizeH="0" baseline="0" dirty="0" smtClean="0">
                <a:ln>
                  <a:noFill/>
                </a:ln>
                <a:solidFill>
                  <a:srgbClr val="666666"/>
                </a:solidFill>
                <a:effectLst/>
                <a:latin typeface="Arial" pitchFamily="34" charset="0"/>
                <a:ea typeface="Times New Roman" pitchFamily="18" charset="0"/>
                <a:cs typeface="Arial" pitchFamily="34" charset="0"/>
              </a:rPr>
              <a:t>, a paediatric cardiologist, displays a heart model created by a 3-D printer</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It may sound like something out of science fiction, but doctors at </a:t>
            </a:r>
            <a:r>
              <a:rPr kumimoji="0" lang="en-AU" sz="16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Children's National Medical Centre in Washington, DC, </a:t>
            </a: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are making hearts. Not actual hearts, but three-dimensional synthetic models churned out by what looks like an ordinary printer.</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printer uses data from individual patients to replicate the organs of those individuals, reflecting their particular intricacies and deformities. </a:t>
            </a:r>
            <a:r>
              <a:rPr kumimoji="0" lang="en-AU" sz="16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The device synthesises images from CT scans or ultrasounds, translating that information into thin layers of plastic that are stacked until they form a three-dimensional object</a:t>
            </a: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technology, paediatric cardiologist Laura </a:t>
            </a:r>
            <a:r>
              <a:rPr kumimoji="0" lang="en-AU" sz="16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Olivieri</a:t>
            </a: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says, "is amazing".</a:t>
            </a:r>
            <a:endParaRPr kumimoji="0" lang="en-A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 model heart created with a 3D printer at the Children’s National Medical Centre in Washington, DC."/>
          <p:cNvPicPr>
            <a:picLocks noChangeAspect="1" noChangeArrowheads="1"/>
          </p:cNvPicPr>
          <p:nvPr/>
        </p:nvPicPr>
        <p:blipFill>
          <a:blip r:embed="rId2" cstate="print"/>
          <a:srcRect/>
          <a:stretch>
            <a:fillRect/>
          </a:stretch>
        </p:blipFill>
        <p:spPr bwMode="auto">
          <a:xfrm>
            <a:off x="0" y="457200"/>
            <a:ext cx="2857500" cy="3810000"/>
          </a:xfrm>
          <a:prstGeom prst="rect">
            <a:avLst/>
          </a:prstGeom>
          <a:noFill/>
        </p:spPr>
      </p:pic>
      <p:pic>
        <p:nvPicPr>
          <p:cNvPr id="52225" name="Picture 3" descr="A model of a patient’s heart in the process of being created by a 3-D printer."/>
          <p:cNvPicPr>
            <a:picLocks noChangeAspect="1" noChangeArrowheads="1"/>
          </p:cNvPicPr>
          <p:nvPr/>
        </p:nvPicPr>
        <p:blipFill>
          <a:blip r:embed="rId3" cstate="print"/>
          <a:srcRect/>
          <a:stretch>
            <a:fillRect/>
          </a:stretch>
        </p:blipFill>
        <p:spPr bwMode="auto">
          <a:xfrm>
            <a:off x="0" y="4293096"/>
            <a:ext cx="2857500" cy="2181225"/>
          </a:xfrm>
          <a:prstGeom prst="rect">
            <a:avLst/>
          </a:prstGeom>
          <a:noFill/>
        </p:spPr>
      </p:pic>
      <p:sp>
        <p:nvSpPr>
          <p:cNvPr id="522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sp>
        <p:nvSpPr>
          <p:cNvPr id="52228" name="Rectangle 4"/>
          <p:cNvSpPr>
            <a:spLocks noChangeArrowheads="1"/>
          </p:cNvSpPr>
          <p:nvPr/>
        </p:nvSpPr>
        <p:spPr bwMode="auto">
          <a:xfrm>
            <a:off x="3203848" y="340932"/>
            <a:ext cx="5760640" cy="203132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200" b="0" i="0" u="none" strike="noStrike" cap="none" normalizeH="0" baseline="0" dirty="0" smtClean="0">
                <a:ln>
                  <a:noFill/>
                </a:ln>
                <a:solidFill>
                  <a:srgbClr val="666666"/>
                </a:solidFill>
                <a:effectLst/>
                <a:latin typeface="Arial" pitchFamily="34" charset="0"/>
                <a:ea typeface="Times New Roman" pitchFamily="18" charset="0"/>
                <a:cs typeface="Arial" pitchFamily="34" charset="0"/>
              </a:rPr>
              <a:t>A model heart created with a 3D printer at the Children</a:t>
            </a:r>
            <a:r>
              <a:rPr kumimoji="0" lang="en-AU" sz="1200" b="0" i="0" u="none" strike="noStrike" cap="none" normalizeH="0" baseline="0" dirty="0" smtClean="0">
                <a:ln>
                  <a:noFill/>
                </a:ln>
                <a:solidFill>
                  <a:srgbClr val="666666"/>
                </a:solidFill>
                <a:effectLst/>
                <a:latin typeface="Calibri"/>
                <a:ea typeface="Times New Roman" pitchFamily="18" charset="0"/>
                <a:cs typeface="Arial" pitchFamily="34" charset="0"/>
              </a:rPr>
              <a:t>’</a:t>
            </a:r>
            <a:r>
              <a:rPr kumimoji="0" lang="en-AU" sz="1200" b="0" i="0" u="none" strike="noStrike" cap="none" normalizeH="0" baseline="0" dirty="0" smtClean="0">
                <a:ln>
                  <a:noFill/>
                </a:ln>
                <a:solidFill>
                  <a:srgbClr val="666666"/>
                </a:solidFill>
                <a:effectLst/>
                <a:latin typeface="Arial" pitchFamily="34" charset="0"/>
                <a:ea typeface="Times New Roman" pitchFamily="18" charset="0"/>
                <a:cs typeface="Arial" pitchFamily="34" charset="0"/>
              </a:rPr>
              <a:t>s National Medical Centre in Washington, DC. </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Olivieri</a:t>
            </a:r>
            <a:r>
              <a:rPr kumimoji="0" lang="en-A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says that holding the replica of a heart enables her to make connections that she could not when looking at the actual organ on a computer screen.</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"Because you've got a three-dimensional problem," she says. "What we're all trying to do is reconstruct how far away X and Y are. But now you can just take [the model], and hold it, and look at it, and say, 'Oh, they're that far away'. "</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 one recent case, </a:t>
            </a:r>
            <a:r>
              <a:rPr kumimoji="0" lang="en-AU"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Olivieri</a:t>
            </a:r>
            <a:r>
              <a:rPr kumimoji="0" lang="en-A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used a 3-D printer-produced model that she could take apart before the patient's surgery.</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3275856" y="2276872"/>
            <a:ext cx="5256584" cy="4278094"/>
          </a:xfrm>
          <a:prstGeom prst="rect">
            <a:avLst/>
          </a:prstGeom>
        </p:spPr>
        <p:txBody>
          <a:bodyPr wrap="square">
            <a:spAutoFit/>
          </a:bodyPr>
          <a:lstStyle/>
          <a:p>
            <a:pPr lvl="0" fontAlgn="base">
              <a:spcBef>
                <a:spcPct val="0"/>
              </a:spcBef>
              <a:spcAft>
                <a:spcPct val="0"/>
              </a:spcAft>
            </a:pPr>
            <a:r>
              <a:rPr lang="en-AU" sz="1600" dirty="0" smtClean="0">
                <a:solidFill>
                  <a:srgbClr val="666666"/>
                </a:solidFill>
                <a:latin typeface="Arial" pitchFamily="34" charset="0"/>
                <a:ea typeface="Times New Roman" pitchFamily="18" charset="0"/>
                <a:cs typeface="Arial" pitchFamily="34" charset="0"/>
              </a:rPr>
              <a:t>A model of a patient</a:t>
            </a:r>
            <a:r>
              <a:rPr lang="en-AU" sz="1600" dirty="0" smtClean="0">
                <a:solidFill>
                  <a:srgbClr val="666666"/>
                </a:solidFill>
                <a:latin typeface="Calibri"/>
                <a:ea typeface="Times New Roman" pitchFamily="18" charset="0"/>
                <a:cs typeface="Arial" pitchFamily="34" charset="0"/>
              </a:rPr>
              <a:t>’</a:t>
            </a:r>
            <a:r>
              <a:rPr lang="en-AU" sz="1600" dirty="0" smtClean="0">
                <a:solidFill>
                  <a:srgbClr val="666666"/>
                </a:solidFill>
                <a:latin typeface="Arial" pitchFamily="34" charset="0"/>
                <a:ea typeface="Times New Roman" pitchFamily="18" charset="0"/>
                <a:cs typeface="Arial" pitchFamily="34" charset="0"/>
              </a:rPr>
              <a:t>s heart in the process of being created by a 3D printer. </a:t>
            </a:r>
            <a:endParaRPr lang="tr-TR" sz="16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en-AU" sz="1600" dirty="0" smtClean="0">
                <a:solidFill>
                  <a:srgbClr val="000000"/>
                </a:solidFill>
                <a:latin typeface="Arial" pitchFamily="34" charset="0"/>
                <a:ea typeface="Times New Roman" pitchFamily="18" charset="0"/>
                <a:cs typeface="Arial" pitchFamily="34" charset="0"/>
              </a:rPr>
              <a:t>"The cardiac anatomy of this patient is very rare," said </a:t>
            </a:r>
            <a:r>
              <a:rPr lang="en-AU" sz="1600" dirty="0" err="1" smtClean="0">
                <a:solidFill>
                  <a:srgbClr val="000000"/>
                </a:solidFill>
                <a:latin typeface="Arial" pitchFamily="34" charset="0"/>
                <a:ea typeface="Times New Roman" pitchFamily="18" charset="0"/>
                <a:cs typeface="Arial" pitchFamily="34" charset="0"/>
              </a:rPr>
              <a:t>Olivieri</a:t>
            </a:r>
            <a:r>
              <a:rPr lang="en-AU" sz="1600" dirty="0" smtClean="0">
                <a:solidFill>
                  <a:srgbClr val="000000"/>
                </a:solidFill>
                <a:latin typeface="Arial" pitchFamily="34" charset="0"/>
                <a:ea typeface="Times New Roman" pitchFamily="18" charset="0"/>
                <a:cs typeface="Arial" pitchFamily="34" charset="0"/>
              </a:rPr>
              <a:t>. The model allowed her to "look at the anatomy in 3-D and do some practice runs where the patient isn't involved".</a:t>
            </a:r>
            <a:endParaRPr lang="tr-TR" sz="16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en-AU" sz="1600" dirty="0" smtClean="0">
                <a:solidFill>
                  <a:srgbClr val="000000"/>
                </a:solidFill>
                <a:latin typeface="Arial" pitchFamily="34" charset="0"/>
                <a:ea typeface="Times New Roman" pitchFamily="18" charset="0"/>
                <a:cs typeface="Arial" pitchFamily="34" charset="0"/>
              </a:rPr>
              <a:t>To help prep a surgeon who needed to close the hole in an infant's heart, Axel Krieger, a biomedical robotic expert at the centre, created a model that used a mix of hard and soft plastics so the replica would feel like a real heart.</a:t>
            </a:r>
            <a:endParaRPr lang="tr-TR" sz="16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en-AU" sz="1600" dirty="0" smtClean="0">
                <a:solidFill>
                  <a:srgbClr val="000000"/>
                </a:solidFill>
                <a:latin typeface="Arial" pitchFamily="34" charset="0"/>
                <a:ea typeface="Times New Roman" pitchFamily="18" charset="0"/>
                <a:cs typeface="Arial" pitchFamily="34" charset="0"/>
              </a:rPr>
              <a:t>"We found the perfect combination of materials that actually </a:t>
            </a:r>
            <a:r>
              <a:rPr lang="en-AU" sz="1600" dirty="0" smtClean="0">
                <a:solidFill>
                  <a:srgbClr val="FF0000"/>
                </a:solidFill>
                <a:latin typeface="Arial" pitchFamily="34" charset="0"/>
                <a:ea typeface="Times New Roman" pitchFamily="18" charset="0"/>
                <a:cs typeface="Arial" pitchFamily="34" charset="0"/>
              </a:rPr>
              <a:t>allows you to place a suture through it </a:t>
            </a:r>
            <a:r>
              <a:rPr lang="en-AU" sz="1600" dirty="0" smtClean="0">
                <a:solidFill>
                  <a:srgbClr val="000000"/>
                </a:solidFill>
                <a:latin typeface="Arial" pitchFamily="34" charset="0"/>
                <a:ea typeface="Times New Roman" pitchFamily="18" charset="0"/>
                <a:cs typeface="Arial" pitchFamily="34" charset="0"/>
              </a:rPr>
              <a:t>or stick a needle through it," Krieger said. "It feels similar to tissue. You can make a valve soft but the surrounding tissue hard, and then the bone really hard. So you can have different levels of the mechanical properties."</a:t>
            </a:r>
            <a:endParaRPr lang="en-AU" sz="1600" dirty="0" smtClean="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179512" y="735758"/>
            <a:ext cx="8964488"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Like other printers, it jams</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machine at Children's looks unremarkable, not much different than an industrial copier. It hums and whirrs like a home printer. Peer through the printer's glass surface while it's running and you can see a blob-like model taking shape.</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Depending on how complex a job is, it can take anywhere from a few hours to an entire day to produce a model. Instead of ink, the printer uses liquid plastics, which cost about 40 US cents a gram. The tiniest heart might use about $US30 of material; the plastic for a </a:t>
            </a:r>
            <a:r>
              <a:rPr kumimoji="0" lang="en-AU" sz="1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larger heart could run closer to $US100</a:t>
            </a: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 models are built from bottom to top, each layer a thin plastic shaving on top of the one before.</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"You have UV lights on both sides of the printer head," Krieger said. "While it's printing, it cures the level that is below. So it really builds it up stack by stack and cures it, so it solidifies and becomes hard."</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(And, no, printer jams aren't just limited to the machines that spit out paper. "Absolutely, that happens with this printer," Krieger said.)</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Because of the high temperature during the process, models are surrounded with a soft filler material so that they don't collapse on themselves as they're being printed. This means that when a job is complete, the finished product looks at first like a warm, gelatinous blob.</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 solid mass, you wouldn't recognise it at all," said Kevin Cleary, technical director of the institute's bioengineering initiative. "It's like a diamond before you polish it up. Then you put it in a bath or in a power-washing machine to scrub it out."</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After the cleaning process, the model is complete</a:t>
            </a: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team at Children's is making models in all colours, sizes and textures. The beige model of an infant's heart is walnut-size and hard as a clamshell, while a much larger heart model - representing a 24-year-old patient - is jet-black and rubbery. Sometimes doctors choose different colours and textures so they can better examine distinct anatomic qualities. In other cases, the choices are purely aesthetic.</a:t>
            </a:r>
            <a:endParaRPr kumimoji="0" lang="tr-T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en-AU" sz="1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You can print with different colours, different materials</a:t>
            </a: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said Kim. "Some of them are </a:t>
            </a:r>
            <a:r>
              <a:rPr kumimoji="0" lang="en-AU" sz="14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transparent</a:t>
            </a:r>
            <a:r>
              <a:rPr kumimoji="0" lang="en-A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and see-through. You can use different materials from hard to soft to silicon."</a:t>
            </a:r>
            <a:endParaRPr kumimoji="0" lang="en-AU"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0" y="1054860"/>
            <a:ext cx="91440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Expensive and time-consuming, for now</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Though the possibilities of 3-D printing are enormous, the technology is still new, and it's expensive. The printer at Children's cost about </a:t>
            </a:r>
            <a:r>
              <a:rPr kumimoji="0" lang="en-AU" sz="16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$US250,000</a:t>
            </a: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 high-end ultrasound machine can cost about $US270,000, and a portable CT unit is about $US550,000, according to Laurie Hogan, the director of radiology services at Children's.</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Making 3-D models is also time-consuming. </a:t>
            </a:r>
            <a:r>
              <a:rPr kumimoji="0" lang="en-AU" sz="16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Just prepping ultrasound images for the printer can take many hours.</a:t>
            </a:r>
            <a:endParaRPr kumimoji="0" lang="tr-TR" sz="16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very first one I did was not even recognisable as a heart, and it probably took me like 25 hours to do," </a:t>
            </a:r>
            <a:r>
              <a:rPr kumimoji="0" lang="en-AU" sz="16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Olivieri</a:t>
            </a: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said.</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But doctors at Children's believe the investment - in time and money - is worth it.</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"Complex congenital heart disease, thank goodness, is fairly rare," </a:t>
            </a:r>
            <a:r>
              <a:rPr kumimoji="0" lang="en-AU" sz="16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Olivieri</a:t>
            </a: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said. But "this is something that's going to really help us take care of them".</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For </a:t>
            </a:r>
            <a:r>
              <a:rPr kumimoji="0" lang="en-AU" sz="16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Olivieri</a:t>
            </a: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there's also the thrill of being on the cutting edge.</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"Not that long ago, people with congenital heart disease didn't even survive," she said. With new surgical techniques, and now 3-D printing, "I don't even think we now realise what it's going to be, what impact that will have."</a:t>
            </a:r>
            <a:endParaRPr kumimoji="0" lang="tr-T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Washington Post</a:t>
            </a:r>
            <a:endParaRPr kumimoji="0" lang="en-A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1892.MOV">
            <a:hlinkClick r:id="" action="ppaction://media"/>
          </p:cNvPr>
          <p:cNvPicPr>
            <a:picLocks noRot="1" noChangeAspect="1"/>
          </p:cNvPicPr>
          <p:nvPr>
            <a:videoFile r:link="rId1"/>
          </p:nvPr>
        </p:nvPicPr>
        <p:blipFill>
          <a:blip r:embed="rId3" cstate="print"/>
          <a:stretch>
            <a:fillRect/>
          </a:stretch>
        </p:blipFill>
        <p:spPr>
          <a:xfrm>
            <a:off x="900113" y="1363663"/>
            <a:ext cx="7345362" cy="4132262"/>
          </a:xfrm>
          <a:prstGeom prst="rect">
            <a:avLst/>
          </a:prstGeom>
        </p:spPr>
      </p:pic>
      <p:sp>
        <p:nvSpPr>
          <p:cNvPr id="2" name="Metin kutusu 1">
            <a:hlinkClick r:id="rId4" action="ppaction://hlinkfile"/>
          </p:cNvPr>
          <p:cNvSpPr txBox="1"/>
          <p:nvPr/>
        </p:nvSpPr>
        <p:spPr>
          <a:xfrm>
            <a:off x="3772092" y="692696"/>
            <a:ext cx="1296144" cy="369332"/>
          </a:xfrm>
          <a:prstGeom prst="rect">
            <a:avLst/>
          </a:prstGeom>
          <a:noFill/>
        </p:spPr>
        <p:txBody>
          <a:bodyPr wrap="square" rtlCol="0">
            <a:spAutoFit/>
          </a:bodyPr>
          <a:lstStyle/>
          <a:p>
            <a:r>
              <a:rPr lang="tr-TR" dirty="0" smtClean="0"/>
              <a:t>Video</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 y="6"/>
            <a:ext cx="10418804" cy="69534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_DSC7408.jpg"/>
          <p:cNvPicPr>
            <a:picLocks noChangeAspect="1" noChangeArrowheads="1"/>
          </p:cNvPicPr>
          <p:nvPr/>
        </p:nvPicPr>
        <p:blipFill>
          <a:blip r:embed="rId2" cstate="print"/>
          <a:srcRect/>
          <a:stretch>
            <a:fillRect/>
          </a:stretch>
        </p:blipFill>
        <p:spPr bwMode="auto">
          <a:xfrm>
            <a:off x="2339752" y="116632"/>
            <a:ext cx="4464496" cy="668867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Prensipler:</a:t>
            </a:r>
            <a:endParaRPr lang="tr-TR" dirty="0"/>
          </a:p>
        </p:txBody>
      </p:sp>
      <p:sp>
        <p:nvSpPr>
          <p:cNvPr id="3" name="Content Placeholder 2"/>
          <p:cNvSpPr>
            <a:spLocks noGrp="1"/>
          </p:cNvSpPr>
          <p:nvPr>
            <p:ph idx="1"/>
          </p:nvPr>
        </p:nvSpPr>
        <p:spPr/>
        <p:txBody>
          <a:bodyPr>
            <a:normAutofit lnSpcReduction="10000"/>
          </a:bodyPr>
          <a:lstStyle/>
          <a:p>
            <a:r>
              <a:rPr lang="tr-TR" dirty="0" smtClean="0"/>
              <a:t>Ameliyat öncesi “Tam anatomik tanımlama” yapıldıktan sonra cerrahi strateji belirlenmelidir.</a:t>
            </a:r>
          </a:p>
          <a:p>
            <a:r>
              <a:rPr lang="tr-TR" dirty="0" smtClean="0"/>
              <a:t>Bu mümkün olduğunca “daha az invazif” tanı yöntemleriyle sağlanmalıdır.</a:t>
            </a:r>
          </a:p>
          <a:p>
            <a:r>
              <a:rPr lang="tr-TR" dirty="0" smtClean="0"/>
              <a:t>Gerekmedikçe  kardiyak kateterizasyon ve anjiografi yapılmamalıdır.</a:t>
            </a:r>
          </a:p>
          <a:p>
            <a:r>
              <a:rPr lang="tr-TR" dirty="0" smtClean="0"/>
              <a:t>İntraoperatif olarak ve sorun varsa postoperatif dönemde  tanı süreci devam eder.</a:t>
            </a:r>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Sunum tasarımı</a:t>
            </a:r>
            <a:endParaRPr lang="tr-TR" dirty="0"/>
          </a:p>
        </p:txBody>
      </p:sp>
      <p:sp>
        <p:nvSpPr>
          <p:cNvPr id="3" name="Content Placeholder 2"/>
          <p:cNvSpPr>
            <a:spLocks noGrp="1"/>
          </p:cNvSpPr>
          <p:nvPr>
            <p:ph idx="1"/>
          </p:nvPr>
        </p:nvSpPr>
        <p:spPr/>
        <p:txBody>
          <a:bodyPr/>
          <a:lstStyle/>
          <a:p>
            <a:r>
              <a:rPr lang="tr-TR" dirty="0" smtClean="0"/>
              <a:t>Kısa genel bilgiler verildikten sonra patolojilere has yaklaşım ve tercihler vurgulanacak.</a:t>
            </a:r>
          </a:p>
          <a:p>
            <a:pPr lvl="1"/>
            <a:r>
              <a:rPr lang="tr-TR" dirty="0" smtClean="0"/>
              <a:t>Siyah metin: EKO</a:t>
            </a:r>
            <a:endParaRPr lang="tr-TR" dirty="0"/>
          </a:p>
          <a:p>
            <a:pPr lvl="1"/>
            <a:r>
              <a:rPr lang="tr-TR" dirty="0" smtClean="0">
                <a:solidFill>
                  <a:srgbClr val="00B050"/>
                </a:solidFill>
              </a:rPr>
              <a:t>Yeşil metin: MRI</a:t>
            </a:r>
          </a:p>
          <a:p>
            <a:pPr lvl="1"/>
            <a:r>
              <a:rPr lang="tr-TR" dirty="0" smtClean="0">
                <a:solidFill>
                  <a:srgbClr val="0070C0"/>
                </a:solidFill>
              </a:rPr>
              <a:t>Mavi metin: CT</a:t>
            </a:r>
          </a:p>
          <a:p>
            <a:pPr lvl="1"/>
            <a:r>
              <a:rPr lang="tr-TR" dirty="0" smtClean="0">
                <a:solidFill>
                  <a:srgbClr val="FF0000"/>
                </a:solidFill>
              </a:rPr>
              <a:t>Kırmızı metin: Kateter ve anjio</a:t>
            </a:r>
            <a:endParaRPr lang="tr-TR"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MRI : En iyi görüntüleme yöntemi</a:t>
            </a:r>
            <a:endParaRPr lang="tr-TR" dirty="0"/>
          </a:p>
        </p:txBody>
      </p:sp>
      <p:sp>
        <p:nvSpPr>
          <p:cNvPr id="3" name="Content Placeholder 2"/>
          <p:cNvSpPr>
            <a:spLocks noGrp="1"/>
          </p:cNvSpPr>
          <p:nvPr>
            <p:ph idx="1"/>
          </p:nvPr>
        </p:nvSpPr>
        <p:spPr/>
        <p:txBody>
          <a:bodyPr>
            <a:normAutofit fontScale="85000" lnSpcReduction="20000"/>
          </a:bodyPr>
          <a:lstStyle/>
          <a:p>
            <a:r>
              <a:rPr lang="tr-TR" dirty="0" smtClean="0">
                <a:solidFill>
                  <a:srgbClr val="00B050"/>
                </a:solidFill>
              </a:rPr>
              <a:t>Detaylı anatomik bilgi verir.</a:t>
            </a:r>
          </a:p>
          <a:p>
            <a:r>
              <a:rPr lang="tr-TR" dirty="0" smtClean="0">
                <a:solidFill>
                  <a:srgbClr val="00B050"/>
                </a:solidFill>
              </a:rPr>
              <a:t>Sınırsız planda 3-D konstrüksiyonlar yapılabilir.</a:t>
            </a:r>
          </a:p>
          <a:p>
            <a:r>
              <a:rPr lang="tr-TR" dirty="0" smtClean="0">
                <a:solidFill>
                  <a:srgbClr val="00B050"/>
                </a:solidFill>
              </a:rPr>
              <a:t>Özellikle yararlı:</a:t>
            </a:r>
          </a:p>
          <a:p>
            <a:pPr lvl="1"/>
            <a:r>
              <a:rPr lang="tr-TR" dirty="0" smtClean="0">
                <a:solidFill>
                  <a:srgbClr val="00B050"/>
                </a:solidFill>
              </a:rPr>
              <a:t>Kompleks lezyonlar, yetersiz akustik pencere, yetersiz damar erişimi ve ekstrakardiyak yapıların değerlendirilmesi</a:t>
            </a:r>
          </a:p>
          <a:p>
            <a:r>
              <a:rPr lang="tr-TR" dirty="0" smtClean="0">
                <a:solidFill>
                  <a:srgbClr val="00B050"/>
                </a:solidFill>
              </a:rPr>
              <a:t>İyonizan radyasyona maruz kalmama</a:t>
            </a:r>
          </a:p>
          <a:p>
            <a:r>
              <a:rPr lang="tr-TR" dirty="0" smtClean="0">
                <a:solidFill>
                  <a:srgbClr val="00B050"/>
                </a:solidFill>
              </a:rPr>
              <a:t>Nefrotoksik kontrast madde gerekmemesi</a:t>
            </a:r>
          </a:p>
          <a:p>
            <a:r>
              <a:rPr lang="tr-TR" dirty="0" smtClean="0">
                <a:solidFill>
                  <a:srgbClr val="00B050"/>
                </a:solidFill>
              </a:rPr>
              <a:t>Dezavantajları:</a:t>
            </a:r>
          </a:p>
          <a:p>
            <a:pPr lvl="1"/>
            <a:r>
              <a:rPr lang="tr-TR" dirty="0" smtClean="0">
                <a:solidFill>
                  <a:srgbClr val="00B050"/>
                </a:solidFill>
              </a:rPr>
              <a:t>Portable değil</a:t>
            </a:r>
          </a:p>
          <a:p>
            <a:pPr lvl="1"/>
            <a:r>
              <a:rPr lang="tr-TR" dirty="0" smtClean="0">
                <a:solidFill>
                  <a:srgbClr val="00B050"/>
                </a:solidFill>
              </a:rPr>
              <a:t>Bebeklerde ve küçük çocuklarda sedasyon gerektirmesi</a:t>
            </a:r>
          </a:p>
          <a:p>
            <a:pPr lvl="1"/>
            <a:r>
              <a:rPr lang="tr-TR" dirty="0" smtClean="0">
                <a:solidFill>
                  <a:srgbClr val="00B050"/>
                </a:solidFill>
              </a:rPr>
              <a:t>Post-processing uzun sürüyor</a:t>
            </a:r>
          </a:p>
          <a:p>
            <a:pPr lvl="1"/>
            <a:r>
              <a:rPr lang="tr-TR" dirty="0" smtClean="0">
                <a:solidFill>
                  <a:srgbClr val="00B050"/>
                </a:solidFill>
              </a:rPr>
              <a:t>Metal implantlı hastalarda kontrendike</a:t>
            </a:r>
            <a:endParaRPr lang="tr-TR" dirty="0">
              <a:solidFill>
                <a:srgbClr val="00B05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Kardiyak MRI uygulamaları</a:t>
            </a:r>
            <a:endParaRPr lang="tr-TR" dirty="0"/>
          </a:p>
        </p:txBody>
      </p:sp>
      <p:sp>
        <p:nvSpPr>
          <p:cNvPr id="3" name="Content Placeholder 2"/>
          <p:cNvSpPr>
            <a:spLocks noGrp="1"/>
          </p:cNvSpPr>
          <p:nvPr>
            <p:ph idx="1"/>
          </p:nvPr>
        </p:nvSpPr>
        <p:spPr/>
        <p:txBody>
          <a:bodyPr>
            <a:normAutofit fontScale="92500" lnSpcReduction="10000"/>
          </a:bodyPr>
          <a:lstStyle/>
          <a:p>
            <a:r>
              <a:rPr lang="tr-TR" dirty="0" smtClean="0">
                <a:solidFill>
                  <a:srgbClr val="00B050"/>
                </a:solidFill>
              </a:rPr>
              <a:t>Aort anomalilerinin değerlendirilmesi</a:t>
            </a:r>
          </a:p>
          <a:p>
            <a:r>
              <a:rPr lang="tr-TR" dirty="0" smtClean="0">
                <a:solidFill>
                  <a:srgbClr val="00B050"/>
                </a:solidFill>
              </a:rPr>
              <a:t>Vasküler ring</a:t>
            </a:r>
          </a:p>
          <a:p>
            <a:r>
              <a:rPr lang="tr-TR" dirty="0" smtClean="0">
                <a:solidFill>
                  <a:srgbClr val="00B050"/>
                </a:solidFill>
              </a:rPr>
              <a:t>Sistemik ve pulmoner venöz dönüş anomalileri</a:t>
            </a:r>
          </a:p>
          <a:p>
            <a:r>
              <a:rPr lang="tr-TR" dirty="0" smtClean="0">
                <a:solidFill>
                  <a:srgbClr val="00B050"/>
                </a:solidFill>
              </a:rPr>
              <a:t>Fonksiyonel tek ventrikül</a:t>
            </a:r>
          </a:p>
          <a:p>
            <a:r>
              <a:rPr lang="tr-TR" dirty="0" smtClean="0">
                <a:solidFill>
                  <a:srgbClr val="00B050"/>
                </a:solidFill>
              </a:rPr>
              <a:t>Arteryel ve venöz kollateral damarlar</a:t>
            </a:r>
          </a:p>
          <a:p>
            <a:r>
              <a:rPr lang="tr-TR" dirty="0" smtClean="0">
                <a:solidFill>
                  <a:srgbClr val="00B050"/>
                </a:solidFill>
              </a:rPr>
              <a:t>Şantları ölçmek (Qp/Qs)</a:t>
            </a:r>
          </a:p>
          <a:p>
            <a:r>
              <a:rPr lang="tr-TR" dirty="0" smtClean="0">
                <a:solidFill>
                  <a:srgbClr val="00B050"/>
                </a:solidFill>
              </a:rPr>
              <a:t>Regurjitan volümleri ölçmek</a:t>
            </a:r>
          </a:p>
          <a:p>
            <a:r>
              <a:rPr lang="tr-TR" dirty="0" smtClean="0">
                <a:solidFill>
                  <a:srgbClr val="00B050"/>
                </a:solidFill>
              </a:rPr>
              <a:t>Ventrikül volümleri</a:t>
            </a:r>
          </a:p>
          <a:p>
            <a:r>
              <a:rPr lang="tr-TR" dirty="0" smtClean="0">
                <a:solidFill>
                  <a:srgbClr val="00B050"/>
                </a:solidFill>
              </a:rPr>
              <a:t>Doku karakterini ölçme</a:t>
            </a:r>
          </a:p>
          <a:p>
            <a:pPr lvl="1"/>
            <a:r>
              <a:rPr lang="tr-TR" dirty="0" smtClean="0">
                <a:solidFill>
                  <a:srgbClr val="00B050"/>
                </a:solidFill>
              </a:rPr>
              <a:t>Miyokard ve perikard hastalıkları</a:t>
            </a:r>
            <a:endParaRPr lang="tr-TR" dirty="0">
              <a:solidFill>
                <a:srgbClr val="00B05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MR protokolleri</a:t>
            </a:r>
            <a:endParaRPr lang="tr-TR" dirty="0"/>
          </a:p>
        </p:txBody>
      </p:sp>
      <p:sp>
        <p:nvSpPr>
          <p:cNvPr id="3" name="Content Placeholder 2"/>
          <p:cNvSpPr>
            <a:spLocks noGrp="1"/>
          </p:cNvSpPr>
          <p:nvPr>
            <p:ph idx="1"/>
          </p:nvPr>
        </p:nvSpPr>
        <p:spPr/>
        <p:txBody>
          <a:bodyPr>
            <a:normAutofit fontScale="70000" lnSpcReduction="20000"/>
          </a:bodyPr>
          <a:lstStyle/>
          <a:p>
            <a:r>
              <a:rPr lang="tr-TR" b="1" dirty="0" smtClean="0">
                <a:solidFill>
                  <a:srgbClr val="00B050"/>
                </a:solidFill>
              </a:rPr>
              <a:t>SSFP</a:t>
            </a:r>
            <a:r>
              <a:rPr lang="tr-TR" dirty="0" smtClean="0">
                <a:solidFill>
                  <a:srgbClr val="00B050"/>
                </a:solidFill>
              </a:rPr>
              <a:t> (Steady state free precession) cine MRI: Ejeksiyon fraksiyon, ventrikül volümleri ve kitlesi için gold standart</a:t>
            </a:r>
          </a:p>
          <a:p>
            <a:endParaRPr lang="tr-TR" b="1" dirty="0" smtClean="0">
              <a:solidFill>
                <a:srgbClr val="00B050"/>
              </a:solidFill>
            </a:endParaRPr>
          </a:p>
          <a:p>
            <a:r>
              <a:rPr lang="tr-TR" b="1" dirty="0" smtClean="0">
                <a:solidFill>
                  <a:srgbClr val="00B050"/>
                </a:solidFill>
              </a:rPr>
              <a:t>VENC</a:t>
            </a:r>
            <a:r>
              <a:rPr lang="tr-TR" dirty="0" smtClean="0">
                <a:solidFill>
                  <a:srgbClr val="00B050"/>
                </a:solidFill>
              </a:rPr>
              <a:t>(Velocty encoded cine imaging): Doppler eko ile eşdeğer</a:t>
            </a:r>
          </a:p>
          <a:p>
            <a:pPr lvl="1"/>
            <a:r>
              <a:rPr lang="tr-TR" dirty="0" smtClean="0">
                <a:solidFill>
                  <a:srgbClr val="00B050"/>
                </a:solidFill>
              </a:rPr>
              <a:t>Arterlerde, venlerde ve kapaklarda akım velositelerini ölçer</a:t>
            </a:r>
          </a:p>
          <a:p>
            <a:pPr lvl="1"/>
            <a:r>
              <a:rPr lang="tr-TR" dirty="0" smtClean="0">
                <a:solidFill>
                  <a:srgbClr val="00B050"/>
                </a:solidFill>
              </a:rPr>
              <a:t>Kardiyak şantları hesaplayabilir(Qp:Qs). Kateter ile koreledir.</a:t>
            </a:r>
          </a:p>
          <a:p>
            <a:endParaRPr lang="tr-TR" b="1" dirty="0" smtClean="0">
              <a:solidFill>
                <a:srgbClr val="00B050"/>
              </a:solidFill>
            </a:endParaRPr>
          </a:p>
          <a:p>
            <a:r>
              <a:rPr lang="tr-TR" b="1" dirty="0" smtClean="0">
                <a:solidFill>
                  <a:srgbClr val="00B050"/>
                </a:solidFill>
              </a:rPr>
              <a:t>CE-MRA</a:t>
            </a:r>
            <a:r>
              <a:rPr lang="tr-TR" dirty="0" smtClean="0">
                <a:solidFill>
                  <a:srgbClr val="00B050"/>
                </a:solidFill>
              </a:rPr>
              <a:t>: Vasküler yapıların detaylı incelemesini sağlar. 3-D rekonstrüksiyonlar yapılabilir. Miyokard ve perikard hastalıklarında seçilecek yöntemdir.</a:t>
            </a:r>
          </a:p>
          <a:p>
            <a:pPr lvl="1"/>
            <a:r>
              <a:rPr lang="tr-TR" dirty="0" smtClean="0">
                <a:solidFill>
                  <a:srgbClr val="00B050"/>
                </a:solidFill>
              </a:rPr>
              <a:t>Gadolinium DTPA, CT ve kalp kateterinde kullanılan iyodinize kontrast maddelerden daha güvenlidir.</a:t>
            </a:r>
          </a:p>
          <a:p>
            <a:pPr lvl="1"/>
            <a:r>
              <a:rPr lang="tr-TR" dirty="0" smtClean="0">
                <a:solidFill>
                  <a:srgbClr val="00B050"/>
                </a:solidFill>
              </a:rPr>
              <a:t>Erişkinlerde nefrojenik sistemik fibrozis’e yol açabildiği bilinmektedir. Çocuklarda henüz bildirilmemiştir.</a:t>
            </a:r>
            <a:endParaRPr lang="tr-TR" dirty="0">
              <a:solidFill>
                <a:srgbClr val="00B05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3656</TotalTime>
  <Words>2562</Words>
  <Application>Microsoft Office PowerPoint</Application>
  <PresentationFormat>Ekran Gösterisi (4:3)</PresentationFormat>
  <Paragraphs>225</Paragraphs>
  <Slides>37</Slides>
  <Notes>0</Notes>
  <HiddenSlides>0</HiddenSlides>
  <MMClips>2</MMClips>
  <ScaleCrop>false</ScaleCrop>
  <HeadingPairs>
    <vt:vector size="4" baseType="variant">
      <vt:variant>
        <vt:lpstr>Tema</vt:lpstr>
      </vt:variant>
      <vt:variant>
        <vt:i4>1</vt:i4>
      </vt:variant>
      <vt:variant>
        <vt:lpstr>Slayt Başlıkları</vt:lpstr>
      </vt:variant>
      <vt:variant>
        <vt:i4>37</vt:i4>
      </vt:variant>
    </vt:vector>
  </HeadingPairs>
  <TitlesOfParts>
    <vt:vector size="38" baseType="lpstr">
      <vt:lpstr>Module</vt:lpstr>
      <vt:lpstr>Operasyon Öncesi Cerrah Hangi Patolojilerde Neleri Bilmek İster?</vt:lpstr>
      <vt:lpstr>PowerPoint Sunusu</vt:lpstr>
      <vt:lpstr>PowerPoint Sunusu</vt:lpstr>
      <vt:lpstr>PowerPoint Sunusu</vt:lpstr>
      <vt:lpstr>Prensipler:</vt:lpstr>
      <vt:lpstr>Sunum tasarımı</vt:lpstr>
      <vt:lpstr>MRI : En iyi görüntüleme yöntemi</vt:lpstr>
      <vt:lpstr>Kardiyak MRI uygulamaları</vt:lpstr>
      <vt:lpstr>MR protokolleri</vt:lpstr>
      <vt:lpstr>Multislice CT</vt:lpstr>
      <vt:lpstr>Kardiyak Kateterizasyon</vt:lpstr>
      <vt:lpstr>Anjiografi</vt:lpstr>
      <vt:lpstr>ASD</vt:lpstr>
      <vt:lpstr>VSD (izole)</vt:lpstr>
      <vt:lpstr>Atrioventriküler septal defektler</vt:lpstr>
      <vt:lpstr>Aort Koarktasyonu</vt:lpstr>
      <vt:lpstr>Vasküler Ring</vt:lpstr>
      <vt:lpstr>PowerPoint Sunusu</vt:lpstr>
      <vt:lpstr>PowerPoint Sunusu</vt:lpstr>
      <vt:lpstr>Fallot Tetralojisi</vt:lpstr>
      <vt:lpstr>TOF + Pulmoner Atrezi</vt:lpstr>
      <vt:lpstr>Pulmoner atrezide akciğer kan akımı kaynaklarının gösterilmesi</vt:lpstr>
      <vt:lpstr>d-TGA</vt:lpstr>
      <vt:lpstr>Hipoplastik Sol Kalp Sendromu</vt:lpstr>
      <vt:lpstr>Tek ventrikül</vt:lpstr>
      <vt:lpstr>Truncus Arteriosus</vt:lpstr>
      <vt:lpstr>Koroner Arterler</vt:lpstr>
      <vt:lpstr>Sonuç</vt:lpstr>
      <vt:lpstr>Sonuç</vt:lpstr>
      <vt:lpstr>Gelecek ?</vt:lpstr>
      <vt:lpstr>PowerPoint Sunusu</vt:lpstr>
      <vt:lpstr>PowerPoint Sunusu</vt:lpstr>
      <vt:lpstr>PowerPoint Sunusu</vt:lpstr>
      <vt:lpstr>PowerPoint Sunusu</vt:lpstr>
      <vt:lpstr>PowerPoint Sunusu</vt:lpstr>
      <vt:lpstr>PowerPoint Sunusu</vt:lpstr>
      <vt:lpstr>PowerPoint Sunusu</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Operasyon Öncesi Cerrah Hangi Patolojilerde Neleri Bilmek İster?</dc:title>
  <dc:creator>msb</dc:creator>
  <cp:lastModifiedBy>bimlap</cp:lastModifiedBy>
  <cp:revision>154</cp:revision>
  <dcterms:created xsi:type="dcterms:W3CDTF">2013-11-16T13:22:23Z</dcterms:created>
  <dcterms:modified xsi:type="dcterms:W3CDTF">2013-11-21T14:34:05Z</dcterms:modified>
</cp:coreProperties>
</file>