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99" r:id="rId3"/>
    <p:sldId id="270" r:id="rId4"/>
    <p:sldId id="292" r:id="rId5"/>
    <p:sldId id="293" r:id="rId6"/>
    <p:sldId id="271" r:id="rId7"/>
    <p:sldId id="272" r:id="rId8"/>
    <p:sldId id="294" r:id="rId9"/>
    <p:sldId id="273" r:id="rId10"/>
    <p:sldId id="288" r:id="rId11"/>
    <p:sldId id="289" r:id="rId12"/>
    <p:sldId id="298" r:id="rId13"/>
    <p:sldId id="291" r:id="rId14"/>
    <p:sldId id="290" r:id="rId15"/>
    <p:sldId id="274" r:id="rId16"/>
    <p:sldId id="275" r:id="rId17"/>
    <p:sldId id="296" r:id="rId18"/>
    <p:sldId id="297" r:id="rId19"/>
    <p:sldId id="276" r:id="rId20"/>
    <p:sldId id="277" r:id="rId21"/>
    <p:sldId id="29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1476" y="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60245" y="2080971"/>
            <a:ext cx="2918460" cy="415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91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670" y="1692401"/>
            <a:ext cx="10360659" cy="448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51119"/>
            <a:ext cx="70078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6000" b="1" spc="-40" dirty="0" err="1">
                <a:solidFill>
                  <a:srgbClr val="FF0000"/>
                </a:solidFill>
              </a:rPr>
              <a:t>Infective</a:t>
            </a:r>
            <a:r>
              <a:rPr lang="tr-TR" sz="6000" b="1" spc="-40" dirty="0">
                <a:solidFill>
                  <a:srgbClr val="FF0000"/>
                </a:solidFill>
              </a:rPr>
              <a:t> </a:t>
            </a:r>
            <a:r>
              <a:rPr lang="tr-TR" sz="6000" b="1" spc="-40" dirty="0" err="1">
                <a:solidFill>
                  <a:srgbClr val="FF0000"/>
                </a:solidFill>
              </a:rPr>
              <a:t>Endocarditis</a:t>
            </a:r>
            <a:endParaRPr sz="6000" b="1" spc="-4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2819400"/>
            <a:ext cx="918222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lang="en-US" sz="2800" b="1" i="1" dirty="0" smtClean="0"/>
              <a:t>Infective endocarditis is inflammation of the heart valves and heart chambers, known as the endocardium, due to infection.</a:t>
            </a:r>
            <a:endParaRPr sz="2800" b="1" i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6660" y="969340"/>
            <a:ext cx="19011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Predispozan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Faktör*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2717" y="3166364"/>
            <a:ext cx="253111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Nonbakteriyel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tromboembolik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endokardit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83905" y="4453254"/>
            <a:ext cx="180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Bakteriyel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tutunma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677108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Roth</a:t>
            </a:r>
            <a:r>
              <a:rPr lang="tr-TR" b="1" dirty="0" smtClean="0">
                <a:solidFill>
                  <a:srgbClr val="FF0000"/>
                </a:solidFill>
              </a:rPr>
              <a:t> Spot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5670" y="1692401"/>
            <a:ext cx="10360659" cy="2154436"/>
          </a:xfrm>
        </p:spPr>
        <p:txBody>
          <a:bodyPr/>
          <a:lstStyle/>
          <a:p>
            <a:r>
              <a:rPr lang="tr-TR" dirty="0" err="1"/>
              <a:t>Roth</a:t>
            </a:r>
            <a:r>
              <a:rPr lang="tr-TR" dirty="0"/>
              <a:t> lekeleri, </a:t>
            </a:r>
            <a:r>
              <a:rPr lang="tr-TR" dirty="0" err="1" smtClean="0"/>
              <a:t>oftalmaskopik</a:t>
            </a:r>
            <a:r>
              <a:rPr lang="tr-TR" dirty="0" smtClean="0"/>
              <a:t> muayenede saptanabilen, gözün </a:t>
            </a:r>
            <a:r>
              <a:rPr lang="tr-TR" dirty="0"/>
              <a:t>retinasında görülen, beyaz veya soluk merkezli, kırmızı, spesifik olmayan lezyonlardır ve geleneksel olarak </a:t>
            </a:r>
            <a:r>
              <a:rPr lang="tr-TR" dirty="0" err="1"/>
              <a:t>enfeksiyöz</a:t>
            </a:r>
            <a:r>
              <a:rPr lang="tr-TR" dirty="0"/>
              <a:t> </a:t>
            </a:r>
            <a:r>
              <a:rPr lang="tr-TR" dirty="0" err="1"/>
              <a:t>endokardit</a:t>
            </a:r>
            <a:r>
              <a:rPr lang="tr-TR" dirty="0"/>
              <a:t> ile ilişkilendirilmesine rağmen hipertansiyon, diyabet, </a:t>
            </a:r>
            <a:r>
              <a:rPr lang="tr-TR" dirty="0" err="1"/>
              <a:t>kollajen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hastalık, aşırı </a:t>
            </a:r>
            <a:r>
              <a:rPr lang="tr-TR" dirty="0" err="1"/>
              <a:t>hipoksi</a:t>
            </a:r>
            <a:r>
              <a:rPr lang="tr-TR" dirty="0"/>
              <a:t>, lösemi ve HIV gibi bir dizi başka durumda da ortaya çıkabilir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Roth</a:t>
            </a:r>
            <a:r>
              <a:rPr lang="tr-TR" dirty="0"/>
              <a:t> lekesi, karakteristik soluk beyaz bir merkeze sahip kırmızı bir noktadır (kanama nedeniyle oluşur). Bu beyaz merkez genellikle fibrin-</a:t>
            </a:r>
            <a:r>
              <a:rPr lang="tr-TR" dirty="0" err="1"/>
              <a:t>trombosit</a:t>
            </a:r>
            <a:r>
              <a:rPr lang="tr-TR" dirty="0"/>
              <a:t> tıkaçlarını temsil eder.</a:t>
            </a: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L8AywMBIgACEQEDEQH/xAAbAAACAwEBAQAAAAAAAAAAAAADBAECBQYAB//EADgQAAIBAgQFAwEFCAIDAQAAAAECAwARBBIhMQUTIkFRMmFxgRQjQlLBBjNikaGx4fCi0UNykiT/xAAaAQADAQEBAQAAAAAAAAAAAAABAgMEAAUG/8QAIxEAAgICAwEAAgMBAAAAAAAAAAECEQMhBBIxQRNRBSIycf/aAAwDAQACEQMRAD8A4bhvDxhRzJNZT/x+K1Y1qqoqi5pmIbV5GTI5O2facXjxxxSRaNdqLkzaV5EphE0rM5HoUkINHy5gDsf70y0bqt/imXgDoM216NhiGJhlXrQenz70ksn6CCljzRhvFGw0dyKPDCLOmypsf0phY7aGoSm2I5ERplN6KA1/PtREXQVIRr6bVJknIoI8261WSJQLU0ouoHvVMa6xRmgIptyozeFoFxWKiO+fMPrWu0OVQfekOBwjETT4g92yr9K3gi8v+K2tNP0nmyVKkZskXSczaVmYkZm5MOsh3P5RWziMqIzPuBpWbhcih5pCqlzpr2oR9Hxy1YquBjXpcsbaWLG1Q+FiG0a059rwrMbTLmvpVmNwCDe/ei5Suyyk36ZjwgCwFhS80SW6l17VozGxIXc9hS5hzdTWzDbxVYTHM7kEdXq8r4FFygqCu1tKZZPNBYZSbbdxVVOwSVoQ4jgIsXCUkBzH0uN1NcVxDAy4DEmKUD2YbH4r6IMj0rxLhsWPwphlJ0N1cLqtbMHIcHT8PI5/A/Kuy0z51vXq38b+zc8cTSROspAvly2v8GsGvTxzjL/J83lxTxyqSO5iD91U0ZGN+pLfxDYVENMql68aTPvEqLxDQWN/em40pZImU50It3U/pTSuHToBDdx3FZpscNHFnHwapiEZMbh2Vek3B/36UTCB1N3o2K1kw2Vv/J+hqUdMm3TCxIvMPwKYtQ4o/v1H5gaZMdtW22pDPOasBs9vNEWaNTyz3/vV1it1DYVfl2UsdzqK4RyTIEd2B8UlxlvubDuMoqcXxKHDrZjeQaZRSkME/FnEmIflxLqiDc+9OotbY0U0+zNXhUH2eIKu1qbmxeHwsdywLHRV3JPiksNwzmtkxEsoUdgbA008OEwcdsNGvNY2U7s31oNJ7M+Rxc/2Y+IXEY/ELGbxA6lB2HuaZh4XhoZcjRl2te7a2rawWDMUZNuo6kne9DxKuX5iILgdV+9HZz5FvqvDMmwsIFmjWx/hrMxEL4YloGOS+qNt9K3XZWUFtjWbiwC2m1C2jTik72LYZ1ljLDfvevONKCwMEnNT922kgpjoKggXFt6DVbNAu4oEi9D/ABTT5aC/oP1/tTwYwu0a1XK3ZtPejkaChtVkxJK0LzFkBsoduyr3r51LcyuWXKcxuvivpTbVl4rgeDxM7zPoz6ke9bePlUfTxf5HiPK00MxjQUzGtLxrr6stMoG85qzTZ741ENqu4XMMxyntahwnX/uiSQs5FZX6KMqSFBa7aWzLuPmongtAsqknluHJHcV7DROGUHVR2p84UtFKIjbMuqnalVWRnJRdA+YeeCnZafiYlSHXY1n8NBmgjb8Vgp9rVpxJd7jsKLM2Vrw8UVTmDWA1IrA47x7q5GFBW2juf0rfxcPLwrS8xhdS1fPcU+dm+TVcMFJ7H40I5H2YafFRpZYQWYaln3q2F4pLHMsrHNas+nOGcPl4hMEjW6j1HxWuUYRWzfJRS34dVgOLScStHFEPdmvatFMFJHMC0hD2sp0IqOD4GLh8eVdyPxWpzFyrlHm+lee6vXh5OSa71DwtBjyjNBLdZBtbYihTzf1FJYsI5DjcbUq07sLOtj2IpQw46uwkj3uKVlbevPJQC1Bm2MaLkh1KybUmsgw0rR2vENQ3db0d3yoTQ4LZWZjfNr/imiUoHIzONDcV6NTlOaokgMF2g0HdG2P+a9HOJOkDK43Q71ReaCe+du1Vb2orDzt2oL5u23ajEDBk6mqltdGqW2oRGtWqyUkvovFz0OgVhTKSyrryG+lqqiflGU0aN8h1y0ZOzSXXFhReWCQDza9O4eVZVzQtcdwe1LqyyMD48bVVlaKTNEgkVjdlG/0qEkmKzVikVdSLHvoa1cFKs1hfNlrnY8fC2jF428Mh/wCq0sHjAbBGUN8WNql1aMubHa0OYdFwnFHVj91I17e/f/fetdEjGgWxO580g8UE2HzLIBIvUTm6qNhcSpRRL+XMCPxf5pjz8lyVr0Hx0vHw50sp10rin4BjJZysK9Vs1vyiu2xwl4iwjgizop1ZjYX96bwvDhh8OQJSXvdm06jTRm4O0Uxcn8EK+nDcO/ZnGPKrzqFjBuQe/tXSryoehQiey09iXdENmVh3tvWXKzSC4pZ5HL0qsks22Hkly2oEs19aoc1h00MXv1VMpGCKl2Bt5oLucxVvFGf2pXEHbNtXF4pMXkl5ehbMBt5FAMrOdNB2NTiBmuAtvegYcXLJ4NXjFUWSHU2FeQ2cp73+lAEijSpR88nRsF1pXE4boU0SP6gPYjcGiAX1ql7kjxU4ugCnMkicxyDOANH7mqfaYrer/jTcy9afX+VqDKgbvZhrfxV4yi/ThUykkkIzDt02qjSSk6RN/SmgwcXYWI3FVKXN6tFiONg4+1XMOf8AFVEFFR+WCM29K7+FS0MGU38U2JVjiLN270ssq5R03196IxVtPNRat7AIz8UFzZGUXrR4bio8fieW0fQosX96ysXBGkgy+s710X7LYKIuMq6sAapOMFHRPNJQxuR1GI4dBBglWOJSzLrXPYOKaZmwsV7iQqAOw3rseIRPJGo9K238UD9mcBh4sZiZEk5jK2rZr6nv/IVCJ4mPlfjxSk9sc4NhTh4FR4rADvXsXByyAzaVsFdRSvEmjjiDP2NqVqjzI5pSyX+znsTGutZU6ZG6NjvWtjZgLhOwrFkxF7nxQs9rjqTRSRJO21DtlU33qTi81BkxKjTzQs2xjIq7UvK2YgVTEYmNL5mrNm4ioduVmPv4qkccpGiMR6UdJ6qSkbIRl3pP7bMSCW6SdaeiCuc3nWr9HBbHqgTXOubQ70xhSqJbq1NXKAaL3osSWWx7Uk5qjmwgbX01a69t6qu1Un9BtvsPntUF6KevnkY+OkfrVGXSrRJyYwo2tVHNUXp3grOlm5g32+lC5rDQbdqPIM738Cgk661piLJkxrUvH/DQ0duy6e7UzFzHtqi/+pvSt0V8ApHrTEMbX9VECFVu5z679xTcaqdalLIBsTl4fJKwZf0roeB4f7BGMRMxzEAC1KJkEdmIGultzWxwrDlyJMQCVHpQ7D/NL2bWzFysn9Nmqgmx8QE4MagXVNj9T+lZkDSYbGYqbCCww5CmNNARa5pni2NbBYR5UHUosvuT3qOExHD8OyubtICzN5YjWgjy4pxg38fw6TB4pMRhknVls1ZHHsU8qoqZcoNc1hcfiMFArgs0F7SL+QjS9OTSGdRKhzX96FHQ4X48vb4I4nEvrZtO9Z8kvemcShza70Ew/m2oUezjUYoSaTroWMmZIiyre3fxTk8Gmi0F4/uStNHqmi6ow3d53V3705Fw9pUzL6e9KSryMSQ2xroeBcSjgjZJI1IYW13rXOTS/r4dkckrSMGfDNA1h3omBYxkhu5rU4oYZUZom1vWTZllJ96EW5x2cpN+mlGes28VJdqXjajoc2lRkg0HiN0vm2ob5pGGU6DUmpCfm2q7dKhR3qOkAgnShSGiEaUGTTTzVInCzG5PvVN9aK+lBL61pQkvQiHL0+aNGovp6u1tqDFe/VTUOa+m1SmUDRrbSXS/bzV+iJSUkt/DvXs1CkkZiyqAbDqI7Dx9azrYoxh5oVcO8gaXsgW+UfArZw/FYYlveT4CmkMKixsiqAR3J0N6031cLYVzaMWbrJ0xLjHEY8XhECq9lkUm6kaV0kVmiDBbADQeayMbEr4CaML1GMjbvTHDsU0mFhKLuoJ/lRvRkypPGuviJih5GImw7hcshLKrf1rNxUJ4S5eBvuHNuW34R7Vv4tVniCWs42K7g1lY0TGJosZGWFrB1F64GCdvZR8MkuWUdQIvm3qfs6rrbNScGMmihGHdx93pny9venoXul1IdT3WiaH2QriIlYWtb2pHER2W3itZ2jsbNrWZjGWxoNfS+GTZjYvChwbertWY0U8L+lq3ndbCgsqnXzVseVpbNqbMpHfMbq16KsbMwanOTc3q4jp3kXwFg40o6rU5dRRstZ5TA2VAqG9P1qxqtIAq9Ak2o7NQHNWicwEh0pcjU0WZszALqfPigmNbm7tetEBJDEdNxtoPjes+I69O9NK+YrDGAznUk7JUpxLMZdyi2A629C96vHGY1ihJ6nJYnyN/+qqix4aMte7d2O5r0Mpf75kOugHgf5rP/wAJux5eojM3SDpWnHIvSpZdBrWOjGVgDoO5rSw0CgXY3tsPNTM2VL6OPilCv4CknTxVf2YVjw9C/pJJX4vpSfEsQkWBlt0sUIy1ocDkC4WKNxsLbGn+GTJBrE2jRbTRastsv3m9LSYqCNiN7HarmRGhDru21cjJ1loBxaJDhxIgUSRjN8isybA4hIlxfDibOLtD2NabyBOh+/8AWloMX9lX7PJpb0MfxDxTmnG5xjoSgxiYhDHlKzDRkbsaVxUahScvtWlj+GxYmMTR/dzjUON6yA7cwwYvplXb3rmrNmFxe4iEqAEBary2Av1HMdq0+SCNd6G6KGUV3c19kwAGdRplqQtlIzUTRRlXv2qVjy6t1t2PilOsiLQAZb3ozDKhH1qFObQ1WbZfmlFBsbi/mhyuqr1VZnYyMEFgN2oYRRqeon8VOlQyAPK7fu47jtfSgyCZhZiE9lpqQ/WgvtVohFSrRqQhzX37UPORpko7VSrpgaAZgpNvUdAKewiGJddzvScQH4d6O0jgiO92P9BQlvRVjLNz5OUrWRbFz+laMMaWNIYdcltb+/mn4ZbME+tY8mtInLwMMO1g0eo7imcMsj6XykbUMzrax+KDieIP0wYW3NfudkHc1FJtmWSm0GeFsdxAYe4MeHszH8zV0WHw/Khe5Cm1ZPBUXCIVLEnu5/Ea1MOxkLhr3Gmu1qZv4YeRKV9V4hGWEvlkz6DQ1bmsv7sZgN6JI4DEi2VdrVWNVdi9iSN64KdrYWP/APQmdukjZfFUlw4xK8t0XTuah5uo5hbTQe9TBiDlyvmFtb06YtSW0Byy4HVvvIDpfutL4/DxY6PNzBcellp9yMQSASUtqB3+aQnwPKbPhGyeU3U0yZXHLdt0zHeSfBMI8SCV2Enn5q5DzDmIqgbKTremp8QoUx4uAgncgZhSWHzNIYBol72O5FE3p2rohR1Gyu58gWAqcwBPNRwPLVpBUCgL2FAfLmPf2pTlOwceTL0UGWS33adTn/jQsQI4pAzZsrepQTarBkA6EVU/Wg0hqIy5EPLNh3HmhF/p7VeSS2h3O1Ls+Tqb1bCnirKJFm112ob0Pm6m9S7XWrKNHNAn9VUJ1NS56hUGqUK1Yvmyi9Hg06vOtLIN821qZgPStvFNNFWOI1MwLrmzUrGM3p3pmKP8LeoaiskxGGZ8zCgYMj7XiJc2qtl+gFHXLY33pPBfv8QV2aQg1OP+WBq0dLgJxnySC57+K01uTlVrL/WubgfLILMtagxOWIADQjVqgednxPtobxCCMgL33oayctSI9u1JtiVZDd7ihwz2cm2YWsKKYI4nWx+NTLMm21zQMRIS5EXY61VZcp0W2+1B+0r023tTWNGDsLHiHhvdtSer4qWxJci2o7nxSmJk2ZdzVVkygKaayn4k90WxiKSoG7nX4pHGKYpVnTUJow8imRJecr+Vb1WSTQrTp0WimtFknidFZZFy280GTEx5iYs0h201FAw0EMkakxqSDrTKsiLkGgovrY9UxGYYmRbnLGo2sLmqR/aY1JDJJ8i1OOc2lK9V3X8pP9aZSsogYxOViZwyn+Y/nXpGSQXDb1fVx1UN4YvyrTqr0Fegcgv0152yDXej4ARJj0NwuhG9htW+VU5vxKRa3mqNpekcubo6ORkmXLfN3vVgyW9LGneJ8OCTJyo+iQ2HkHxTkXB8NFGqMrMw3I71TtGieTPFJOznwek0aHYfFK0xEdB8UZGw0MNvTg6erzpSEDdI+abMtvVtWPKtiMLl6TSmCflT4hDvnuPrRTJlF19NZ7GRZ5MQnpvYfHehjg3aOSN+EBl1bXvTiOoRUzdrVk4drgHNuKaUqzEHxWWS6uiM4WOSGHJZBdzofpQUlFuhaHsoXzULmU3zbUEIoUhkt90bm1IM2V70dpM6nS9Lt1DL41pkPCNBM2dR81LHL6tqqjZUoUjFsqKbZ73PimS2NRGcM0jLsdPqKXaV8+u9Hj0W1rKNhVGRSSarFpPZRIph3PMlXudRR2dPw70nMQk0Z7ek0YG+pouN7DRZqojWmy/mFSWzaUJxRSvQKCPQWOZSKjNbRtR58VBPjWqRVBFHX7wfNdYmkQbLmsv9qxMBlGMRmIWwPqIHatozwX/ex/8A0KadtKjJyfaKwTJNCsq2sRqO6muX4h+2uFwuMlgiiEqRtlzjv5pb9r+PnB4mfC4KVc0qgOy/gFu1u9B4fisGuBw4eXDhhGt7uN7fNbMXHVdpHz/N5NS6wZYG1HTYfFYvCeINihyprmRdiO4rX9Ndkg4umfS8bPHPj7xHIWy0VpFZg3ikVfSpU82TINANSazuBcfucVpH0xroz9z7CrS5UhKx7BbCrRIBHmOwGlBkY7v+Ko+y0cDwmLfKqtsNK2sPIpv8VhLFkJf1IDse1OwSowHLvbvelzQT2hZKzRDXJPSLd6jma280sr6GoV7m/is3QXqOH0a6HsaCvSbmoaRXUfFUv0k+K5ROSCl79PmgyHLMq/wn9K8JLpfxS88vTm/LY/7/ADqkYjJDDdJHvpVX6WC0J2aqo+Vwap00Ggk0YdCp0Uak+9LQyknlyauv9qbL31pTEx5hzE0ddb00P0woYz+GqrmgxzcxQR3FeL0yhRwQGrQ5EkzuLr3Frg0INXi1MlWwPyjRP2WVeYuEmyMbaeddqzuM8QwHDQynBzNOQSiZc1gRvvS3EuPz8Jw1orFjfIuUaX73rmIf2jxRmkONcyhoyoyqB1HY/SvQ4+Dv/Zng/wAjzHh/pH0u32F8S+LbBzyR3Xcm3M3IIPtaow3EOGQ4eOPEcMV5VUB2MQ1NBbjjfbp3iQpC5JRLC6tly3v9KzsRjZ8TKZZZjnYC9lFtBavRSPmnJy2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L8AywMBIgACEQEDEQH/xAAbAAACAwEBAQAAAAAAAAAAAAADBAECBQYAB//EADgQAAIBAgQFAwEFCAIDAQAAAAECAwARBBIhMQUTIkFRMmFxgRQjQlLBBjNikaGx4fCi0UNykiT/xAAaAQADAQEBAQAAAAAAAAAAAAABAgMEAAUG/8QAIxEAAgICAwEAAgMBAAAAAAAAAAECEQMhBBIxQRNRBSIycf/aAAwDAQACEQMRAD8A4bhvDxhRzJNZT/x+K1Y1qqoqi5pmIbV5GTI5O2facXjxxxSRaNdqLkzaV5EphE0rM5HoUkINHy5gDsf70y0bqt/imXgDoM216NhiGJhlXrQenz70ksn6CCljzRhvFGw0dyKPDCLOmypsf0phY7aGoSm2I5ERplN6KA1/PtREXQVIRr6bVJknIoI8261WSJQLU0ouoHvVMa6xRmgIptyozeFoFxWKiO+fMPrWu0OVQfekOBwjETT4g92yr9K3gi8v+K2tNP0nmyVKkZskXSczaVmYkZm5MOsh3P5RWziMqIzPuBpWbhcih5pCqlzpr2oR9Hxy1YquBjXpcsbaWLG1Q+FiG0a059rwrMbTLmvpVmNwCDe/ei5Suyyk36ZjwgCwFhS80SW6l17VozGxIXc9hS5hzdTWzDbxVYTHM7kEdXq8r4FFygqCu1tKZZPNBYZSbbdxVVOwSVoQ4jgIsXCUkBzH0uN1NcVxDAy4DEmKUD2YbH4r6IMj0rxLhsWPwphlJ0N1cLqtbMHIcHT8PI5/A/Kuy0z51vXq38b+zc8cTSROspAvly2v8GsGvTxzjL/J83lxTxyqSO5iD91U0ZGN+pLfxDYVENMql68aTPvEqLxDQWN/em40pZImU50It3U/pTSuHToBDdx3FZpscNHFnHwapiEZMbh2Vek3B/36UTCB1N3o2K1kw2Vv/J+hqUdMm3TCxIvMPwKYtQ4o/v1H5gaZMdtW22pDPOasBs9vNEWaNTyz3/vV1it1DYVfl2UsdzqK4RyTIEd2B8UlxlvubDuMoqcXxKHDrZjeQaZRSkME/FnEmIflxLqiDc+9OotbY0U0+zNXhUH2eIKu1qbmxeHwsdywLHRV3JPiksNwzmtkxEsoUdgbA008OEwcdsNGvNY2U7s31oNJ7M+Rxc/2Y+IXEY/ELGbxA6lB2HuaZh4XhoZcjRl2te7a2rawWDMUZNuo6kne9DxKuX5iILgdV+9HZz5FvqvDMmwsIFmjWx/hrMxEL4YloGOS+qNt9K3XZWUFtjWbiwC2m1C2jTik72LYZ1ljLDfvevONKCwMEnNT922kgpjoKggXFt6DVbNAu4oEi9D/ABTT5aC/oP1/tTwYwu0a1XK3ZtPejkaChtVkxJK0LzFkBsoduyr3r51LcyuWXKcxuvivpTbVl4rgeDxM7zPoz6ke9bePlUfTxf5HiPK00MxjQUzGtLxrr6stMoG85qzTZ741ENqu4XMMxyntahwnX/uiSQs5FZX6KMqSFBa7aWzLuPmongtAsqknluHJHcV7DROGUHVR2p84UtFKIjbMuqnalVWRnJRdA+YeeCnZafiYlSHXY1n8NBmgjb8Vgp9rVpxJd7jsKLM2Vrw8UVTmDWA1IrA47x7q5GFBW2juf0rfxcPLwrS8xhdS1fPcU+dm+TVcMFJ7H40I5H2YafFRpZYQWYaln3q2F4pLHMsrHNas+nOGcPl4hMEjW6j1HxWuUYRWzfJRS34dVgOLScStHFEPdmvatFMFJHMC0hD2sp0IqOD4GLh8eVdyPxWpzFyrlHm+lee6vXh5OSa71DwtBjyjNBLdZBtbYihTzf1FJYsI5DjcbUq07sLOtj2IpQw46uwkj3uKVlbevPJQC1Bm2MaLkh1KybUmsgw0rR2vENQ3db0d3yoTQ4LZWZjfNr/imiUoHIzONDcV6NTlOaokgMF2g0HdG2P+a9HOJOkDK43Q71ReaCe+du1Vb2orDzt2oL5u23ajEDBk6mqltdGqW2oRGtWqyUkvovFz0OgVhTKSyrryG+lqqiflGU0aN8h1y0ZOzSXXFhReWCQDza9O4eVZVzQtcdwe1LqyyMD48bVVlaKTNEgkVjdlG/0qEkmKzVikVdSLHvoa1cFKs1hfNlrnY8fC2jF428Mh/wCq0sHjAbBGUN8WNql1aMubHa0OYdFwnFHVj91I17e/f/fetdEjGgWxO580g8UE2HzLIBIvUTm6qNhcSpRRL+XMCPxf5pjz8lyVr0Hx0vHw50sp10rin4BjJZysK9Vs1vyiu2xwl4iwjgizop1ZjYX96bwvDhh8OQJSXvdm06jTRm4O0Uxcn8EK+nDcO/ZnGPKrzqFjBuQe/tXSryoehQiey09iXdENmVh3tvWXKzSC4pZ5HL0qsks22Hkly2oEs19aoc1h00MXv1VMpGCKl2Bt5oLucxVvFGf2pXEHbNtXF4pMXkl5ehbMBt5FAMrOdNB2NTiBmuAtvegYcXLJ4NXjFUWSHU2FeQ2cp73+lAEijSpR88nRsF1pXE4boU0SP6gPYjcGiAX1ql7kjxU4ugCnMkicxyDOANH7mqfaYrer/jTcy9afX+VqDKgbvZhrfxV4yi/ThUykkkIzDt02qjSSk6RN/SmgwcXYWI3FVKXN6tFiONg4+1XMOf8AFVEFFR+WCM29K7+FS0MGU38U2JVjiLN270ssq5R03196IxVtPNRat7AIz8UFzZGUXrR4bio8fieW0fQosX96ysXBGkgy+s710X7LYKIuMq6sAapOMFHRPNJQxuR1GI4dBBglWOJSzLrXPYOKaZmwsV7iQqAOw3rseIRPJGo9K238UD9mcBh4sZiZEk5jK2rZr6nv/IVCJ4mPlfjxSk9sc4NhTh4FR4rADvXsXByyAzaVsFdRSvEmjjiDP2NqVqjzI5pSyX+znsTGutZU6ZG6NjvWtjZgLhOwrFkxF7nxQs9rjqTRSRJO21DtlU33qTi81BkxKjTzQs2xjIq7UvK2YgVTEYmNL5mrNm4ioduVmPv4qkccpGiMR6UdJ6qSkbIRl3pP7bMSCW6SdaeiCuc3nWr9HBbHqgTXOubQ70xhSqJbq1NXKAaL3osSWWx7Uk5qjmwgbX01a69t6qu1Un9BtvsPntUF6KevnkY+OkfrVGXSrRJyYwo2tVHNUXp3grOlm5g32+lC5rDQbdqPIM738Cgk661piLJkxrUvH/DQ0duy6e7UzFzHtqi/+pvSt0V8ApHrTEMbX9VECFVu5z679xTcaqdalLIBsTl4fJKwZf0roeB4f7BGMRMxzEAC1KJkEdmIGultzWxwrDlyJMQCVHpQ7D/NL2bWzFysn9Nmqgmx8QE4MagXVNj9T+lZkDSYbGYqbCCww5CmNNARa5pni2NbBYR5UHUosvuT3qOExHD8OyubtICzN5YjWgjy4pxg38fw6TB4pMRhknVls1ZHHsU8qoqZcoNc1hcfiMFArgs0F7SL+QjS9OTSGdRKhzX96FHQ4X48vb4I4nEvrZtO9Z8kvemcShza70Ew/m2oUezjUYoSaTroWMmZIiyre3fxTk8Gmi0F4/uStNHqmi6ow3d53V3705Fw9pUzL6e9KSryMSQ2xroeBcSjgjZJI1IYW13rXOTS/r4dkckrSMGfDNA1h3omBYxkhu5rU4oYZUZom1vWTZllJ96EW5x2cpN+mlGes28VJdqXjajoc2lRkg0HiN0vm2ob5pGGU6DUmpCfm2q7dKhR3qOkAgnShSGiEaUGTTTzVInCzG5PvVN9aK+lBL61pQkvQiHL0+aNGovp6u1tqDFe/VTUOa+m1SmUDRrbSXS/bzV+iJSUkt/DvXs1CkkZiyqAbDqI7Dx9azrYoxh5oVcO8gaXsgW+UfArZw/FYYlveT4CmkMKixsiqAR3J0N6031cLYVzaMWbrJ0xLjHEY8XhECq9lkUm6kaV0kVmiDBbADQeayMbEr4CaML1GMjbvTHDsU0mFhKLuoJ/lRvRkypPGuviJih5GImw7hcshLKrf1rNxUJ4S5eBvuHNuW34R7Vv4tVniCWs42K7g1lY0TGJosZGWFrB1F64GCdvZR8MkuWUdQIvm3qfs6rrbNScGMmihGHdx93pny9venoXul1IdT3WiaH2QriIlYWtb2pHER2W3itZ2jsbNrWZjGWxoNfS+GTZjYvChwbertWY0U8L+lq3ndbCgsqnXzVseVpbNqbMpHfMbq16KsbMwanOTc3q4jp3kXwFg40o6rU5dRRstZ5TA2VAqG9P1qxqtIAq9Ak2o7NQHNWicwEh0pcjU0WZszALqfPigmNbm7tetEBJDEdNxtoPjes+I69O9NK+YrDGAznUk7JUpxLMZdyi2A629C96vHGY1ihJ6nJYnyN/+qqix4aMte7d2O5r0Mpf75kOugHgf5rP/wAJux5eojM3SDpWnHIvSpZdBrWOjGVgDoO5rSw0CgXY3tsPNTM2VL6OPilCv4CknTxVf2YVjw9C/pJJX4vpSfEsQkWBlt0sUIy1ocDkC4WKNxsLbGn+GTJBrE2jRbTRastsv3m9LSYqCNiN7HarmRGhDru21cjJ1loBxaJDhxIgUSRjN8isybA4hIlxfDibOLtD2NabyBOh+/8AWloMX9lX7PJpb0MfxDxTmnG5xjoSgxiYhDHlKzDRkbsaVxUahScvtWlj+GxYmMTR/dzjUON6yA7cwwYvplXb3rmrNmFxe4iEqAEBary2Av1HMdq0+SCNd6G6KGUV3c19kwAGdRplqQtlIzUTRRlXv2qVjy6t1t2PilOsiLQAZb3ozDKhH1qFObQ1WbZfmlFBsbi/mhyuqr1VZnYyMEFgN2oYRRqeon8VOlQyAPK7fu47jtfSgyCZhZiE9lpqQ/WgvtVohFSrRqQhzX37UPORpko7VSrpgaAZgpNvUdAKewiGJddzvScQH4d6O0jgiO92P9BQlvRVjLNz5OUrWRbFz+laMMaWNIYdcltb+/mn4ZbME+tY8mtInLwMMO1g0eo7imcMsj6XykbUMzrax+KDieIP0wYW3NfudkHc1FJtmWSm0GeFsdxAYe4MeHszH8zV0WHw/Khe5Cm1ZPBUXCIVLEnu5/Ea1MOxkLhr3Gmu1qZv4YeRKV9V4hGWEvlkz6DQ1bmsv7sZgN6JI4DEi2VdrVWNVdi9iSN64KdrYWP/APQmdukjZfFUlw4xK8t0XTuah5uo5hbTQe9TBiDlyvmFtb06YtSW0Byy4HVvvIDpfutL4/DxY6PNzBcellp9yMQSASUtqB3+aQnwPKbPhGyeU3U0yZXHLdt0zHeSfBMI8SCV2Enn5q5DzDmIqgbKTremp8QoUx4uAgncgZhSWHzNIYBol72O5FE3p2rohR1Gyu58gWAqcwBPNRwPLVpBUCgL2FAfLmPf2pTlOwceTL0UGWS33adTn/jQsQI4pAzZsrepQTarBkA6EVU/Wg0hqIy5EPLNh3HmhF/p7VeSS2h3O1Ls+Tqb1bCnirKJFm112ob0Pm6m9S7XWrKNHNAn9VUJ1NS56hUGqUK1Yvmyi9Hg06vOtLIN821qZgPStvFNNFWOI1MwLrmzUrGM3p3pmKP8LeoaiskxGGZ8zCgYMj7XiJc2qtl+gFHXLY33pPBfv8QV2aQg1OP+WBq0dLgJxnySC57+K01uTlVrL/WubgfLILMtagxOWIADQjVqgednxPtobxCCMgL33oayctSI9u1JtiVZDd7ihwz2cm2YWsKKYI4nWx+NTLMm21zQMRIS5EXY61VZcp0W2+1B+0r023tTWNGDsLHiHhvdtSer4qWxJci2o7nxSmJk2ZdzVVkygKaayn4k90WxiKSoG7nX4pHGKYpVnTUJow8imRJecr+Vb1WSTQrTp0WimtFknidFZZFy280GTEx5iYs0h201FAw0EMkakxqSDrTKsiLkGgovrY9UxGYYmRbnLGo2sLmqR/aY1JDJJ8i1OOc2lK9V3X8pP9aZSsogYxOViZwyn+Y/nXpGSQXDb1fVx1UN4YvyrTqr0Fegcgv0152yDXej4ARJj0NwuhG9htW+VU5vxKRa3mqNpekcubo6ORkmXLfN3vVgyW9LGneJ8OCTJyo+iQ2HkHxTkXB8NFGqMrMw3I71TtGieTPFJOznwek0aHYfFK0xEdB8UZGw0MNvTg6erzpSEDdI+abMtvVtWPKtiMLl6TSmCflT4hDvnuPrRTJlF19NZ7GRZ5MQnpvYfHehjg3aOSN+EBl1bXvTiOoRUzdrVk4drgHNuKaUqzEHxWWS6uiM4WOSGHJZBdzofpQUlFuhaHsoXzULmU3zbUEIoUhkt90bm1IM2V70dpM6nS9Lt1DL41pkPCNBM2dR81LHL6tqqjZUoUjFsqKbZ73PimS2NRGcM0jLsdPqKXaV8+u9Hj0W1rKNhVGRSSarFpPZRIph3PMlXudRR2dPw70nMQk0Z7ek0YG+pouN7DRZqojWmy/mFSWzaUJxRSvQKCPQWOZSKjNbRtR58VBPjWqRVBFHX7wfNdYmkQbLmsv9qxMBlGMRmIWwPqIHatozwX/ex/8A0KadtKjJyfaKwTJNCsq2sRqO6muX4h+2uFwuMlgiiEqRtlzjv5pb9r+PnB4mfC4KVc0qgOy/gFu1u9B4fisGuBw4eXDhhGt7uN7fNbMXHVdpHz/N5NS6wZYG1HTYfFYvCeINihyprmRdiO4rX9Ndkg4umfS8bPHPj7xHIWy0VpFZg3ikVfSpU82TINANSazuBcfucVpH0xroz9z7CrS5UhKx7BbCrRIBHmOwGlBkY7v+Ko+y0cDwmLfKqtsNK2sPIpv8VhLFkJf1IDse1OwSowHLvbvelzQT2hZKzRDXJPSLd6jma280sr6GoV7m/is3QXqOH0a6HsaCvSbmoaRXUfFUv0k+K5ROSCl79PmgyHLMq/wn9K8JLpfxS88vTm/LY/7/ADqkYjJDDdJHvpVX6WC0J2aqo+Vwap00Ggk0YdCp0Uak+9LQyknlyauv9qbL31pTEx5hzE0ddb00P0woYz+GqrmgxzcxQR3FeL0yhRwQGrQ5EkzuLr3Frg0INXi1MlWwPyjRP2WVeYuEmyMbaeddqzuM8QwHDQynBzNOQSiZc1gRvvS3EuPz8Jw1orFjfIuUaX73rmIf2jxRmkONcyhoyoyqB1HY/SvQ4+Dv/Zng/wAjzHh/pH0u32F8S+LbBzyR3Xcm3M3IIPtaow3EOGQ4eOPEcMV5VUB2MQ1NBbjjfbp3iQpC5JRLC6tly3v9KzsRjZ8TKZZZjnYC9lFtBavRSPmnJy2z/9k="/>
          <p:cNvSpPr>
            <a:spLocks noChangeAspect="1" noChangeArrowheads="1"/>
          </p:cNvSpPr>
          <p:nvPr/>
        </p:nvSpPr>
        <p:spPr bwMode="auto">
          <a:xfrm>
            <a:off x="911224" y="9712853"/>
            <a:ext cx="677331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roth 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541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ellogg.umich.edu/theeyeshaveit/tehi_images/roth-s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88" y="4191001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th Spots, Case presentation, causes, examination and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88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toğraf açıklaması yok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888" y="4190999"/>
            <a:ext cx="3139009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" y="-144463"/>
            <a:ext cx="12700697" cy="7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135421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Osler nodules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5670" y="1692401"/>
            <a:ext cx="10360659" cy="3046988"/>
          </a:xfrm>
        </p:spPr>
        <p:txBody>
          <a:bodyPr/>
          <a:lstStyle/>
          <a:p>
            <a:r>
              <a:rPr lang="en-US" sz="2200" b="0" i="1" dirty="0" smtClean="0"/>
              <a:t>Osler </a:t>
            </a:r>
            <a:r>
              <a:rPr lang="en-US" sz="2200" b="0" i="1" dirty="0"/>
              <a:t>nodules are tender subcutaneous nodules, most commonly seen on the fingers and </a:t>
            </a:r>
            <a:r>
              <a:rPr lang="en-US" sz="2200" b="0" i="1" dirty="0" err="1"/>
              <a:t>toes.Osler</a:t>
            </a:r>
            <a:r>
              <a:rPr lang="en-US" sz="2200" b="0" i="1" dirty="0"/>
              <a:t> nodules are reddish-purple, slightly raised, tender lumps, usually with a pale center. </a:t>
            </a:r>
            <a:endParaRPr lang="tr-TR" sz="2200" b="0" i="1" dirty="0" smtClean="0"/>
          </a:p>
          <a:p>
            <a:endParaRPr lang="tr-TR" sz="2200" b="0" i="1" dirty="0"/>
          </a:p>
          <a:p>
            <a:r>
              <a:rPr lang="en-US" sz="2200" b="0" i="1" dirty="0" smtClean="0"/>
              <a:t>Pain </a:t>
            </a:r>
            <a:r>
              <a:rPr lang="en-US" sz="2200" b="0" i="1" dirty="0"/>
              <a:t>typically appears up to 24 hours before the development of a visible lesion. They are usually found on the fingers and/or toes. </a:t>
            </a:r>
            <a:endParaRPr lang="tr-TR" sz="2200" b="0" i="1" dirty="0" smtClean="0"/>
          </a:p>
          <a:p>
            <a:endParaRPr lang="tr-TR" sz="2200" b="0" i="1" dirty="0"/>
          </a:p>
          <a:p>
            <a:r>
              <a:rPr lang="en-US" sz="2200" b="0" i="1" dirty="0" smtClean="0"/>
              <a:t>They </a:t>
            </a:r>
            <a:r>
              <a:rPr lang="en-US" sz="2200" b="0" i="1" dirty="0"/>
              <a:t>can appear at any time during the course of endocarditis (usually subacute) and can last from a few hours to several days.</a:t>
            </a:r>
            <a:endParaRPr lang="tr-TR" sz="2200" b="0" i="1" dirty="0"/>
          </a:p>
        </p:txBody>
      </p:sp>
    </p:spTree>
    <p:extLst>
      <p:ext uri="{BB962C8B-B14F-4D97-AF65-F5344CB8AC3E}">
        <p14:creationId xmlns:p14="http://schemas.microsoft.com/office/powerpoint/2010/main" val="90110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11277600" cy="615553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Splinter Hemorrhage: Bleeding inside the fingernails.</a:t>
            </a: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92" y="2819400"/>
            <a:ext cx="7914286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09" y="2029000"/>
            <a:ext cx="3552381" cy="280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029000"/>
            <a:ext cx="3504762" cy="28380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3758"/>
            <a:ext cx="3447619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utoShape 2" descr="https://acilci.net/wp-content/uploads/2021/02/Lesion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3084186"/>
            <a:ext cx="4953000" cy="39102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83157"/>
            <a:ext cx="8552381" cy="6104762"/>
          </a:xfrm>
          <a:prstGeom prst="rect">
            <a:avLst/>
          </a:prstGeom>
        </p:spPr>
      </p:pic>
      <p:sp>
        <p:nvSpPr>
          <p:cNvPr id="7" name="AutoShape 2" descr="Repeat echocardiography in diagnosed patients&#10;&#10;controls, especially those with the highest number of complications.&#10;&#10;important in the first 2 weeks of development&#10;&#10;– Right heart may not be needed in IE&#10;&#10;Based on current findings, clinical response, and the causative agent.&#10;&#10;L.A.&#10;&#10;Ao&#10;&#10;↑&#10;&#10;L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779" y="7936"/>
            <a:ext cx="9735774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Laboratuvar</a:t>
            </a:r>
            <a:r>
              <a:rPr spc="-155" dirty="0"/>
              <a:t> </a:t>
            </a:r>
            <a:r>
              <a:rPr dirty="0"/>
              <a:t>ve</a:t>
            </a:r>
            <a:r>
              <a:rPr spc="-114" dirty="0"/>
              <a:t> </a:t>
            </a:r>
            <a:r>
              <a:rPr spc="-10" dirty="0"/>
              <a:t>Görüntüleme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9328785" cy="407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75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kültürü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!!!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180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24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set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60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Klinik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kötüleşme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varsa,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olasılığı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yüksekse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beklenmeden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setler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tamamlanıp antibiyoterapi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başlanabilir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07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Baktereminin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süreklilik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göstermesi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beklendiği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ateş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yüksekliği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gerekmez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180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İnfantta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1-3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büyük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çocukta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5-7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ml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28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Anaerobik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olasılığı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aerob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kültür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şişesi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yeterli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AFR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yüksekliği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yüksekliği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775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Anemi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29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Hemoliz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kronik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hastalık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anemisi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ts val="2775"/>
              </a:lnSpc>
              <a:spcBef>
                <a:spcPts val="13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Renal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emboli/immün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kompleks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birikimine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bağlı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nefrit;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295"/>
              </a:lnSpc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Hematüri,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proteinüri,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lökositüri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782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Ekokardiyografi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72122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İlk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tercih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görüntüleme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yöntemi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Tanı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koydurucu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Cerrahi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kararı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0" dirty="0">
                <a:latin typeface="Calibri"/>
                <a:cs typeface="Calibri"/>
              </a:rPr>
              <a:t>Tedavi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takibi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1274063"/>
            <a:ext cx="5181600" cy="1033780"/>
          </a:xfrm>
          <a:custGeom>
            <a:avLst/>
            <a:gdLst/>
            <a:ahLst/>
            <a:cxnLst/>
            <a:rect l="l" t="t" r="r" b="b"/>
            <a:pathLst>
              <a:path w="5181600" h="1033780">
                <a:moveTo>
                  <a:pt x="5009388" y="0"/>
                </a:moveTo>
                <a:lnTo>
                  <a:pt x="172212" y="0"/>
                </a:ln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0" y="861060"/>
                </a:lnTo>
                <a:lnTo>
                  <a:pt x="6150" y="906845"/>
                </a:lnTo>
                <a:lnTo>
                  <a:pt x="23509" y="947984"/>
                </a:lnTo>
                <a:lnTo>
                  <a:pt x="50434" y="982837"/>
                </a:lnTo>
                <a:lnTo>
                  <a:pt x="85287" y="1009762"/>
                </a:lnTo>
                <a:lnTo>
                  <a:pt x="126426" y="1027121"/>
                </a:lnTo>
                <a:lnTo>
                  <a:pt x="172212" y="1033272"/>
                </a:lnTo>
                <a:lnTo>
                  <a:pt x="5009388" y="1033272"/>
                </a:lnTo>
                <a:lnTo>
                  <a:pt x="5055173" y="1027121"/>
                </a:lnTo>
                <a:lnTo>
                  <a:pt x="5096312" y="1009762"/>
                </a:lnTo>
                <a:lnTo>
                  <a:pt x="5131165" y="982837"/>
                </a:lnTo>
                <a:lnTo>
                  <a:pt x="5158090" y="947984"/>
                </a:lnTo>
                <a:lnTo>
                  <a:pt x="5175449" y="906845"/>
                </a:lnTo>
                <a:lnTo>
                  <a:pt x="5181600" y="861060"/>
                </a:lnTo>
                <a:lnTo>
                  <a:pt x="5181600" y="172212"/>
                </a:lnTo>
                <a:lnTo>
                  <a:pt x="5175449" y="126426"/>
                </a:lnTo>
                <a:lnTo>
                  <a:pt x="5158090" y="85287"/>
                </a:lnTo>
                <a:lnTo>
                  <a:pt x="5131165" y="50434"/>
                </a:lnTo>
                <a:lnTo>
                  <a:pt x="5096312" y="23509"/>
                </a:lnTo>
                <a:lnTo>
                  <a:pt x="5055173" y="6150"/>
                </a:lnTo>
                <a:lnTo>
                  <a:pt x="50093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9740" y="1540890"/>
            <a:ext cx="21920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Kapak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lezyonları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4727" y="2248349"/>
            <a:ext cx="1483360" cy="104965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4"/>
              </a:spcBef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Kalınlaşma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85"/>
              </a:spcBef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Vejetasyon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Perforasyon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3357371"/>
            <a:ext cx="5181600" cy="1031875"/>
          </a:xfrm>
          <a:custGeom>
            <a:avLst/>
            <a:gdLst/>
            <a:ahLst/>
            <a:cxnLst/>
            <a:rect l="l" t="t" r="r" b="b"/>
            <a:pathLst>
              <a:path w="5181600" h="1031875">
                <a:moveTo>
                  <a:pt x="5009642" y="0"/>
                </a:moveTo>
                <a:lnTo>
                  <a:pt x="171958" y="0"/>
                </a:lnTo>
                <a:lnTo>
                  <a:pt x="126235" y="6140"/>
                </a:lnTo>
                <a:lnTo>
                  <a:pt x="85155" y="23471"/>
                </a:lnTo>
                <a:lnTo>
                  <a:pt x="50355" y="50355"/>
                </a:lnTo>
                <a:lnTo>
                  <a:pt x="23471" y="85155"/>
                </a:lnTo>
                <a:lnTo>
                  <a:pt x="6140" y="126235"/>
                </a:lnTo>
                <a:lnTo>
                  <a:pt x="0" y="171957"/>
                </a:lnTo>
                <a:lnTo>
                  <a:pt x="0" y="859789"/>
                </a:lnTo>
                <a:lnTo>
                  <a:pt x="6140" y="905512"/>
                </a:lnTo>
                <a:lnTo>
                  <a:pt x="23471" y="946592"/>
                </a:lnTo>
                <a:lnTo>
                  <a:pt x="50355" y="981392"/>
                </a:lnTo>
                <a:lnTo>
                  <a:pt x="85155" y="1008276"/>
                </a:lnTo>
                <a:lnTo>
                  <a:pt x="126235" y="1025607"/>
                </a:lnTo>
                <a:lnTo>
                  <a:pt x="171958" y="1031747"/>
                </a:lnTo>
                <a:lnTo>
                  <a:pt x="5009642" y="1031747"/>
                </a:lnTo>
                <a:lnTo>
                  <a:pt x="5055364" y="1025607"/>
                </a:lnTo>
                <a:lnTo>
                  <a:pt x="5096444" y="1008276"/>
                </a:lnTo>
                <a:lnTo>
                  <a:pt x="5131244" y="981392"/>
                </a:lnTo>
                <a:lnTo>
                  <a:pt x="5158128" y="946592"/>
                </a:lnTo>
                <a:lnTo>
                  <a:pt x="5175459" y="905512"/>
                </a:lnTo>
                <a:lnTo>
                  <a:pt x="5181600" y="859789"/>
                </a:lnTo>
                <a:lnTo>
                  <a:pt x="5181600" y="171957"/>
                </a:lnTo>
                <a:lnTo>
                  <a:pt x="5175459" y="126235"/>
                </a:lnTo>
                <a:lnTo>
                  <a:pt x="5158128" y="85155"/>
                </a:lnTo>
                <a:lnTo>
                  <a:pt x="5131244" y="50355"/>
                </a:lnTo>
                <a:lnTo>
                  <a:pt x="5096444" y="23471"/>
                </a:lnTo>
                <a:lnTo>
                  <a:pt x="5055364" y="6140"/>
                </a:lnTo>
                <a:lnTo>
                  <a:pt x="500964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9740" y="3441903"/>
            <a:ext cx="4306570" cy="26219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Perivalvüler/periprostetik</a:t>
            </a:r>
            <a:r>
              <a:rPr sz="2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kapak lezyonları</a:t>
            </a:r>
            <a:endParaRPr sz="26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1250"/>
              </a:spcBef>
              <a:buChar char="•"/>
              <a:tabLst>
                <a:tab pos="254635" algn="l"/>
              </a:tabLst>
            </a:pPr>
            <a:r>
              <a:rPr sz="2000" spc="-20" dirty="0">
                <a:latin typeface="Calibri"/>
                <a:cs typeface="Calibri"/>
              </a:rPr>
              <a:t>Abse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Psödoanevrizma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Enfekte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ekolusent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koleksiyon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85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Fistül</a:t>
            </a:r>
            <a:endParaRPr sz="2000">
              <a:latin typeface="Calibri"/>
              <a:cs typeface="Calibri"/>
            </a:endParaRPr>
          </a:p>
          <a:p>
            <a:pPr marL="254635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254635" algn="l"/>
              </a:tabLst>
            </a:pPr>
            <a:r>
              <a:rPr sz="2000" spc="-10" dirty="0">
                <a:latin typeface="Calibri"/>
                <a:cs typeface="Calibri"/>
              </a:rPr>
              <a:t>Prostetik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kapak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ayrılması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38"/>
            <a:ext cx="12192000" cy="656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9322993" cy="677108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Vegetations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85800"/>
            <a:ext cx="8019048" cy="6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939" y="388061"/>
            <a:ext cx="9322993" cy="677108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Janeway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Lesions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Janeway lesions on the hypothenar eminence of the palms in a patient with subacute bacterial endocarditis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07" y="4099095"/>
            <a:ext cx="4286250" cy="27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neway Lesion: Flat, painless, erythematous lesion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723099"/>
            <a:ext cx="5241925" cy="34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295400" y="1891602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Janeway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lesions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are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small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,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painless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hemorrhages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of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macular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or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mildly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nodular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</a:rPr>
              <a:t>character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</a:rPr>
              <a:t>.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found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thenar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hypothenar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processes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palms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soles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feet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Histological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findings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generally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consistent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septic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microembolisms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36984"/>
            <a:ext cx="377026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rgbClr val="5F6368"/>
                </a:solidFill>
                <a:effectLst/>
                <a:latin typeface="Roboto"/>
              </a:rPr>
              <a:t>233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71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8061"/>
            <a:ext cx="10589261" cy="914353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55" dirty="0" err="1"/>
              <a:t>Diagnostic</a:t>
            </a:r>
            <a:r>
              <a:rPr lang="tr-TR" spc="-55" dirty="0"/>
              <a:t> </a:t>
            </a:r>
            <a:r>
              <a:rPr lang="tr-TR" spc="-55" dirty="0" err="1"/>
              <a:t>Criteria</a:t>
            </a:r>
            <a:r>
              <a:rPr lang="tr-TR" spc="-55" dirty="0"/>
              <a:t> (2023 ESC – </a:t>
            </a:r>
            <a:r>
              <a:rPr lang="tr-TR" spc="-55" dirty="0" err="1"/>
              <a:t>Modified</a:t>
            </a:r>
            <a:r>
              <a:rPr lang="tr-TR" spc="-55" dirty="0"/>
              <a:t> Duke)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Majör</a:t>
            </a:r>
            <a:r>
              <a:rPr dirty="0" smtClean="0"/>
              <a:t> </a:t>
            </a:r>
            <a:r>
              <a:rPr spc="-10" dirty="0" err="1" smtClean="0"/>
              <a:t>Mikrobiyolojik</a:t>
            </a:r>
            <a:r>
              <a:rPr spc="-20" dirty="0" smtClean="0"/>
              <a:t> </a:t>
            </a:r>
            <a:r>
              <a:rPr spc="-10" dirty="0" err="1" smtClean="0"/>
              <a:t>kriterler</a:t>
            </a:r>
            <a:endParaRPr spc="-10" dirty="0" smtClean="0"/>
          </a:p>
          <a:p>
            <a:pPr marL="241300" indent="-227965">
              <a:lnSpc>
                <a:spcPct val="100000"/>
              </a:lnSpc>
              <a:spcBef>
                <a:spcPts val="1955"/>
              </a:spcBef>
              <a:buFont typeface="Arial MT"/>
              <a:buChar char="•"/>
              <a:tabLst>
                <a:tab pos="241935" algn="l"/>
              </a:tabLst>
            </a:pPr>
            <a:r>
              <a:rPr b="0" spc="-10" dirty="0" err="1" smtClean="0">
                <a:latin typeface="Calibri"/>
                <a:cs typeface="Calibri"/>
              </a:rPr>
              <a:t>Pozitif</a:t>
            </a:r>
            <a:r>
              <a:rPr b="0" spc="-55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kan</a:t>
            </a:r>
            <a:r>
              <a:rPr b="0" spc="-55" dirty="0" smtClean="0">
                <a:latin typeface="Calibri"/>
                <a:cs typeface="Calibri"/>
              </a:rPr>
              <a:t> </a:t>
            </a:r>
            <a:r>
              <a:rPr b="0" spc="-10" dirty="0" err="1" smtClean="0">
                <a:latin typeface="Calibri"/>
                <a:cs typeface="Calibri"/>
              </a:rPr>
              <a:t>kültürü</a:t>
            </a:r>
            <a:endParaRPr b="0" spc="-10" dirty="0" smtClean="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 err="1" smtClean="0">
                <a:latin typeface="Calibri"/>
                <a:cs typeface="Calibri"/>
              </a:rPr>
              <a:t>Tipik</a:t>
            </a:r>
            <a:r>
              <a:rPr sz="1700" spc="-45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mikroorganizmaların</a:t>
            </a:r>
            <a:r>
              <a:rPr sz="1700" spc="-6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2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ayrı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sette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pozitifliği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(Oral</a:t>
            </a:r>
            <a:r>
              <a:rPr sz="1700" spc="-35" dirty="0" smtClean="0">
                <a:latin typeface="Calibri"/>
                <a:cs typeface="Calibri"/>
              </a:rPr>
              <a:t> </a:t>
            </a:r>
            <a:r>
              <a:rPr sz="1700" spc="-25" dirty="0" err="1" smtClean="0">
                <a:latin typeface="Calibri"/>
                <a:cs typeface="Calibri"/>
              </a:rPr>
              <a:t>streptokoklar</a:t>
            </a:r>
            <a:r>
              <a:rPr sz="1700" spc="-25" dirty="0" smtClean="0">
                <a:latin typeface="Calibri"/>
                <a:cs typeface="Calibri"/>
              </a:rPr>
              <a:t>,</a:t>
            </a:r>
            <a:r>
              <a:rPr sz="1700" spc="-35" dirty="0" smtClean="0">
                <a:latin typeface="Calibri"/>
                <a:cs typeface="Calibri"/>
              </a:rPr>
              <a:t> </a:t>
            </a:r>
            <a:r>
              <a:rPr sz="1700" spc="-30" dirty="0" smtClean="0">
                <a:latin typeface="Calibri"/>
                <a:cs typeface="Calibri"/>
              </a:rPr>
              <a:t>Str. </a:t>
            </a:r>
            <a:r>
              <a:rPr sz="1700" dirty="0" err="1" smtClean="0">
                <a:latin typeface="Calibri"/>
                <a:cs typeface="Calibri"/>
              </a:rPr>
              <a:t>gallolyticus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(</a:t>
            </a:r>
            <a:r>
              <a:rPr sz="1700" spc="-10" dirty="0" err="1" smtClean="0">
                <a:latin typeface="Calibri"/>
                <a:cs typeface="Calibri"/>
              </a:rPr>
              <a:t>S.bovis</a:t>
            </a:r>
            <a:r>
              <a:rPr sz="1700" spc="-10" dirty="0" smtClean="0">
                <a:latin typeface="Calibri"/>
                <a:cs typeface="Calibri"/>
              </a:rPr>
              <a:t>),</a:t>
            </a:r>
            <a:r>
              <a:rPr sz="1700" spc="-55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HACEK,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S.</a:t>
            </a:r>
            <a:r>
              <a:rPr sz="1700" spc="-10" dirty="0" smtClean="0">
                <a:latin typeface="Calibri"/>
                <a:cs typeface="Calibri"/>
              </a:rPr>
              <a:t> aureus,</a:t>
            </a:r>
            <a:endParaRPr sz="1700" dirty="0" smtClean="0">
              <a:latin typeface="Calibri"/>
              <a:cs typeface="Calibri"/>
            </a:endParaRPr>
          </a:p>
          <a:p>
            <a:pPr marL="699135">
              <a:lnSpc>
                <a:spcPct val="100000"/>
              </a:lnSpc>
              <a:spcBef>
                <a:spcPts val="820"/>
              </a:spcBef>
            </a:pPr>
            <a:r>
              <a:rPr sz="1700" b="0" dirty="0" smtClean="0">
                <a:latin typeface="Calibri"/>
                <a:cs typeface="Calibri"/>
              </a:rPr>
              <a:t>E.</a:t>
            </a:r>
            <a:r>
              <a:rPr sz="1700" b="0" spc="-20" dirty="0" smtClean="0">
                <a:latin typeface="Calibri"/>
                <a:cs typeface="Calibri"/>
              </a:rPr>
              <a:t> </a:t>
            </a:r>
            <a:r>
              <a:rPr sz="1700" b="0" spc="-10" dirty="0" err="1" smtClean="0">
                <a:latin typeface="Calibri"/>
                <a:cs typeface="Calibri"/>
              </a:rPr>
              <a:t>faecalis</a:t>
            </a:r>
            <a:r>
              <a:rPr sz="1700" b="0" spc="-10" dirty="0" smtClean="0">
                <a:latin typeface="Calibri"/>
                <a:cs typeface="Calibri"/>
              </a:rPr>
              <a:t>)</a:t>
            </a:r>
            <a:endParaRPr sz="1700" dirty="0" smtClean="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 err="1" smtClean="0">
                <a:latin typeface="Calibri"/>
                <a:cs typeface="Calibri"/>
              </a:rPr>
              <a:t>Tipik</a:t>
            </a:r>
            <a:r>
              <a:rPr sz="1700" spc="-45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olmayan</a:t>
            </a:r>
            <a:r>
              <a:rPr sz="1700" spc="-30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mikroorganizmaların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3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veya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daha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fazla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pozitifliği</a:t>
            </a:r>
            <a:endParaRPr sz="1700" dirty="0" smtClean="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 err="1" smtClean="0">
                <a:latin typeface="Calibri"/>
                <a:cs typeface="Calibri"/>
              </a:rPr>
              <a:t>C.Burnetti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için</a:t>
            </a:r>
            <a:r>
              <a:rPr sz="1700" spc="-45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1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kültür</a:t>
            </a:r>
            <a:endParaRPr sz="1700" dirty="0" smtClean="0">
              <a:latin typeface="Calibri"/>
              <a:cs typeface="Calibri"/>
            </a:endParaRPr>
          </a:p>
          <a:p>
            <a:pPr marL="241300" indent="-227965">
              <a:lnSpc>
                <a:spcPct val="100000"/>
              </a:lnSpc>
              <a:spcBef>
                <a:spcPts val="1900"/>
              </a:spcBef>
              <a:buFont typeface="Arial MT"/>
              <a:buChar char="•"/>
              <a:tabLst>
                <a:tab pos="241935" algn="l"/>
              </a:tabLst>
            </a:pPr>
            <a:r>
              <a:rPr b="0" spc="-10" dirty="0" err="1" smtClean="0">
                <a:latin typeface="Calibri"/>
                <a:cs typeface="Calibri"/>
              </a:rPr>
              <a:t>Pozitif</a:t>
            </a:r>
            <a:r>
              <a:rPr b="0" spc="-60" dirty="0" smtClean="0">
                <a:latin typeface="Calibri"/>
                <a:cs typeface="Calibri"/>
              </a:rPr>
              <a:t> </a:t>
            </a:r>
            <a:r>
              <a:rPr b="0" spc="-10" dirty="0" err="1" smtClean="0">
                <a:latin typeface="Calibri"/>
                <a:cs typeface="Calibri"/>
              </a:rPr>
              <a:t>laboratuvar</a:t>
            </a:r>
            <a:endParaRPr b="0" spc="-10" dirty="0" smtClean="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 err="1" smtClean="0">
                <a:latin typeface="Calibri"/>
                <a:cs typeface="Calibri"/>
              </a:rPr>
              <a:t>Coxiella</a:t>
            </a:r>
            <a:r>
              <a:rPr sz="1700" spc="-6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burnetii</a:t>
            </a:r>
            <a:r>
              <a:rPr sz="1700" dirty="0" smtClean="0">
                <a:latin typeface="Calibri"/>
                <a:cs typeface="Calibri"/>
              </a:rPr>
              <a:t>,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Bartonella</a:t>
            </a:r>
            <a:r>
              <a:rPr sz="1700" spc="-6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spp.</a:t>
            </a:r>
            <a:r>
              <a:rPr sz="1700" spc="-55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veya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Tropheryma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whipplei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için</a:t>
            </a:r>
            <a:r>
              <a:rPr sz="1700" spc="-65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PCR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ve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diğer</a:t>
            </a:r>
            <a:r>
              <a:rPr sz="1700" spc="-6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nükleik</a:t>
            </a:r>
            <a:r>
              <a:rPr sz="1700" spc="-45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asid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teknikleri</a:t>
            </a:r>
            <a:endParaRPr sz="1700" dirty="0" smtClean="0">
              <a:latin typeface="Calibri"/>
              <a:cs typeface="Calibri"/>
            </a:endParaRPr>
          </a:p>
          <a:p>
            <a:pPr marL="699135" lvl="1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699770" algn="l"/>
              </a:tabLst>
            </a:pPr>
            <a:r>
              <a:rPr sz="1700" dirty="0" err="1" smtClean="0">
                <a:latin typeface="Calibri"/>
                <a:cs typeface="Calibri"/>
              </a:rPr>
              <a:t>C.Burnetti</a:t>
            </a:r>
            <a:r>
              <a:rPr sz="1700" spc="-45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IgG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antikoru</a:t>
            </a:r>
            <a:r>
              <a:rPr sz="1700" spc="-6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için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1/800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ve</a:t>
            </a:r>
            <a:r>
              <a:rPr sz="1700" spc="-2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üzeri</a:t>
            </a:r>
            <a:r>
              <a:rPr sz="1700" spc="-45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pozitiflik</a:t>
            </a:r>
            <a:endParaRPr sz="1700" dirty="0" smtClean="0">
              <a:latin typeface="Calibri"/>
              <a:cs typeface="Calibri"/>
            </a:endParaRPr>
          </a:p>
          <a:p>
            <a:pPr marL="241300" indent="-227965">
              <a:lnSpc>
                <a:spcPct val="100000"/>
              </a:lnSpc>
              <a:spcBef>
                <a:spcPts val="1885"/>
              </a:spcBef>
              <a:buFont typeface="Arial MT"/>
              <a:buChar char="•"/>
              <a:tabLst>
                <a:tab pos="241935" algn="l"/>
              </a:tabLst>
            </a:pPr>
            <a:r>
              <a:rPr b="0" dirty="0" err="1" smtClean="0">
                <a:latin typeface="Calibri"/>
                <a:cs typeface="Calibri"/>
              </a:rPr>
              <a:t>Bartonella</a:t>
            </a:r>
            <a:r>
              <a:rPr b="0" spc="-105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henselae</a:t>
            </a:r>
            <a:r>
              <a:rPr b="0" spc="-80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veya</a:t>
            </a:r>
            <a:r>
              <a:rPr b="0" spc="-85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Bartonella</a:t>
            </a:r>
            <a:r>
              <a:rPr b="0" spc="-75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quintana</a:t>
            </a:r>
            <a:r>
              <a:rPr b="0" spc="-90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için</a:t>
            </a:r>
            <a:r>
              <a:rPr b="0" spc="-85" dirty="0" smtClean="0">
                <a:latin typeface="Calibri"/>
                <a:cs typeface="Calibri"/>
              </a:rPr>
              <a:t> </a:t>
            </a:r>
            <a:r>
              <a:rPr b="0" spc="-30" dirty="0" smtClean="0">
                <a:latin typeface="Calibri"/>
                <a:cs typeface="Calibri"/>
              </a:rPr>
              <a:t>IFA</a:t>
            </a:r>
            <a:r>
              <a:rPr b="0" spc="-85" dirty="0" smtClean="0">
                <a:latin typeface="Calibri"/>
                <a:cs typeface="Calibri"/>
              </a:rPr>
              <a:t> </a:t>
            </a:r>
            <a:r>
              <a:rPr b="0" dirty="0" smtClean="0">
                <a:latin typeface="Calibri"/>
                <a:cs typeface="Calibri"/>
              </a:rPr>
              <a:t>(</a:t>
            </a:r>
            <a:r>
              <a:rPr b="0" dirty="0" err="1" smtClean="0">
                <a:latin typeface="Calibri"/>
                <a:cs typeface="Calibri"/>
              </a:rPr>
              <a:t>indirekt</a:t>
            </a:r>
            <a:r>
              <a:rPr b="0" spc="-60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immunflorosan</a:t>
            </a:r>
            <a:r>
              <a:rPr b="0" spc="-85" dirty="0" smtClean="0">
                <a:latin typeface="Calibri"/>
                <a:cs typeface="Calibri"/>
              </a:rPr>
              <a:t> </a:t>
            </a:r>
            <a:r>
              <a:rPr b="0" dirty="0" err="1" smtClean="0">
                <a:latin typeface="Calibri"/>
                <a:cs typeface="Calibri"/>
              </a:rPr>
              <a:t>testi</a:t>
            </a:r>
            <a:r>
              <a:rPr b="0" dirty="0" smtClean="0">
                <a:latin typeface="Calibri"/>
                <a:cs typeface="Calibri"/>
              </a:rPr>
              <a:t>)</a:t>
            </a:r>
            <a:r>
              <a:rPr b="0" spc="-65" dirty="0" smtClean="0">
                <a:latin typeface="Calibri"/>
                <a:cs typeface="Calibri"/>
              </a:rPr>
              <a:t> </a:t>
            </a:r>
            <a:r>
              <a:rPr b="0" spc="-10" dirty="0" err="1" smtClean="0">
                <a:latin typeface="Calibri"/>
                <a:cs typeface="Calibri"/>
              </a:rPr>
              <a:t>çalışmaları</a:t>
            </a:r>
            <a:endParaRPr b="0" spc="-1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54076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spc="-40" dirty="0" err="1">
                <a:solidFill>
                  <a:srgbClr val="FF0000"/>
                </a:solidFill>
              </a:rPr>
              <a:t>Infective</a:t>
            </a:r>
            <a:r>
              <a:rPr lang="tr-TR" b="1" spc="-40" dirty="0">
                <a:solidFill>
                  <a:srgbClr val="FF0000"/>
                </a:solidFill>
              </a:rPr>
              <a:t> </a:t>
            </a:r>
            <a:r>
              <a:rPr lang="tr-TR" b="1" spc="-40" dirty="0" err="1">
                <a:solidFill>
                  <a:srgbClr val="FF0000"/>
                </a:solidFill>
              </a:rPr>
              <a:t>Endocarditis</a:t>
            </a:r>
            <a:endParaRPr spc="-4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55600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lang="en-US" sz="2800" dirty="0" smtClean="0">
                <a:latin typeface="Calibri"/>
                <a:cs typeface="Calibri"/>
              </a:rPr>
              <a:t>Infection of the endocardial surface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780651"/>
            <a:ext cx="6478905" cy="134075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0029" algn="l"/>
              </a:tabLst>
            </a:pPr>
            <a:r>
              <a:rPr lang="en-US" sz="2800" spc="-25" dirty="0" smtClean="0">
                <a:latin typeface="Calibri"/>
                <a:cs typeface="Calibri"/>
              </a:rPr>
              <a:t>In the general population: 5/100,000;In the moderate risk group: 50-440/100,000In the high risk group: 300-2160/100,000 (~2%)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74488" y="728353"/>
            <a:ext cx="2820035" cy="878205"/>
            <a:chOff x="7874488" y="728353"/>
            <a:chExt cx="2820035" cy="8782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4488" y="728353"/>
              <a:ext cx="2819439" cy="8779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0351" y="882421"/>
              <a:ext cx="2269236" cy="6019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9" y="758952"/>
              <a:ext cx="2723388" cy="7741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36660" y="969340"/>
            <a:ext cx="23084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Predisposing</a:t>
            </a:r>
            <a:r>
              <a:rPr lang="tr-TR" sz="1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8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lang="tr-TR" sz="1800" spc="-20" dirty="0" smtClean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65364" y="1542237"/>
            <a:ext cx="2837815" cy="1225550"/>
            <a:chOff x="7865364" y="1542237"/>
            <a:chExt cx="2837815" cy="12255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1542237"/>
              <a:ext cx="463283" cy="4023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1996" y="1581911"/>
              <a:ext cx="348996" cy="289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4" y="1880590"/>
              <a:ext cx="2837687" cy="8869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6196" y="2043709"/>
              <a:ext cx="1717548" cy="6019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0" y="1920239"/>
              <a:ext cx="2723388" cy="7741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612885" y="2130933"/>
            <a:ext cx="18067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Endot</a:t>
            </a:r>
            <a:r>
              <a:rPr lang="tr-TR" sz="1800" dirty="0" err="1" smtClean="0">
                <a:solidFill>
                  <a:srgbClr val="FFFFFF"/>
                </a:solidFill>
                <a:latin typeface="Calibri"/>
                <a:cs typeface="Calibri"/>
              </a:rPr>
              <a:t>lial</a:t>
            </a:r>
            <a:r>
              <a:rPr lang="tr-TR" sz="1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800" dirty="0" err="1" smtClean="0">
                <a:solidFill>
                  <a:srgbClr val="FFFFFF"/>
                </a:solidFill>
                <a:latin typeface="Calibri"/>
                <a:cs typeface="Calibri"/>
              </a:rPr>
              <a:t>injury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36407" y="2702013"/>
            <a:ext cx="2895600" cy="1229995"/>
            <a:chOff x="7836407" y="2702013"/>
            <a:chExt cx="2895600" cy="122999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2559" y="2702013"/>
              <a:ext cx="463283" cy="4038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11995" y="2741676"/>
              <a:ext cx="348996" cy="2910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3" y="3040354"/>
              <a:ext cx="2837687" cy="8869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6407" y="3078467"/>
              <a:ext cx="2895600" cy="8534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4799" y="3080004"/>
              <a:ext cx="2723388" cy="77419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022717" y="3166364"/>
            <a:ext cx="25311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lang="tr-TR" sz="18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Nonbacterial</a:t>
            </a:r>
            <a:r>
              <a:rPr lang="tr-TR"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8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thromboembolic</a:t>
            </a:r>
            <a:r>
              <a:rPr lang="tr-TR"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8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endocarditis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65364" y="3863289"/>
            <a:ext cx="2837815" cy="1225550"/>
            <a:chOff x="7865364" y="3863289"/>
            <a:chExt cx="2837815" cy="122555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3863289"/>
              <a:ext cx="463283" cy="4023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11996" y="3902964"/>
              <a:ext cx="348996" cy="2895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4" y="4201642"/>
              <a:ext cx="2837687" cy="8869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96072" y="4364698"/>
              <a:ext cx="2174748" cy="60354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24800" y="4241292"/>
              <a:ext cx="2723388" cy="77419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383905" y="4453254"/>
            <a:ext cx="180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dirty="0" err="1" smtClean="0">
                <a:solidFill>
                  <a:srgbClr val="FFFFFF"/>
                </a:solidFill>
                <a:latin typeface="Calibri"/>
                <a:cs typeface="Calibri"/>
              </a:rPr>
              <a:t>Bacterial</a:t>
            </a:r>
            <a:r>
              <a:rPr lang="tr-TR" sz="1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800" dirty="0" err="1" smtClean="0">
                <a:solidFill>
                  <a:srgbClr val="FFFFFF"/>
                </a:solidFill>
                <a:latin typeface="Calibri"/>
                <a:cs typeface="Calibri"/>
              </a:rPr>
              <a:t>adhesion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65364" y="5024577"/>
            <a:ext cx="2837815" cy="1225550"/>
            <a:chOff x="7865364" y="5024577"/>
            <a:chExt cx="2837815" cy="1225550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5024577"/>
              <a:ext cx="463283" cy="40238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11996" y="5064251"/>
              <a:ext cx="348996" cy="2895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364" y="5362955"/>
              <a:ext cx="2837687" cy="8869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14360" y="5526023"/>
              <a:ext cx="2136648" cy="6019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24800" y="5402579"/>
              <a:ext cx="2723388" cy="77419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402192" y="5614212"/>
            <a:ext cx="25355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Infected</a:t>
            </a:r>
            <a:r>
              <a:rPr lang="tr-TR"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8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vegetation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3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Tanı</a:t>
            </a:r>
            <a:r>
              <a:rPr spc="-65" dirty="0"/>
              <a:t> </a:t>
            </a:r>
            <a:r>
              <a:rPr dirty="0"/>
              <a:t>Kriterleri</a:t>
            </a:r>
            <a:r>
              <a:rPr spc="-80" dirty="0"/>
              <a:t> </a:t>
            </a:r>
            <a:r>
              <a:rPr dirty="0"/>
              <a:t>(2023</a:t>
            </a:r>
            <a:r>
              <a:rPr spc="-120" dirty="0"/>
              <a:t> </a:t>
            </a:r>
            <a:r>
              <a:rPr dirty="0"/>
              <a:t>ESC</a:t>
            </a:r>
            <a:r>
              <a:rPr spc="-9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Modifiye</a:t>
            </a:r>
            <a:r>
              <a:rPr spc="-100" dirty="0"/>
              <a:t> </a:t>
            </a:r>
            <a:r>
              <a:rPr spc="-10" dirty="0"/>
              <a:t>Duke)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43704"/>
            <a:ext cx="10074910" cy="487743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latin typeface="Calibri"/>
                <a:cs typeface="Calibri"/>
              </a:rPr>
              <a:t>Majör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Görüntüleme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Kriterleri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-20" dirty="0">
                <a:latin typeface="Calibri"/>
                <a:cs typeface="Calibri"/>
              </a:rPr>
              <a:t>Ekokardiyografi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veya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BT’de;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spc="-25" dirty="0">
                <a:latin typeface="Calibri"/>
                <a:cs typeface="Calibri"/>
              </a:rPr>
              <a:t>Vejetasyon,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kapak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perforasyonu,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anevrizma, abse,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psödoanevrizma,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intrakardiyak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fistül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Eski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görüntülemelerde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saptanmayan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yeni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bir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yetmezlik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spc="-10" dirty="0">
                <a:latin typeface="Calibri"/>
                <a:cs typeface="Calibri"/>
              </a:rPr>
              <a:t>Protez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kapakta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ayrılma</a:t>
            </a: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[18F]FDG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PET/CT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görüntüleme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Doğal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veya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protez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kapakta,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asendan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aorta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greftinde,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intrakardiyak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cihazlarda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anormal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metabolik</a:t>
            </a:r>
            <a:endParaRPr sz="1900" dirty="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85"/>
              </a:spcBef>
            </a:pPr>
            <a:r>
              <a:rPr sz="1900" dirty="0">
                <a:latin typeface="Calibri"/>
                <a:cs typeface="Calibri"/>
              </a:rPr>
              <a:t>aktivite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(cerrahiden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az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3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ay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sonra)</a:t>
            </a: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WBC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SPECT/CT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200" b="1" dirty="0">
                <a:latin typeface="Calibri"/>
                <a:cs typeface="Calibri"/>
              </a:rPr>
              <a:t>Majör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cerrahi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kriter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9" y="0"/>
            <a:ext cx="1204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12123459" cy="60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8061"/>
            <a:ext cx="11198861" cy="914353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10" dirty="0" err="1"/>
              <a:t>Diagnostic</a:t>
            </a:r>
            <a:r>
              <a:rPr lang="tr-TR" spc="-10" dirty="0"/>
              <a:t> </a:t>
            </a:r>
            <a:r>
              <a:rPr lang="tr-TR" spc="-10" dirty="0" err="1"/>
              <a:t>Criteria</a:t>
            </a:r>
            <a:r>
              <a:rPr lang="tr-TR" spc="-10" dirty="0"/>
              <a:t> (2023 ESC – </a:t>
            </a:r>
            <a:r>
              <a:rPr lang="tr-TR" spc="-10" dirty="0" err="1"/>
              <a:t>Modified</a:t>
            </a:r>
            <a:r>
              <a:rPr lang="tr-TR" spc="-10" dirty="0"/>
              <a:t> Duke)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1429086"/>
            <a:ext cx="7769861" cy="5059718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lang="tr-TR" sz="2400" b="1" dirty="0" err="1" smtClean="0">
                <a:latin typeface="Calibri"/>
                <a:cs typeface="Calibri"/>
              </a:rPr>
              <a:t>Minor</a:t>
            </a:r>
            <a:r>
              <a:rPr lang="tr-TR" sz="2400" b="1" dirty="0" smtClean="0">
                <a:latin typeface="Calibri"/>
                <a:cs typeface="Calibri"/>
              </a:rPr>
              <a:t> </a:t>
            </a:r>
            <a:r>
              <a:rPr lang="tr-TR" sz="2400" b="1" dirty="0" err="1" smtClean="0">
                <a:latin typeface="Calibri"/>
                <a:cs typeface="Calibri"/>
              </a:rPr>
              <a:t>criteria</a:t>
            </a:r>
            <a:endParaRPr lang="tr-TR" sz="24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endParaRPr lang="tr-TR" sz="2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Predisposing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factors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Previous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infective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endocarditis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Prosthetic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valveValve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repair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surgery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Congenital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heart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disease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Moderate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to</a:t>
            </a:r>
            <a:r>
              <a:rPr lang="tr-TR" sz="2400" dirty="0" smtClean="0">
                <a:latin typeface="Calibri"/>
                <a:cs typeface="Calibri"/>
              </a:rPr>
              <a:t> severe </a:t>
            </a:r>
            <a:r>
              <a:rPr lang="tr-TR" sz="2400" dirty="0" err="1" smtClean="0">
                <a:latin typeface="Calibri"/>
                <a:cs typeface="Calibri"/>
              </a:rPr>
              <a:t>insufficient</a:t>
            </a:r>
            <a:r>
              <a:rPr lang="tr-TR" sz="2400" dirty="0" smtClean="0">
                <a:latin typeface="Calibri"/>
                <a:cs typeface="Calibri"/>
              </a:rPr>
              <a:t>/</a:t>
            </a:r>
            <a:r>
              <a:rPr lang="tr-TR" sz="2400" dirty="0" err="1" smtClean="0">
                <a:latin typeface="Calibri"/>
                <a:cs typeface="Calibri"/>
              </a:rPr>
              <a:t>stenotic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valve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Endovascular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intracardiac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implanted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device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Hypertrophic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cardiomyopathyIntravenous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drug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use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8061"/>
            <a:ext cx="10513061" cy="914353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10" dirty="0" err="1"/>
              <a:t>Diagnostic</a:t>
            </a:r>
            <a:r>
              <a:rPr lang="tr-TR" spc="-10" dirty="0"/>
              <a:t> </a:t>
            </a:r>
            <a:r>
              <a:rPr lang="tr-TR" spc="-10" dirty="0" err="1"/>
              <a:t>Criteria</a:t>
            </a:r>
            <a:r>
              <a:rPr lang="tr-TR" spc="-10" dirty="0"/>
              <a:t> (2023 ESC – </a:t>
            </a:r>
            <a:r>
              <a:rPr lang="tr-TR" spc="-10" dirty="0" err="1"/>
              <a:t>Modified</a:t>
            </a:r>
            <a:r>
              <a:rPr lang="tr-TR" spc="-10" dirty="0"/>
              <a:t> Duke)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662760"/>
            <a:ext cx="10204450" cy="49301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Minor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criteria</a:t>
            </a:r>
            <a:endParaRPr lang="tr-TR" sz="26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smtClean="0">
                <a:latin typeface="Calibri"/>
                <a:cs typeface="Calibri"/>
              </a:rPr>
              <a:t>Fever &gt;38 °C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Embolic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vascular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involvement</a:t>
            </a:r>
            <a:endParaRPr lang="tr-TR" sz="26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Arterial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embolism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  <a:r>
              <a:rPr lang="tr-TR" sz="2600" b="1" dirty="0" err="1" smtClean="0">
                <a:latin typeface="Calibri"/>
                <a:cs typeface="Calibri"/>
              </a:rPr>
              <a:t>septic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pulmonary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infarction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  <a:r>
              <a:rPr lang="tr-TR" sz="2600" b="1" dirty="0" err="1" smtClean="0">
                <a:latin typeface="Calibri"/>
                <a:cs typeface="Calibri"/>
              </a:rPr>
              <a:t>cerebral</a:t>
            </a:r>
            <a:r>
              <a:rPr lang="tr-TR" sz="2600" b="1" dirty="0" smtClean="0">
                <a:latin typeface="Calibri"/>
                <a:cs typeface="Calibri"/>
              </a:rPr>
              <a:t>/</a:t>
            </a:r>
            <a:r>
              <a:rPr lang="tr-TR" sz="2600" b="1" dirty="0" err="1" smtClean="0">
                <a:latin typeface="Calibri"/>
                <a:cs typeface="Calibri"/>
              </a:rPr>
              <a:t>splenic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abscess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  <a:r>
              <a:rPr lang="tr-TR" sz="2600" b="1" dirty="0" err="1" smtClean="0">
                <a:latin typeface="Calibri"/>
                <a:cs typeface="Calibri"/>
              </a:rPr>
              <a:t>mycotic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aneurysm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  <a:r>
              <a:rPr lang="tr-TR" sz="2600" b="1" dirty="0" err="1" smtClean="0">
                <a:latin typeface="Calibri"/>
                <a:cs typeface="Calibri"/>
              </a:rPr>
              <a:t>intracranial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hemorrhage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  <a:r>
              <a:rPr lang="tr-TR" sz="2600" b="1" dirty="0" err="1" smtClean="0">
                <a:latin typeface="Calibri"/>
                <a:cs typeface="Calibri"/>
              </a:rPr>
              <a:t>conjunctival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hemorrhage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  <a:r>
              <a:rPr lang="tr-TR" sz="2600" b="1" dirty="0" err="1" smtClean="0">
                <a:latin typeface="Calibri"/>
                <a:cs typeface="Calibri"/>
              </a:rPr>
              <a:t>Janeway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lesion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purulent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purpura</a:t>
            </a:r>
            <a:endParaRPr lang="tr-TR" sz="26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Immunological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involvement</a:t>
            </a:r>
            <a:endParaRPr lang="tr-TR" sz="26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smtClean="0">
                <a:latin typeface="Calibri"/>
                <a:cs typeface="Calibri"/>
              </a:rPr>
              <a:t>RF </a:t>
            </a:r>
            <a:r>
              <a:rPr lang="tr-TR" sz="2600" b="1" dirty="0" err="1" smtClean="0">
                <a:latin typeface="Calibri"/>
                <a:cs typeface="Calibri"/>
              </a:rPr>
              <a:t>positivity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Osler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nodule</a:t>
            </a:r>
            <a:r>
              <a:rPr lang="tr-TR" sz="2600" b="1" dirty="0" smtClean="0">
                <a:latin typeface="Calibri"/>
                <a:cs typeface="Calibri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Roth</a:t>
            </a:r>
            <a:r>
              <a:rPr lang="tr-TR" sz="2600" b="1" dirty="0" smtClean="0">
                <a:latin typeface="Calibri"/>
                <a:cs typeface="Calibri"/>
              </a:rPr>
              <a:t> spot,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600" b="1" dirty="0" err="1" smtClean="0">
                <a:latin typeface="Calibri"/>
                <a:cs typeface="Calibri"/>
              </a:rPr>
              <a:t>immune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complex</a:t>
            </a:r>
            <a:r>
              <a:rPr lang="tr-TR" sz="2600" b="1" dirty="0" smtClean="0">
                <a:latin typeface="Calibri"/>
                <a:cs typeface="Calibri"/>
              </a:rPr>
              <a:t> </a:t>
            </a:r>
            <a:r>
              <a:rPr lang="tr-TR" sz="2600" b="1" dirty="0" err="1" smtClean="0">
                <a:latin typeface="Calibri"/>
                <a:cs typeface="Calibri"/>
              </a:rPr>
              <a:t>glomerulonephritis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8061"/>
            <a:ext cx="10513061" cy="914353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10" dirty="0" err="1"/>
              <a:t>Diagnostic</a:t>
            </a:r>
            <a:r>
              <a:rPr lang="tr-TR" spc="-10" dirty="0"/>
              <a:t> </a:t>
            </a:r>
            <a:r>
              <a:rPr lang="tr-TR" spc="-10" dirty="0" err="1"/>
              <a:t>Criteria</a:t>
            </a:r>
            <a:r>
              <a:rPr lang="tr-TR" spc="-10" dirty="0"/>
              <a:t> (2023 ESC – </a:t>
            </a:r>
            <a:r>
              <a:rPr lang="tr-TR" spc="-10" dirty="0" err="1"/>
              <a:t>Modified</a:t>
            </a:r>
            <a:r>
              <a:rPr lang="tr-TR" spc="-10" dirty="0"/>
              <a:t> Duke)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901698"/>
            <a:ext cx="10041255" cy="469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Minör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kriterler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14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Majör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kriteri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karşılamayan mikrobiyolojik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kriterler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Enfektif endokardit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etkeni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mikroorganizmanın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majör kriteri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karşılamadan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üretilmesi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0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dirty="0">
                <a:latin typeface="Calibri"/>
                <a:cs typeface="Calibri"/>
              </a:rPr>
              <a:t>Steril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vücut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bölgesinde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(kardiyak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doku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dışı)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kültür,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PCR,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nükleik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asit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testleri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enfektif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endokardit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etkeni</a:t>
            </a:r>
            <a:endParaRPr sz="1700" dirty="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15"/>
              </a:spcBef>
            </a:pPr>
            <a:r>
              <a:rPr sz="1700" spc="-10" dirty="0">
                <a:latin typeface="Calibri"/>
                <a:cs typeface="Calibri"/>
              </a:rPr>
              <a:t>saptanması</a:t>
            </a:r>
            <a:endParaRPr sz="17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Majör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kriteri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karşılamayan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görüntüleme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bulguları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14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[18F]FDG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PET/CT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görüntüleme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Protez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kapakta,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asendan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aorta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greftinde,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intrakardiyak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cihazlarda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cerrahi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sonrası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ay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içinde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anormal</a:t>
            </a:r>
            <a:endParaRPr sz="1700" dirty="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10"/>
              </a:spcBef>
            </a:pPr>
            <a:r>
              <a:rPr sz="1700" dirty="0">
                <a:latin typeface="Calibri"/>
                <a:cs typeface="Calibri"/>
              </a:rPr>
              <a:t>metabolik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aktivite</a:t>
            </a:r>
            <a:endParaRPr sz="17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Fizik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muayenede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olmayan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yetersizlik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üfürümü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duyulması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(ekoakrdiyografi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imkanı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sz="2000" spc="-10" dirty="0">
                <a:latin typeface="Calibri"/>
                <a:cs typeface="Calibri"/>
              </a:rPr>
              <a:t>yoksa)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9731"/>
            <a:ext cx="11125200" cy="4767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10668000" cy="914353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lang="tr-TR" spc="-10" dirty="0" err="1"/>
              <a:t>Diagnostic</a:t>
            </a:r>
            <a:r>
              <a:rPr lang="tr-TR" spc="-10" dirty="0"/>
              <a:t> </a:t>
            </a:r>
            <a:r>
              <a:rPr lang="tr-TR" spc="-10" dirty="0" err="1"/>
              <a:t>Criteria</a:t>
            </a:r>
            <a:r>
              <a:rPr lang="tr-TR" spc="-10" dirty="0"/>
              <a:t> (2023 ESC – </a:t>
            </a:r>
            <a:r>
              <a:rPr lang="tr-TR" spc="-10" dirty="0" err="1"/>
              <a:t>Modified</a:t>
            </a:r>
            <a:r>
              <a:rPr lang="tr-TR" spc="-10" dirty="0"/>
              <a:t> Duke)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Kesin</a:t>
            </a:r>
            <a:r>
              <a:rPr spc="-100" dirty="0"/>
              <a:t> </a:t>
            </a:r>
            <a:r>
              <a:rPr spc="-20" dirty="0"/>
              <a:t>tanı</a:t>
            </a: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pc="-20" dirty="0"/>
          </a:p>
          <a:p>
            <a:pPr algn="ctr">
              <a:lnSpc>
                <a:spcPct val="100000"/>
              </a:lnSpc>
            </a:pPr>
            <a:r>
              <a:rPr sz="2200" spc="-10" dirty="0"/>
              <a:t>Patolojik</a:t>
            </a:r>
            <a:r>
              <a:rPr sz="2200" spc="-60" dirty="0"/>
              <a:t> </a:t>
            </a:r>
            <a:r>
              <a:rPr sz="2200" spc="-20" dirty="0"/>
              <a:t>tanı</a:t>
            </a:r>
            <a:endParaRPr sz="2200" dirty="0"/>
          </a:p>
          <a:p>
            <a:pPr algn="ctr">
              <a:lnSpc>
                <a:spcPct val="100000"/>
              </a:lnSpc>
              <a:spcBef>
                <a:spcPts val="2055"/>
              </a:spcBef>
            </a:pPr>
            <a:r>
              <a:rPr sz="2200" b="0" spc="-20" dirty="0">
                <a:latin typeface="Calibri"/>
                <a:cs typeface="Calibri"/>
              </a:rPr>
              <a:t>Veya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200" dirty="0"/>
              <a:t>Klinik</a:t>
            </a:r>
            <a:r>
              <a:rPr sz="2200" spc="-60" dirty="0"/>
              <a:t> </a:t>
            </a:r>
            <a:r>
              <a:rPr sz="2200" dirty="0"/>
              <a:t>tanı</a:t>
            </a:r>
            <a:r>
              <a:rPr sz="2200" spc="-25" dirty="0"/>
              <a:t> </a:t>
            </a:r>
            <a:r>
              <a:rPr sz="2200" spc="-10" dirty="0"/>
              <a:t>kriterlerinden;</a:t>
            </a:r>
            <a:endParaRPr sz="2200" dirty="0"/>
          </a:p>
          <a:p>
            <a:pPr algn="ctr">
              <a:lnSpc>
                <a:spcPct val="100000"/>
              </a:lnSpc>
              <a:spcBef>
                <a:spcPts val="2050"/>
              </a:spcBef>
            </a:pPr>
            <a:r>
              <a:rPr sz="2200" b="0" dirty="0">
                <a:latin typeface="Calibri"/>
                <a:cs typeface="Calibri"/>
              </a:rPr>
              <a:t>2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majör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55"/>
              </a:spcBef>
            </a:pPr>
            <a:r>
              <a:rPr sz="2200" b="0" dirty="0">
                <a:latin typeface="Calibri"/>
                <a:cs typeface="Calibri"/>
              </a:rPr>
              <a:t>1</a:t>
            </a:r>
            <a:r>
              <a:rPr sz="2200" b="0" spc="-2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majör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+</a:t>
            </a:r>
            <a:r>
              <a:rPr sz="2200" b="0" spc="-1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3</a:t>
            </a:r>
            <a:r>
              <a:rPr sz="2200" b="0" spc="-1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minör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200" b="0" dirty="0">
                <a:latin typeface="Calibri"/>
                <a:cs typeface="Calibri"/>
              </a:rPr>
              <a:t>5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minör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6259" y="2080971"/>
            <a:ext cx="3717290" cy="28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Olası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tanı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Klinik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tanı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kriterlerinden;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675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majör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minör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9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minör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4" y="0"/>
            <a:ext cx="11807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18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60" dirty="0" err="1" smtClean="0"/>
              <a:t>Treatment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983689"/>
            <a:ext cx="9608185" cy="323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5" dirty="0">
                <a:latin typeface="Calibri"/>
                <a:cs typeface="Calibri"/>
              </a:rPr>
              <a:t>4-</a:t>
            </a:r>
            <a:r>
              <a:rPr sz="2800" dirty="0">
                <a:latin typeface="Calibri"/>
                <a:cs typeface="Calibri"/>
              </a:rPr>
              <a:t>6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hafta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süren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antibiyoterapi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5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Baktereminin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erdiği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dokümante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edilmeli</a:t>
            </a:r>
            <a:endParaRPr sz="2400" dirty="0">
              <a:latin typeface="Calibri"/>
              <a:cs typeface="Calibri"/>
            </a:endParaRPr>
          </a:p>
          <a:p>
            <a:pPr marL="240029" marR="584200" indent="-227329">
              <a:lnSpc>
                <a:spcPct val="150100"/>
              </a:lnSpc>
              <a:spcBef>
                <a:spcPts val="8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Parenteral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tedaviden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tedaviye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geçiş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için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ekokardiyografik 	</a:t>
            </a:r>
            <a:r>
              <a:rPr sz="2800" dirty="0">
                <a:latin typeface="Calibri"/>
                <a:cs typeface="Calibri"/>
              </a:rPr>
              <a:t>değerlendirme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yapılmalı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Gerekli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durumlarda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vakit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kaybetmeden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cerrahiye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yönlendirilmeli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Cerrahi</a:t>
            </a:r>
            <a:r>
              <a:rPr spc="-160" dirty="0"/>
              <a:t> </a:t>
            </a:r>
            <a:r>
              <a:rPr spc="-10" dirty="0"/>
              <a:t>Endikasyonları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830"/>
            <a:ext cx="7939405" cy="426529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Kalp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yetmezliği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Kardiyojenik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şok,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pulmoner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ödem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Hemodinamik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instabilite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5" dirty="0">
                <a:latin typeface="Calibri"/>
                <a:cs typeface="Calibri"/>
              </a:rPr>
              <a:t>Tedavi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edilemeyen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bakteremi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Septik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emboliler,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mikotik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anevrizma,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abse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Israrlı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kültür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üremeleri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S.aureus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HACEK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grubu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üremeleri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Yüksek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emboli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taşıyan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vejetasyonlar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&gt;10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mm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Emboli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semptomları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Koruyucu</a:t>
            </a:r>
            <a:r>
              <a:rPr spc="-75" dirty="0"/>
              <a:t> </a:t>
            </a:r>
            <a:r>
              <a:rPr dirty="0"/>
              <a:t>önlemler</a:t>
            </a:r>
            <a:r>
              <a:rPr spc="-75" dirty="0"/>
              <a:t> </a:t>
            </a:r>
            <a:r>
              <a:rPr dirty="0"/>
              <a:t>ve</a:t>
            </a:r>
            <a:r>
              <a:rPr spc="-60" dirty="0"/>
              <a:t> </a:t>
            </a:r>
            <a:r>
              <a:rPr spc="-10" dirty="0"/>
              <a:t>profilaksi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83689"/>
            <a:ext cx="9712960" cy="3006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Altta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yatan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faktörünün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ortadan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kaldırılması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Olası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baktereminin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önlenmesi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Ağız-</a:t>
            </a:r>
            <a:r>
              <a:rPr sz="2400" dirty="0">
                <a:latin typeface="Calibri"/>
                <a:cs typeface="Calibri"/>
              </a:rPr>
              <a:t>diş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hijyeni,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bakımı,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akılcı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antibiyotik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kullanımı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Diş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prosedürleri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intrakardiyak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cihazlı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hastalarda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diğer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cerrahiler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öncesi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alibri"/>
                <a:cs typeface="Calibri"/>
              </a:rPr>
              <a:t>profilaktik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antibiyotik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AutoShape 2" descr="Protective measures and prophylaxis&#10;&#10;Eliminating the underlying risk factor.&#10;&#10;Prevention of possible bacteremia&#10;&#10;Oral and dental hygiene, wound care, rational antibiotic use.&#10;&#10;Prophylactic antibiotics before dental procedures and other surgeries in patients with intracardiac devic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Klinik</a:t>
            </a:r>
            <a:r>
              <a:rPr spc="-85" dirty="0"/>
              <a:t> </a:t>
            </a:r>
            <a:r>
              <a:rPr spc="-20" dirty="0"/>
              <a:t>Seyir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378" y="1937969"/>
            <a:ext cx="4380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Hasta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enfekti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endokardit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tanısıyla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978" y="2304414"/>
            <a:ext cx="3807460" cy="104965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dirty="0">
                <a:latin typeface="Calibri"/>
                <a:cs typeface="Calibri"/>
              </a:rPr>
              <a:t>başlanan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antibiyoterapisinin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spc="-10" dirty="0">
                <a:latin typeface="Calibri"/>
                <a:cs typeface="Calibri"/>
              </a:rPr>
              <a:t>haftasında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378" y="3601592"/>
            <a:ext cx="4900295" cy="154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Kültür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üremesi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etmedi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Sol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kalp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boşluklarında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genişleme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150"/>
              </a:spcBef>
            </a:pPr>
            <a:r>
              <a:rPr sz="2400" dirty="0">
                <a:latin typeface="Calibri"/>
                <a:cs typeface="Calibri"/>
              </a:rPr>
              <a:t>ileri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derece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sebebiyle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cerrahi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378" y="5392623"/>
            <a:ext cx="3970020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Ateşi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ancak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dalgalı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Lupus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açısından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tetkik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ediliyor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6652" y="2606039"/>
            <a:ext cx="6908800" cy="3237230"/>
            <a:chOff x="5216652" y="2606039"/>
            <a:chExt cx="6908800" cy="32372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652" y="2606039"/>
              <a:ext cx="6874116" cy="32369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52988" y="2606039"/>
              <a:ext cx="1172210" cy="646430"/>
            </a:xfrm>
            <a:custGeom>
              <a:avLst/>
              <a:gdLst/>
              <a:ahLst/>
              <a:cxnLst/>
              <a:rect l="l" t="t" r="r" b="b"/>
              <a:pathLst>
                <a:path w="1172209" h="646429">
                  <a:moveTo>
                    <a:pt x="1171955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71955" y="646176"/>
                  </a:lnTo>
                  <a:lnTo>
                    <a:pt x="1171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033252" y="2624073"/>
            <a:ext cx="886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Sedim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CRP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8811" y="5787338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7817" y="5787338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0197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3119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82125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97465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5081" y="5787338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Gün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2061717"/>
            <a:ext cx="4952365" cy="3031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spc="-20" dirty="0" smtClean="0">
                <a:latin typeface="Calibri"/>
                <a:cs typeface="Calibri"/>
              </a:rPr>
              <a:t>High-Risk </a:t>
            </a:r>
            <a:r>
              <a:rPr lang="tr-TR" sz="2400" b="1" spc="-20" dirty="0" err="1" smtClean="0">
                <a:latin typeface="Calibri"/>
                <a:cs typeface="Calibri"/>
              </a:rPr>
              <a:t>Population</a:t>
            </a:r>
            <a:endParaRPr lang="tr-TR" sz="2400" b="1" spc="-2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spc="-20" dirty="0" err="1" smtClean="0">
                <a:latin typeface="Calibri"/>
                <a:cs typeface="Calibri"/>
              </a:rPr>
              <a:t>Prosthetic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valve</a:t>
            </a:r>
            <a:endParaRPr lang="tr-TR" sz="2400" spc="-2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spc="-20" dirty="0" err="1" smtClean="0">
                <a:latin typeface="Calibri"/>
                <a:cs typeface="Calibri"/>
              </a:rPr>
              <a:t>Previous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infective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endocarditis</a:t>
            </a:r>
            <a:endParaRPr lang="tr-TR" sz="2400" spc="-2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spc="-20" dirty="0" err="1" smtClean="0">
                <a:latin typeface="Calibri"/>
                <a:cs typeface="Calibri"/>
              </a:rPr>
              <a:t>Complex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cyanotic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heart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disease</a:t>
            </a:r>
            <a:endParaRPr lang="tr-TR" sz="2400" spc="-2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spc="-20" dirty="0" err="1" smtClean="0">
                <a:latin typeface="Calibri"/>
                <a:cs typeface="Calibri"/>
              </a:rPr>
              <a:t>Surgically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corrected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systemic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pulmonary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arterial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shunts</a:t>
            </a:r>
            <a:endParaRPr lang="tr-TR" sz="2400" spc="-2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spc="-20" dirty="0" err="1" smtClean="0">
                <a:latin typeface="Calibri"/>
                <a:cs typeface="Calibri"/>
              </a:rPr>
              <a:t>Intravascular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drug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use</a:t>
            </a:r>
            <a:endParaRPr lang="tr-TR" sz="2400" spc="-2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spc="-20" dirty="0" smtClean="0">
                <a:latin typeface="Calibri"/>
                <a:cs typeface="Calibri"/>
              </a:rPr>
              <a:t>Central </a:t>
            </a:r>
            <a:r>
              <a:rPr lang="tr-TR" sz="2400" spc="-20" dirty="0" err="1" smtClean="0">
                <a:latin typeface="Calibri"/>
                <a:cs typeface="Calibri"/>
              </a:rPr>
              <a:t>venous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catheter</a:t>
            </a:r>
            <a:r>
              <a:rPr lang="tr-TR" sz="2400" spc="-20" dirty="0" smtClean="0">
                <a:latin typeface="Calibri"/>
                <a:cs typeface="Calibri"/>
              </a:rPr>
              <a:t> </a:t>
            </a:r>
            <a:r>
              <a:rPr lang="tr-TR" sz="2400" spc="-20" dirty="0" err="1" smtClean="0">
                <a:latin typeface="Calibri"/>
                <a:cs typeface="Calibri"/>
              </a:rPr>
              <a:t>exposure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828" y="2061717"/>
            <a:ext cx="4737100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lang="tr-TR" sz="2400" b="1" dirty="0" err="1" smtClean="0">
                <a:latin typeface="Calibri"/>
                <a:cs typeface="Calibri"/>
              </a:rPr>
              <a:t>Intermediate</a:t>
            </a:r>
            <a:r>
              <a:rPr lang="tr-TR" sz="2400" b="1" dirty="0" smtClean="0">
                <a:latin typeface="Calibri"/>
                <a:cs typeface="Calibri"/>
              </a:rPr>
              <a:t> Risk </a:t>
            </a:r>
            <a:r>
              <a:rPr lang="tr-TR" sz="2400" b="1" dirty="0" err="1" smtClean="0">
                <a:latin typeface="Calibri"/>
                <a:cs typeface="Calibri"/>
              </a:rPr>
              <a:t>Population</a:t>
            </a:r>
            <a:endParaRPr lang="tr-TR" sz="2400" b="1" dirty="0" smtClean="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Uncorrected</a:t>
            </a:r>
            <a:r>
              <a:rPr lang="tr-TR" sz="2400" dirty="0" smtClean="0">
                <a:latin typeface="Calibri"/>
                <a:cs typeface="Calibri"/>
              </a:rPr>
              <a:t> PDA</a:t>
            </a: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Uncorrected</a:t>
            </a:r>
            <a:r>
              <a:rPr lang="tr-TR" sz="2400" dirty="0" smtClean="0">
                <a:latin typeface="Calibri"/>
                <a:cs typeface="Calibri"/>
              </a:rPr>
              <a:t> VSD</a:t>
            </a: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Uncorrected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non-secundum</a:t>
            </a:r>
            <a:r>
              <a:rPr lang="tr-TR" sz="2400" dirty="0" smtClean="0">
                <a:latin typeface="Calibri"/>
                <a:cs typeface="Calibri"/>
              </a:rPr>
              <a:t> ASD</a:t>
            </a: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Bicuspid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aortic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valve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/>
                <a:cs typeface="Calibri"/>
              </a:rPr>
              <a:t>MVP </a:t>
            </a:r>
            <a:r>
              <a:rPr lang="tr-TR" sz="2400" dirty="0" err="1" smtClean="0">
                <a:latin typeface="Calibri"/>
                <a:cs typeface="Calibri"/>
              </a:rPr>
              <a:t>associated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with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insufficiency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/>
                <a:cs typeface="Calibri"/>
              </a:rPr>
              <a:t>Mitral-</a:t>
            </a:r>
            <a:r>
              <a:rPr lang="tr-TR" sz="2400" dirty="0" err="1" smtClean="0">
                <a:latin typeface="Calibri"/>
                <a:cs typeface="Calibri"/>
              </a:rPr>
              <a:t>aortic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valve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pathologies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due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to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rheumatic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diseases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Other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acquired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valve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pathologies</a:t>
            </a:r>
            <a:endParaRPr lang="tr-TR" sz="240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alibri"/>
                <a:cs typeface="Calibri"/>
              </a:rPr>
              <a:t>Hypertrophic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lang="tr-TR" sz="2400" dirty="0" err="1" smtClean="0">
                <a:latin typeface="Calibri"/>
                <a:cs typeface="Calibri"/>
              </a:rPr>
              <a:t>cardiomyopathy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Kazanımlar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342880" cy="40913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Önemli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komplikasyonları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olan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önlenebilir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hastalık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Önlenebilir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etiyolojik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faktörler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zaman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ekarte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edilmelidir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Konjenital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defektler,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TPN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ihtiyacı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kateter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gerekliliğinin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ortadan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kalkması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gibi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ts val="2735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Özellikle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riskli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gruplarda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olmak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üzere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tüm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popülasyonda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ağız-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diş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hijyeni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yara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bakımı,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akılcı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antibiyotik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kullanımı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Nonspesifik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semptomlarla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başvurabilir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Uzamış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ateş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enfektif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endokardit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açısından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mutlaka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değerlendirilmeli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55" dirty="0">
                <a:latin typeface="Calibri"/>
                <a:cs typeface="Calibri"/>
              </a:rPr>
              <a:t>Tanı-</a:t>
            </a:r>
            <a:r>
              <a:rPr sz="2800" dirty="0">
                <a:latin typeface="Calibri"/>
                <a:cs typeface="Calibri"/>
              </a:rPr>
              <a:t>tedavi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süreci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multidisipliner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yaklaşım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gerektirir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İzlemde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koruyucu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önlemler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profilaksi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unutulmamalıdır.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40" dirty="0" err="1" smtClean="0"/>
              <a:t>References</a:t>
            </a:r>
            <a:endParaRPr spc="-4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25498"/>
            <a:ext cx="10195560" cy="1454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595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Shaddy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Penny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DJ,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Feltes</a:t>
            </a:r>
            <a:r>
              <a:rPr sz="1400" spc="-45" dirty="0">
                <a:latin typeface="Calibri"/>
                <a:cs typeface="Calibri"/>
              </a:rPr>
              <a:t> TF,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Adams’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Disease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Infants,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Adolescents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Fetus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Young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400" dirty="0">
                <a:latin typeface="Calibri"/>
                <a:cs typeface="Calibri"/>
              </a:rPr>
              <a:t>Adult,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10e.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Chapter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62;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Infective Endocarditis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Prevention;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pg:1407-</a:t>
            </a:r>
            <a:r>
              <a:rPr sz="1400" spc="-20" dirty="0">
                <a:latin typeface="Calibri"/>
                <a:cs typeface="Calibri"/>
              </a:rPr>
              <a:t>1419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Delgado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202020"/>
                </a:solidFill>
                <a:latin typeface="Calibri"/>
                <a:cs typeface="Calibri"/>
              </a:rPr>
              <a:t>V,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Ajmone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Marsan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N,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de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Waha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S,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et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al.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2023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ESC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Guidelines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management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endocarditis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[published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 correction</a:t>
            </a:r>
            <a:r>
              <a:rPr sz="1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appears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Eur</a:t>
            </a:r>
            <a:r>
              <a:rPr sz="1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Heart</a:t>
            </a:r>
            <a:r>
              <a:rPr sz="14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J.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2023</a:t>
            </a:r>
            <a:r>
              <a:rPr sz="1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02020"/>
                </a:solidFill>
                <a:latin typeface="Calibri"/>
                <a:cs typeface="Calibri"/>
              </a:rPr>
              <a:t>Dec</a:t>
            </a:r>
            <a:r>
              <a:rPr sz="1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02020"/>
                </a:solidFill>
                <a:latin typeface="Calibri"/>
                <a:cs typeface="Calibri"/>
              </a:rPr>
              <a:t>1;44(45):4780.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ts val="151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Fowler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VG,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Durack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DT,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Selton-</a:t>
            </a:r>
            <a:r>
              <a:rPr sz="1400" dirty="0">
                <a:latin typeface="Calibri"/>
                <a:cs typeface="Calibri"/>
              </a:rPr>
              <a:t>Suty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Duke-</a:t>
            </a:r>
            <a:r>
              <a:rPr sz="1400" spc="-10" dirty="0">
                <a:latin typeface="Calibri"/>
                <a:cs typeface="Calibri"/>
              </a:rPr>
              <a:t>International</a:t>
            </a:r>
            <a:r>
              <a:rPr sz="1400" dirty="0">
                <a:latin typeface="Calibri"/>
                <a:cs typeface="Calibri"/>
              </a:rPr>
              <a:t> Society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Cardiovascular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Infectious </a:t>
            </a:r>
            <a:r>
              <a:rPr sz="1400" dirty="0">
                <a:latin typeface="Calibri"/>
                <a:cs typeface="Calibri"/>
              </a:rPr>
              <a:t>Diseases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Criteria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Infective Endocarditis: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Updating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Modified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Duke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Criteria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[published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correction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appears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13;77(8):1222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AutoShape 2" descr="Source&#10;&#10;Shaddy RE, Penny DJ, Feltes TF, et al. Moss &amp; Adams' Heart Disease in Infants, Children, and Adolescents Including the Fetus and Young Adult, 10e. Chapter 62; Infective Endocarditis and Prevention; pg:1407-1419&#10;&#10;Delgado V, Ajmone Marsan N, de Waha S, et al. 2023 ESC Guidelines for the management of endocarditis [published correction appears in&#10;&#10;Eur Heart J. 2023 Dec 1;44(45):4780.&#10;&#10;Fowler VG, Durack DT, Selton-Suty C, et al. The 2023 Duke-International Society for Cardiovascular Infectious Diseases Criteria for Infective Endocarditis: Updating the Modified Duke Criteria [published correction appears in Clin Infect Dis. 2023 Oct 13;77(8):12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47" y="48047"/>
            <a:ext cx="8761905" cy="6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38" y="71857"/>
            <a:ext cx="8809524" cy="6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2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01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10" dirty="0" err="1"/>
              <a:t>Etiology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831850" y="1843785"/>
            <a:ext cx="10528300" cy="2123440"/>
            <a:chOff x="831850" y="1843785"/>
            <a:chExt cx="10528300" cy="2123440"/>
          </a:xfrm>
        </p:grpSpPr>
        <p:sp>
          <p:nvSpPr>
            <p:cNvPr id="4" name="object 4"/>
            <p:cNvSpPr/>
            <p:nvPr/>
          </p:nvSpPr>
          <p:spPr>
            <a:xfrm>
              <a:off x="838200" y="2071115"/>
              <a:ext cx="10515600" cy="1889760"/>
            </a:xfrm>
            <a:custGeom>
              <a:avLst/>
              <a:gdLst/>
              <a:ahLst/>
              <a:cxnLst/>
              <a:rect l="l" t="t" r="r" b="b"/>
              <a:pathLst>
                <a:path w="10515600" h="1889760">
                  <a:moveTo>
                    <a:pt x="0" y="1889760"/>
                  </a:moveTo>
                  <a:lnTo>
                    <a:pt x="10515600" y="1889760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88976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3980" y="1850135"/>
              <a:ext cx="7360920" cy="441959"/>
            </a:xfrm>
            <a:custGeom>
              <a:avLst/>
              <a:gdLst/>
              <a:ahLst/>
              <a:cxnLst/>
              <a:rect l="l" t="t" r="r" b="b"/>
              <a:pathLst>
                <a:path w="7360920" h="441960">
                  <a:moveTo>
                    <a:pt x="7287260" y="0"/>
                  </a:moveTo>
                  <a:lnTo>
                    <a:pt x="73659" y="0"/>
                  </a:lnTo>
                  <a:lnTo>
                    <a:pt x="45005" y="5794"/>
                  </a:lnTo>
                  <a:lnTo>
                    <a:pt x="21589" y="21589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69"/>
                  </a:lnTo>
                  <a:lnTo>
                    <a:pt x="45005" y="436165"/>
                  </a:lnTo>
                  <a:lnTo>
                    <a:pt x="73659" y="441960"/>
                  </a:lnTo>
                  <a:lnTo>
                    <a:pt x="7287260" y="441960"/>
                  </a:lnTo>
                  <a:lnTo>
                    <a:pt x="7315914" y="436165"/>
                  </a:lnTo>
                  <a:lnTo>
                    <a:pt x="7339330" y="420370"/>
                  </a:lnTo>
                  <a:lnTo>
                    <a:pt x="7355125" y="396954"/>
                  </a:lnTo>
                  <a:lnTo>
                    <a:pt x="7360920" y="368300"/>
                  </a:lnTo>
                  <a:lnTo>
                    <a:pt x="7360920" y="73660"/>
                  </a:lnTo>
                  <a:lnTo>
                    <a:pt x="7355125" y="45005"/>
                  </a:lnTo>
                  <a:lnTo>
                    <a:pt x="7339330" y="21589"/>
                  </a:lnTo>
                  <a:lnTo>
                    <a:pt x="7315914" y="5794"/>
                  </a:lnTo>
                  <a:lnTo>
                    <a:pt x="7287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3980" y="1850135"/>
              <a:ext cx="7360920" cy="441959"/>
            </a:xfrm>
            <a:custGeom>
              <a:avLst/>
              <a:gdLst/>
              <a:ahLst/>
              <a:cxnLst/>
              <a:rect l="l" t="t" r="r" b="b"/>
              <a:pathLst>
                <a:path w="7360920" h="441960">
                  <a:moveTo>
                    <a:pt x="0" y="73660"/>
                  </a:moveTo>
                  <a:lnTo>
                    <a:pt x="5794" y="45005"/>
                  </a:lnTo>
                  <a:lnTo>
                    <a:pt x="21589" y="21589"/>
                  </a:lnTo>
                  <a:lnTo>
                    <a:pt x="45005" y="5794"/>
                  </a:lnTo>
                  <a:lnTo>
                    <a:pt x="73659" y="0"/>
                  </a:lnTo>
                  <a:lnTo>
                    <a:pt x="7287260" y="0"/>
                  </a:lnTo>
                  <a:lnTo>
                    <a:pt x="7315914" y="5794"/>
                  </a:lnTo>
                  <a:lnTo>
                    <a:pt x="7339330" y="21589"/>
                  </a:lnTo>
                  <a:lnTo>
                    <a:pt x="7355125" y="45005"/>
                  </a:lnTo>
                  <a:lnTo>
                    <a:pt x="7360920" y="73660"/>
                  </a:lnTo>
                  <a:lnTo>
                    <a:pt x="7360920" y="368300"/>
                  </a:lnTo>
                  <a:lnTo>
                    <a:pt x="7355125" y="396954"/>
                  </a:lnTo>
                  <a:lnTo>
                    <a:pt x="7339330" y="420370"/>
                  </a:lnTo>
                  <a:lnTo>
                    <a:pt x="7315914" y="436165"/>
                  </a:lnTo>
                  <a:lnTo>
                    <a:pt x="7287260" y="441960"/>
                  </a:lnTo>
                  <a:lnTo>
                    <a:pt x="73659" y="441960"/>
                  </a:lnTo>
                  <a:lnTo>
                    <a:pt x="45005" y="436165"/>
                  </a:lnTo>
                  <a:lnTo>
                    <a:pt x="21590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41729" y="1921890"/>
            <a:ext cx="3844671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lang="tr-TR" sz="15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lang="tr-TR" sz="15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risk </a:t>
            </a:r>
            <a:r>
              <a:rPr lang="tr-TR" sz="15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lang="tr-TR" sz="1500" b="1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tr-TR" sz="15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spc="-10" dirty="0" err="1" smtClean="0">
                <a:latin typeface="Calibri"/>
                <a:cs typeface="Calibri"/>
              </a:rPr>
              <a:t>Previous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infective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endocarditis</a:t>
            </a:r>
            <a:endParaRPr lang="tr-TR" sz="1500" b="1" spc="-10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spc="-10" dirty="0" err="1" smtClean="0">
                <a:latin typeface="Calibri"/>
                <a:cs typeface="Calibri"/>
              </a:rPr>
              <a:t>Valvular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heart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disease</a:t>
            </a:r>
            <a:endParaRPr lang="tr-TR" sz="1500" b="1" spc="-10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spc="-10" dirty="0" err="1" smtClean="0">
                <a:latin typeface="Calibri"/>
                <a:cs typeface="Calibri"/>
              </a:rPr>
              <a:t>Prosthetic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valveCentral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venous</a:t>
            </a:r>
            <a:r>
              <a:rPr lang="tr-TR" sz="1500" b="1" spc="-10" dirty="0" smtClean="0">
                <a:latin typeface="Calibri"/>
                <a:cs typeface="Calibri"/>
              </a:rPr>
              <a:t>/</a:t>
            </a:r>
            <a:r>
              <a:rPr lang="tr-TR" sz="1500" b="1" spc="-10" dirty="0" err="1" smtClean="0">
                <a:latin typeface="Calibri"/>
                <a:cs typeface="Calibri"/>
              </a:rPr>
              <a:t>arterial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catheter</a:t>
            </a:r>
            <a:endParaRPr lang="tr-TR" sz="1500" b="1" spc="-10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spc="-10" dirty="0" err="1" smtClean="0">
                <a:latin typeface="Calibri"/>
                <a:cs typeface="Calibri"/>
              </a:rPr>
              <a:t>Intracardiac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implantation</a:t>
            </a:r>
            <a:endParaRPr lang="tr-TR" sz="1500" b="1" spc="-10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spc="-10" dirty="0" err="1" smtClean="0">
                <a:latin typeface="Calibri"/>
                <a:cs typeface="Calibri"/>
              </a:rPr>
              <a:t>Congenital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heart</a:t>
            </a:r>
            <a:r>
              <a:rPr lang="tr-TR" sz="1500" b="1" spc="-10" dirty="0" smtClean="0">
                <a:latin typeface="Calibri"/>
                <a:cs typeface="Calibri"/>
              </a:rPr>
              <a:t> </a:t>
            </a:r>
            <a:r>
              <a:rPr lang="tr-TR" sz="1500" b="1" spc="-10" dirty="0" err="1" smtClean="0">
                <a:latin typeface="Calibri"/>
                <a:cs typeface="Calibri"/>
              </a:rPr>
              <a:t>diseases</a:t>
            </a:r>
            <a:endParaRPr sz="1500" b="1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1850" y="4035297"/>
            <a:ext cx="10528300" cy="2125345"/>
            <a:chOff x="831850" y="4035297"/>
            <a:chExt cx="10528300" cy="2125345"/>
          </a:xfrm>
        </p:grpSpPr>
        <p:sp>
          <p:nvSpPr>
            <p:cNvPr id="9" name="object 9"/>
            <p:cNvSpPr/>
            <p:nvPr/>
          </p:nvSpPr>
          <p:spPr>
            <a:xfrm>
              <a:off x="838200" y="4262627"/>
              <a:ext cx="10515600" cy="1891664"/>
            </a:xfrm>
            <a:custGeom>
              <a:avLst/>
              <a:gdLst/>
              <a:ahLst/>
              <a:cxnLst/>
              <a:rect l="l" t="t" r="r" b="b"/>
              <a:pathLst>
                <a:path w="10515600" h="1891664">
                  <a:moveTo>
                    <a:pt x="0" y="1891284"/>
                  </a:moveTo>
                  <a:lnTo>
                    <a:pt x="10515600" y="1891284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89128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3980" y="4041647"/>
              <a:ext cx="7360920" cy="443865"/>
            </a:xfrm>
            <a:custGeom>
              <a:avLst/>
              <a:gdLst/>
              <a:ahLst/>
              <a:cxnLst/>
              <a:rect l="l" t="t" r="r" b="b"/>
              <a:pathLst>
                <a:path w="7360920" h="443864">
                  <a:moveTo>
                    <a:pt x="7287006" y="0"/>
                  </a:moveTo>
                  <a:lnTo>
                    <a:pt x="73913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369569"/>
                  </a:lnTo>
                  <a:lnTo>
                    <a:pt x="5816" y="398317"/>
                  </a:lnTo>
                  <a:lnTo>
                    <a:pt x="21669" y="421814"/>
                  </a:lnTo>
                  <a:lnTo>
                    <a:pt x="45166" y="437667"/>
                  </a:lnTo>
                  <a:lnTo>
                    <a:pt x="73913" y="443483"/>
                  </a:lnTo>
                  <a:lnTo>
                    <a:pt x="7287006" y="443483"/>
                  </a:lnTo>
                  <a:lnTo>
                    <a:pt x="7315753" y="437667"/>
                  </a:lnTo>
                  <a:lnTo>
                    <a:pt x="7339250" y="421814"/>
                  </a:lnTo>
                  <a:lnTo>
                    <a:pt x="7355103" y="398317"/>
                  </a:lnTo>
                  <a:lnTo>
                    <a:pt x="7360920" y="369569"/>
                  </a:lnTo>
                  <a:lnTo>
                    <a:pt x="7360920" y="73913"/>
                  </a:lnTo>
                  <a:lnTo>
                    <a:pt x="7355103" y="45166"/>
                  </a:lnTo>
                  <a:lnTo>
                    <a:pt x="7339250" y="21669"/>
                  </a:lnTo>
                  <a:lnTo>
                    <a:pt x="7315753" y="5816"/>
                  </a:lnTo>
                  <a:lnTo>
                    <a:pt x="72870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3980" y="4041647"/>
              <a:ext cx="7360920" cy="443865"/>
            </a:xfrm>
            <a:custGeom>
              <a:avLst/>
              <a:gdLst/>
              <a:ahLst/>
              <a:cxnLst/>
              <a:rect l="l" t="t" r="r" b="b"/>
              <a:pathLst>
                <a:path w="7360920" h="443864">
                  <a:moveTo>
                    <a:pt x="0" y="73913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7287006" y="0"/>
                  </a:lnTo>
                  <a:lnTo>
                    <a:pt x="7315753" y="5816"/>
                  </a:lnTo>
                  <a:lnTo>
                    <a:pt x="7339250" y="21669"/>
                  </a:lnTo>
                  <a:lnTo>
                    <a:pt x="7355103" y="45166"/>
                  </a:lnTo>
                  <a:lnTo>
                    <a:pt x="7360920" y="73913"/>
                  </a:lnTo>
                  <a:lnTo>
                    <a:pt x="7360920" y="369569"/>
                  </a:lnTo>
                  <a:lnTo>
                    <a:pt x="7355103" y="398317"/>
                  </a:lnTo>
                  <a:lnTo>
                    <a:pt x="7339250" y="421814"/>
                  </a:lnTo>
                  <a:lnTo>
                    <a:pt x="7315753" y="437667"/>
                  </a:lnTo>
                  <a:lnTo>
                    <a:pt x="7287006" y="443483"/>
                  </a:lnTo>
                  <a:lnTo>
                    <a:pt x="73913" y="443483"/>
                  </a:lnTo>
                  <a:lnTo>
                    <a:pt x="45166" y="437667"/>
                  </a:lnTo>
                  <a:lnTo>
                    <a:pt x="21669" y="421814"/>
                  </a:lnTo>
                  <a:lnTo>
                    <a:pt x="5816" y="398317"/>
                  </a:lnTo>
                  <a:lnTo>
                    <a:pt x="0" y="369569"/>
                  </a:lnTo>
                  <a:lnTo>
                    <a:pt x="0" y="739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41729" y="4114927"/>
            <a:ext cx="2605405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lang="tr-TR" sz="15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Non-cardiac</a:t>
            </a:r>
            <a:r>
              <a:rPr lang="tr-TR" sz="1500" spc="-10" dirty="0" smtClean="0">
                <a:solidFill>
                  <a:srgbClr val="FFFFFF"/>
                </a:solidFill>
                <a:latin typeface="Calibri"/>
                <a:cs typeface="Calibri"/>
              </a:rPr>
              <a:t> risk </a:t>
            </a:r>
            <a:r>
              <a:rPr lang="tr-TR" sz="15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lang="tr-TR" sz="1500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100"/>
              </a:spcBef>
            </a:pPr>
            <a:endParaRPr lang="tr-TR" sz="15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dirty="0" smtClean="0">
                <a:latin typeface="Calibri"/>
                <a:cs typeface="Calibri"/>
              </a:rPr>
              <a:t>Central </a:t>
            </a:r>
            <a:r>
              <a:rPr lang="tr-TR" sz="1500" b="1" dirty="0" err="1" smtClean="0">
                <a:latin typeface="Calibri"/>
                <a:cs typeface="Calibri"/>
              </a:rPr>
              <a:t>venous</a:t>
            </a:r>
            <a:r>
              <a:rPr lang="tr-TR" sz="1500" b="1" dirty="0" smtClean="0">
                <a:latin typeface="Calibri"/>
                <a:cs typeface="Calibri"/>
              </a:rPr>
              <a:t> </a:t>
            </a: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dirty="0" err="1" smtClean="0">
                <a:latin typeface="Calibri"/>
                <a:cs typeface="Calibri"/>
              </a:rPr>
              <a:t>catheterIntravenous</a:t>
            </a:r>
            <a:r>
              <a:rPr lang="tr-TR" sz="1500" b="1" dirty="0" smtClean="0">
                <a:latin typeface="Calibri"/>
                <a:cs typeface="Calibri"/>
              </a:rPr>
              <a:t> </a:t>
            </a:r>
            <a:r>
              <a:rPr lang="tr-TR" sz="1500" b="1" dirty="0" err="1" smtClean="0">
                <a:latin typeface="Calibri"/>
                <a:cs typeface="Calibri"/>
              </a:rPr>
              <a:t>drug</a:t>
            </a:r>
            <a:r>
              <a:rPr lang="tr-TR" sz="1500" b="1" dirty="0" smtClean="0">
                <a:latin typeface="Calibri"/>
                <a:cs typeface="Calibri"/>
              </a:rPr>
              <a:t> </a:t>
            </a:r>
            <a:r>
              <a:rPr lang="tr-TR" sz="1500" b="1" dirty="0" err="1" smtClean="0">
                <a:latin typeface="Calibri"/>
                <a:cs typeface="Calibri"/>
              </a:rPr>
              <a:t>addiction</a:t>
            </a:r>
            <a:endParaRPr lang="tr-TR" sz="1500" b="1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dirty="0" err="1" smtClean="0">
                <a:latin typeface="Calibri"/>
                <a:cs typeface="Calibri"/>
              </a:rPr>
              <a:t>Immunosuppression</a:t>
            </a:r>
            <a:endParaRPr lang="tr-TR" sz="1500" b="1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dirty="0" err="1" smtClean="0">
                <a:latin typeface="Calibri"/>
                <a:cs typeface="Calibri"/>
              </a:rPr>
              <a:t>Recent</a:t>
            </a:r>
            <a:r>
              <a:rPr lang="tr-TR" sz="1500" b="1" dirty="0" smtClean="0">
                <a:latin typeface="Calibri"/>
                <a:cs typeface="Calibri"/>
              </a:rPr>
              <a:t> </a:t>
            </a:r>
            <a:r>
              <a:rPr lang="tr-TR" sz="1500" b="1" dirty="0" err="1" smtClean="0">
                <a:latin typeface="Calibri"/>
                <a:cs typeface="Calibri"/>
              </a:rPr>
              <a:t>dental</a:t>
            </a:r>
            <a:r>
              <a:rPr lang="tr-TR" sz="1500" b="1" dirty="0" smtClean="0">
                <a:latin typeface="Calibri"/>
                <a:cs typeface="Calibri"/>
              </a:rPr>
              <a:t>/</a:t>
            </a:r>
            <a:r>
              <a:rPr lang="tr-TR" sz="1500" b="1" dirty="0" err="1" smtClean="0">
                <a:latin typeface="Calibri"/>
                <a:cs typeface="Calibri"/>
              </a:rPr>
              <a:t>surgical</a:t>
            </a:r>
            <a:r>
              <a:rPr lang="tr-TR" sz="1500" b="1" dirty="0" smtClean="0">
                <a:latin typeface="Calibri"/>
                <a:cs typeface="Calibri"/>
              </a:rPr>
              <a:t> </a:t>
            </a:r>
            <a:r>
              <a:rPr lang="tr-TR" sz="1500" b="1" dirty="0" err="1" smtClean="0">
                <a:latin typeface="Calibri"/>
                <a:cs typeface="Calibri"/>
              </a:rPr>
              <a:t>procedure</a:t>
            </a:r>
            <a:endParaRPr lang="tr-TR" sz="1500" b="1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dirty="0" err="1" smtClean="0">
                <a:latin typeface="Calibri"/>
                <a:cs typeface="Calibri"/>
              </a:rPr>
              <a:t>Recent</a:t>
            </a:r>
            <a:r>
              <a:rPr lang="tr-TR" sz="1500" b="1" dirty="0" smtClean="0">
                <a:latin typeface="Calibri"/>
                <a:cs typeface="Calibri"/>
              </a:rPr>
              <a:t> </a:t>
            </a:r>
            <a:r>
              <a:rPr lang="tr-TR" sz="1500" b="1" dirty="0" err="1" smtClean="0">
                <a:latin typeface="Calibri"/>
                <a:cs typeface="Calibri"/>
              </a:rPr>
              <a:t>hospitalization</a:t>
            </a:r>
            <a:endParaRPr lang="tr-TR" sz="1500" b="1" dirty="0" smtClean="0">
              <a:latin typeface="Calibri"/>
              <a:cs typeface="Calibri"/>
            </a:endParaRPr>
          </a:p>
          <a:p>
            <a:pPr marL="30797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1500" b="1" dirty="0" err="1" smtClean="0">
                <a:latin typeface="Calibri"/>
                <a:cs typeface="Calibri"/>
              </a:rPr>
              <a:t>Hemodialysis</a:t>
            </a:r>
            <a:endParaRPr sz="15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01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pc="-10" dirty="0" err="1"/>
              <a:t>Etiology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196" y="1337436"/>
          <a:ext cx="10351769" cy="5399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0590"/>
                <a:gridCol w="3450590"/>
                <a:gridCol w="3450589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bakteriyel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ajanlar;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Fungal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ajanlar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%5-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kültürde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üretilemez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029200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Özellikle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gram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pozitifler;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Streptokok,</a:t>
                      </a:r>
                      <a:r>
                        <a:rPr sz="18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stafilokok,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enterokokların</a:t>
                      </a:r>
                      <a:r>
                        <a:rPr sz="18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yüzey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antijenleri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adezyonu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kolaylaştırır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marR="56388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Gram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negatifler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nadir (yenidoğan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immün yetmezlikli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hastalarda)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’nın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sık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toplumlarda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Viridans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streptokok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Gelişmiş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toplumlarda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S.aureus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(Konj.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kalp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hastalıkları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olan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bireylerin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yaşam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beklentisi)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Protez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kapaklarda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Mortalitesi,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komplikasyonu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yüksek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marR="78168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İmmün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yetmezlikli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yenidoğan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hastalarda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sık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görülür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YBÜ'de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kalma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süresi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TPN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beslenme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Geniş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spektrumlu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maruziyeti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marR="41465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Venöz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kateterlerin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uzun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süre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kalması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Yavaş/zor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üreyen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mikroorganizmalar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marR="2000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Antibiyotik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kullanımı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nedeniyle baskılanma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7190" marR="610870" indent="-28575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Tüm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mikrobiyolojik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testler 	negatifse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enfektif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olmayan 	endokardit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(%1,1-1,6);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660" marR="511809" lvl="1" indent="-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8356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Lupus’ta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Libman-Sacks endokarditi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025" lvl="1" indent="-28575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350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Malinitelerde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marantik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6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endokardit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660" marR="82550" lvl="1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356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DIC,Tuberkuloz,</a:t>
                      </a:r>
                      <a:r>
                        <a:rPr sz="18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Otoimmün hastalıklar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524999" cy="6781800"/>
          </a:xfrm>
          <a:prstGeom prst="rect">
            <a:avLst/>
          </a:prstGeom>
        </p:spPr>
      </p:pic>
      <p:sp>
        <p:nvSpPr>
          <p:cNvPr id="6" name="AutoShape 2" descr="cynical findings&#10;&#10;Duke criteria have a sensitivity and specificity &gt;80%.&#10;&#10;Fever 80%&#10;&#10;New murmur: 48%, murmur change: 20%&#10;&#10;Hematuria 25%&#10;&#10;Splenomegaly 11%&#10;&#10;Splinter hemorrhage 8%&#10;&#10;Janeway lesions 5%&#10;&#10;Roth spots 5%&#10;&#10;Conjunctival bleeding is 5%.&#10;&#10;CRP elevation 67%&#10;&#10;Leukocytosis and anemia 50%,&#10;&#10;CRP increased, sedimentation increased.&#10;&#10;www.zeventonlin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cynical findings&#10;&#10;Duke criteria have a sensitivity and specificity &gt;80%.&#10;&#10;Fever 80%&#10;&#10;New murmur: 48%, murmur change: 20%&#10;&#10;Hematuria 25%&#10;&#10;Splenomegaly 11%&#10;&#10;Splinter hemorrhage 8%&#10;&#10;Janeway lesions 5%&#10;&#10;Roth spots 5%&#10;&#10;Conjunctival bleeding is 5%.&#10;&#10;CRP elevation 67%&#10;&#10;Leukocytosis and anemia 50%,&#10;&#10;CRP increased, sedimentation increased.&#10;&#10;www.zeventonline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Klinik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524000"/>
            <a:ext cx="1710055" cy="5161915"/>
          </a:xfrm>
          <a:custGeom>
            <a:avLst/>
            <a:gdLst/>
            <a:ahLst/>
            <a:cxnLst/>
            <a:rect l="l" t="t" r="r" b="b"/>
            <a:pathLst>
              <a:path w="1710055" h="5161915">
                <a:moveTo>
                  <a:pt x="1538986" y="0"/>
                </a:moveTo>
                <a:lnTo>
                  <a:pt x="170992" y="0"/>
                </a:lnTo>
                <a:lnTo>
                  <a:pt x="125535" y="6109"/>
                </a:lnTo>
                <a:lnTo>
                  <a:pt x="84689" y="23349"/>
                </a:lnTo>
                <a:lnTo>
                  <a:pt x="50082" y="50085"/>
                </a:lnTo>
                <a:lnTo>
                  <a:pt x="23345" y="84685"/>
                </a:lnTo>
                <a:lnTo>
                  <a:pt x="6107" y="125515"/>
                </a:lnTo>
                <a:lnTo>
                  <a:pt x="0" y="170941"/>
                </a:lnTo>
                <a:lnTo>
                  <a:pt x="0" y="4990795"/>
                </a:lnTo>
                <a:lnTo>
                  <a:pt x="6107" y="5036252"/>
                </a:lnTo>
                <a:lnTo>
                  <a:pt x="23345" y="5077098"/>
                </a:lnTo>
                <a:lnTo>
                  <a:pt x="50082" y="5111705"/>
                </a:lnTo>
                <a:lnTo>
                  <a:pt x="84689" y="5138442"/>
                </a:lnTo>
                <a:lnTo>
                  <a:pt x="125535" y="5155680"/>
                </a:lnTo>
                <a:lnTo>
                  <a:pt x="170992" y="5161788"/>
                </a:lnTo>
                <a:lnTo>
                  <a:pt x="1538986" y="5161788"/>
                </a:lnTo>
                <a:lnTo>
                  <a:pt x="1584412" y="5155680"/>
                </a:lnTo>
                <a:lnTo>
                  <a:pt x="1625242" y="5138442"/>
                </a:lnTo>
                <a:lnTo>
                  <a:pt x="1659842" y="5111705"/>
                </a:lnTo>
                <a:lnTo>
                  <a:pt x="1686578" y="5077098"/>
                </a:lnTo>
                <a:lnTo>
                  <a:pt x="1703818" y="5036252"/>
                </a:lnTo>
                <a:lnTo>
                  <a:pt x="1709927" y="4990795"/>
                </a:lnTo>
                <a:lnTo>
                  <a:pt x="1709927" y="170941"/>
                </a:lnTo>
                <a:lnTo>
                  <a:pt x="1703818" y="125515"/>
                </a:lnTo>
                <a:lnTo>
                  <a:pt x="1686578" y="84685"/>
                </a:lnTo>
                <a:lnTo>
                  <a:pt x="1659842" y="50085"/>
                </a:lnTo>
                <a:lnTo>
                  <a:pt x="1625242" y="23349"/>
                </a:lnTo>
                <a:lnTo>
                  <a:pt x="1584412" y="6109"/>
                </a:lnTo>
                <a:lnTo>
                  <a:pt x="153898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3646170"/>
            <a:ext cx="1403985" cy="249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Bakteremiye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bağlı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bulgular</a:t>
            </a:r>
            <a:endParaRPr sz="1400">
              <a:latin typeface="Calibri"/>
              <a:cs typeface="Calibri"/>
            </a:endParaRPr>
          </a:p>
          <a:p>
            <a:pPr marL="125730" marR="27940" indent="-113030">
              <a:lnSpc>
                <a:spcPct val="91600"/>
              </a:lnSpc>
              <a:spcBef>
                <a:spcPts val="60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Sistemik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toksisite 	(miyalji,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artralji,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baş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ağrısı,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gece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terlemesi,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kilo 	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kaybı)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ts val="1610"/>
              </a:lnSpc>
              <a:spcBef>
                <a:spcPts val="11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Ateş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(bakteremi</a:t>
            </a:r>
            <a:endParaRPr sz="1400">
              <a:latin typeface="Calibri"/>
              <a:cs typeface="Calibri"/>
            </a:endParaRPr>
          </a:p>
          <a:p>
            <a:pPr marL="127000" marR="5080">
              <a:lnSpc>
                <a:spcPct val="9170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süreklilik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gösterir,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sürekli subfebril seyredebilir)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3666" y="1524000"/>
            <a:ext cx="3426460" cy="5161915"/>
            <a:chOff x="883666" y="1524000"/>
            <a:chExt cx="3426460" cy="5161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6" y="1833372"/>
              <a:ext cx="1606296" cy="1719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0016" y="1833372"/>
              <a:ext cx="1606550" cy="1719580"/>
            </a:xfrm>
            <a:custGeom>
              <a:avLst/>
              <a:gdLst/>
              <a:ahLst/>
              <a:cxnLst/>
              <a:rect l="l" t="t" r="r" b="b"/>
              <a:pathLst>
                <a:path w="1606550" h="1719579">
                  <a:moveTo>
                    <a:pt x="0" y="859536"/>
                  </a:moveTo>
                  <a:lnTo>
                    <a:pt x="1363" y="809029"/>
                  </a:lnTo>
                  <a:lnTo>
                    <a:pt x="5403" y="759292"/>
                  </a:lnTo>
                  <a:lnTo>
                    <a:pt x="12044" y="710404"/>
                  </a:lnTo>
                  <a:lnTo>
                    <a:pt x="21212" y="662446"/>
                  </a:lnTo>
                  <a:lnTo>
                    <a:pt x="32829" y="615499"/>
                  </a:lnTo>
                  <a:lnTo>
                    <a:pt x="46823" y="569643"/>
                  </a:lnTo>
                  <a:lnTo>
                    <a:pt x="63116" y="524958"/>
                  </a:lnTo>
                  <a:lnTo>
                    <a:pt x="81633" y="481526"/>
                  </a:lnTo>
                  <a:lnTo>
                    <a:pt x="102301" y="439426"/>
                  </a:lnTo>
                  <a:lnTo>
                    <a:pt x="125042" y="398741"/>
                  </a:lnTo>
                  <a:lnTo>
                    <a:pt x="149781" y="359549"/>
                  </a:lnTo>
                  <a:lnTo>
                    <a:pt x="176444" y="321932"/>
                  </a:lnTo>
                  <a:lnTo>
                    <a:pt x="204955" y="285971"/>
                  </a:lnTo>
                  <a:lnTo>
                    <a:pt x="235238" y="251745"/>
                  </a:lnTo>
                  <a:lnTo>
                    <a:pt x="267219" y="219336"/>
                  </a:lnTo>
                  <a:lnTo>
                    <a:pt x="300822" y="188824"/>
                  </a:lnTo>
                  <a:lnTo>
                    <a:pt x="335971" y="160290"/>
                  </a:lnTo>
                  <a:lnTo>
                    <a:pt x="372592" y="133815"/>
                  </a:lnTo>
                  <a:lnTo>
                    <a:pt x="410609" y="109478"/>
                  </a:lnTo>
                  <a:lnTo>
                    <a:pt x="449946" y="87361"/>
                  </a:lnTo>
                  <a:lnTo>
                    <a:pt x="490529" y="67544"/>
                  </a:lnTo>
                  <a:lnTo>
                    <a:pt x="532281" y="50107"/>
                  </a:lnTo>
                  <a:lnTo>
                    <a:pt x="575128" y="35132"/>
                  </a:lnTo>
                  <a:lnTo>
                    <a:pt x="618995" y="22700"/>
                  </a:lnTo>
                  <a:lnTo>
                    <a:pt x="663805" y="12889"/>
                  </a:lnTo>
                  <a:lnTo>
                    <a:pt x="709485" y="5782"/>
                  </a:lnTo>
                  <a:lnTo>
                    <a:pt x="755957" y="1459"/>
                  </a:lnTo>
                  <a:lnTo>
                    <a:pt x="803147" y="0"/>
                  </a:lnTo>
                  <a:lnTo>
                    <a:pt x="850343" y="1459"/>
                  </a:lnTo>
                  <a:lnTo>
                    <a:pt x="896820" y="5782"/>
                  </a:lnTo>
                  <a:lnTo>
                    <a:pt x="942503" y="12889"/>
                  </a:lnTo>
                  <a:lnTo>
                    <a:pt x="987316" y="22700"/>
                  </a:lnTo>
                  <a:lnTo>
                    <a:pt x="1031185" y="35132"/>
                  </a:lnTo>
                  <a:lnTo>
                    <a:pt x="1074034" y="50107"/>
                  </a:lnTo>
                  <a:lnTo>
                    <a:pt x="1115788" y="67544"/>
                  </a:lnTo>
                  <a:lnTo>
                    <a:pt x="1156371" y="87361"/>
                  </a:lnTo>
                  <a:lnTo>
                    <a:pt x="1195709" y="109478"/>
                  </a:lnTo>
                  <a:lnTo>
                    <a:pt x="1233725" y="133815"/>
                  </a:lnTo>
                  <a:lnTo>
                    <a:pt x="1270346" y="160290"/>
                  </a:lnTo>
                  <a:lnTo>
                    <a:pt x="1305494" y="188824"/>
                  </a:lnTo>
                  <a:lnTo>
                    <a:pt x="1339096" y="219336"/>
                  </a:lnTo>
                  <a:lnTo>
                    <a:pt x="1371076" y="251745"/>
                  </a:lnTo>
                  <a:lnTo>
                    <a:pt x="1401358" y="285971"/>
                  </a:lnTo>
                  <a:lnTo>
                    <a:pt x="1429867" y="321932"/>
                  </a:lnTo>
                  <a:lnTo>
                    <a:pt x="1456528" y="359549"/>
                  </a:lnTo>
                  <a:lnTo>
                    <a:pt x="1481266" y="398741"/>
                  </a:lnTo>
                  <a:lnTo>
                    <a:pt x="1504005" y="439426"/>
                  </a:lnTo>
                  <a:lnTo>
                    <a:pt x="1524670" y="481526"/>
                  </a:lnTo>
                  <a:lnTo>
                    <a:pt x="1543186" y="524958"/>
                  </a:lnTo>
                  <a:lnTo>
                    <a:pt x="1559478" y="569643"/>
                  </a:lnTo>
                  <a:lnTo>
                    <a:pt x="1573470" y="615499"/>
                  </a:lnTo>
                  <a:lnTo>
                    <a:pt x="1585086" y="662446"/>
                  </a:lnTo>
                  <a:lnTo>
                    <a:pt x="1594252" y="710404"/>
                  </a:lnTo>
                  <a:lnTo>
                    <a:pt x="1600893" y="759292"/>
                  </a:lnTo>
                  <a:lnTo>
                    <a:pt x="1604932" y="809029"/>
                  </a:lnTo>
                  <a:lnTo>
                    <a:pt x="1606296" y="859536"/>
                  </a:lnTo>
                  <a:lnTo>
                    <a:pt x="1604932" y="910042"/>
                  </a:lnTo>
                  <a:lnTo>
                    <a:pt x="1600893" y="959779"/>
                  </a:lnTo>
                  <a:lnTo>
                    <a:pt x="1594252" y="1008667"/>
                  </a:lnTo>
                  <a:lnTo>
                    <a:pt x="1585086" y="1056625"/>
                  </a:lnTo>
                  <a:lnTo>
                    <a:pt x="1573470" y="1103572"/>
                  </a:lnTo>
                  <a:lnTo>
                    <a:pt x="1559478" y="1149428"/>
                  </a:lnTo>
                  <a:lnTo>
                    <a:pt x="1543186" y="1194113"/>
                  </a:lnTo>
                  <a:lnTo>
                    <a:pt x="1524670" y="1237545"/>
                  </a:lnTo>
                  <a:lnTo>
                    <a:pt x="1504005" y="1279645"/>
                  </a:lnTo>
                  <a:lnTo>
                    <a:pt x="1481266" y="1320330"/>
                  </a:lnTo>
                  <a:lnTo>
                    <a:pt x="1456528" y="1359522"/>
                  </a:lnTo>
                  <a:lnTo>
                    <a:pt x="1429867" y="1397139"/>
                  </a:lnTo>
                  <a:lnTo>
                    <a:pt x="1401358" y="1433100"/>
                  </a:lnTo>
                  <a:lnTo>
                    <a:pt x="1371076" y="1467326"/>
                  </a:lnTo>
                  <a:lnTo>
                    <a:pt x="1339096" y="1499735"/>
                  </a:lnTo>
                  <a:lnTo>
                    <a:pt x="1305494" y="1530247"/>
                  </a:lnTo>
                  <a:lnTo>
                    <a:pt x="1270346" y="1558781"/>
                  </a:lnTo>
                  <a:lnTo>
                    <a:pt x="1233725" y="1585256"/>
                  </a:lnTo>
                  <a:lnTo>
                    <a:pt x="1195709" y="1609593"/>
                  </a:lnTo>
                  <a:lnTo>
                    <a:pt x="1156371" y="1631710"/>
                  </a:lnTo>
                  <a:lnTo>
                    <a:pt x="1115788" y="1651527"/>
                  </a:lnTo>
                  <a:lnTo>
                    <a:pt x="1074034" y="1668964"/>
                  </a:lnTo>
                  <a:lnTo>
                    <a:pt x="1031185" y="1683939"/>
                  </a:lnTo>
                  <a:lnTo>
                    <a:pt x="987316" y="1696371"/>
                  </a:lnTo>
                  <a:lnTo>
                    <a:pt x="942503" y="1706182"/>
                  </a:lnTo>
                  <a:lnTo>
                    <a:pt x="896820" y="1713289"/>
                  </a:lnTo>
                  <a:lnTo>
                    <a:pt x="850343" y="1717612"/>
                  </a:lnTo>
                  <a:lnTo>
                    <a:pt x="803147" y="1719072"/>
                  </a:lnTo>
                  <a:lnTo>
                    <a:pt x="755957" y="1717612"/>
                  </a:lnTo>
                  <a:lnTo>
                    <a:pt x="709485" y="1713289"/>
                  </a:lnTo>
                  <a:lnTo>
                    <a:pt x="663805" y="1706182"/>
                  </a:lnTo>
                  <a:lnTo>
                    <a:pt x="618995" y="1696371"/>
                  </a:lnTo>
                  <a:lnTo>
                    <a:pt x="575128" y="1683939"/>
                  </a:lnTo>
                  <a:lnTo>
                    <a:pt x="532281" y="1668964"/>
                  </a:lnTo>
                  <a:lnTo>
                    <a:pt x="490529" y="1651527"/>
                  </a:lnTo>
                  <a:lnTo>
                    <a:pt x="449946" y="1631710"/>
                  </a:lnTo>
                  <a:lnTo>
                    <a:pt x="410609" y="1609593"/>
                  </a:lnTo>
                  <a:lnTo>
                    <a:pt x="372592" y="1585256"/>
                  </a:lnTo>
                  <a:lnTo>
                    <a:pt x="335971" y="1558781"/>
                  </a:lnTo>
                  <a:lnTo>
                    <a:pt x="300822" y="1530247"/>
                  </a:lnTo>
                  <a:lnTo>
                    <a:pt x="267219" y="1499735"/>
                  </a:lnTo>
                  <a:lnTo>
                    <a:pt x="235238" y="1467326"/>
                  </a:lnTo>
                  <a:lnTo>
                    <a:pt x="204955" y="1433100"/>
                  </a:lnTo>
                  <a:lnTo>
                    <a:pt x="176444" y="1397139"/>
                  </a:lnTo>
                  <a:lnTo>
                    <a:pt x="149781" y="1359522"/>
                  </a:lnTo>
                  <a:lnTo>
                    <a:pt x="125042" y="1320330"/>
                  </a:lnTo>
                  <a:lnTo>
                    <a:pt x="102301" y="1279645"/>
                  </a:lnTo>
                  <a:lnTo>
                    <a:pt x="81633" y="1237545"/>
                  </a:lnTo>
                  <a:lnTo>
                    <a:pt x="63116" y="1194113"/>
                  </a:lnTo>
                  <a:lnTo>
                    <a:pt x="46823" y="1149428"/>
                  </a:lnTo>
                  <a:lnTo>
                    <a:pt x="32829" y="1103572"/>
                  </a:lnTo>
                  <a:lnTo>
                    <a:pt x="21212" y="1056625"/>
                  </a:lnTo>
                  <a:lnTo>
                    <a:pt x="12044" y="1008667"/>
                  </a:lnTo>
                  <a:lnTo>
                    <a:pt x="5403" y="959779"/>
                  </a:lnTo>
                  <a:lnTo>
                    <a:pt x="1363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9944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5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2" y="5161788"/>
                  </a:lnTo>
                  <a:lnTo>
                    <a:pt x="1538985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8" y="4990795"/>
                  </a:lnTo>
                  <a:lnTo>
                    <a:pt x="1709928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91714" y="3646170"/>
            <a:ext cx="1324610" cy="11620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342900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Endokardiyal bulgular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25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Üfürüm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Kalp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yetmezliği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İleti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bozuklukları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43885" y="1524000"/>
            <a:ext cx="3426460" cy="5161915"/>
            <a:chOff x="2643885" y="1524000"/>
            <a:chExt cx="3426460" cy="51619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0235" y="1833372"/>
              <a:ext cx="1607819" cy="17190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50235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8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10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1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19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2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10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7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0163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6" y="0"/>
                  </a:moveTo>
                  <a:lnTo>
                    <a:pt x="170941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1" y="5161788"/>
                  </a:lnTo>
                  <a:lnTo>
                    <a:pt x="1538986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53890" y="3646170"/>
            <a:ext cx="1525905" cy="25628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81305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Septik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emboli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metastatik enfeksiyonlar</a:t>
            </a:r>
            <a:endParaRPr sz="1400" dirty="0">
              <a:latin typeface="Calibri"/>
              <a:cs typeface="Calibri"/>
            </a:endParaRPr>
          </a:p>
          <a:p>
            <a:pPr marL="125730" marR="5080" indent="-113030">
              <a:lnSpc>
                <a:spcPct val="91800"/>
              </a:lnSpc>
              <a:spcBef>
                <a:spcPts val="56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Nörolojik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bulgular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(embolik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hemoraji, 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inme,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beyin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absesi)</a:t>
            </a:r>
            <a:endParaRPr sz="1400" dirty="0">
              <a:latin typeface="Calibri"/>
              <a:cs typeface="Calibri"/>
            </a:endParaRPr>
          </a:p>
          <a:p>
            <a:pPr marL="125730" marR="325120" indent="-113030">
              <a:lnSpc>
                <a:spcPts val="154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Splenomegali, 	splenik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enfarkt</a:t>
            </a:r>
            <a:endParaRPr sz="1400" dirty="0">
              <a:latin typeface="Calibri"/>
              <a:cs typeface="Calibri"/>
            </a:endParaRPr>
          </a:p>
          <a:p>
            <a:pPr marL="125730" marR="213995" indent="-113030">
              <a:lnSpc>
                <a:spcPts val="154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Osteomiyelit, 	sakroileit,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septik 	artrit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85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Pulmoner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emboli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05629" y="1524000"/>
            <a:ext cx="3426460" cy="5161915"/>
            <a:chOff x="4405629" y="1524000"/>
            <a:chExt cx="3426460" cy="51619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1979" y="1833372"/>
              <a:ext cx="1607820" cy="17190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11979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7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10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1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20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2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10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8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1907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6" y="0"/>
                  </a:moveTo>
                  <a:lnTo>
                    <a:pt x="170941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1" y="5161788"/>
                  </a:lnTo>
                  <a:lnTo>
                    <a:pt x="1538986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39585" y="3646170"/>
            <a:ext cx="1278890" cy="14878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19685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İmmün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kompleks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birikimine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bağlı</a:t>
            </a:r>
            <a:endParaRPr sz="1400" dirty="0">
              <a:latin typeface="Calibri"/>
              <a:cs typeface="Calibri"/>
            </a:endParaRPr>
          </a:p>
          <a:p>
            <a:pPr marL="125730" marR="5080" indent="-113030">
              <a:lnSpc>
                <a:spcPts val="1540"/>
              </a:lnSpc>
              <a:spcBef>
                <a:spcPts val="595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Renal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tutulum; 	glomerülonefrit 	(Hematüri,</a:t>
            </a:r>
            <a:endParaRPr sz="1400" dirty="0">
              <a:latin typeface="Calibri"/>
              <a:cs typeface="Calibri"/>
            </a:endParaRPr>
          </a:p>
          <a:p>
            <a:pPr marL="127000" marR="375920">
              <a:lnSpc>
                <a:spcPts val="154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proteinüri, lökositüri)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65850" y="1524000"/>
            <a:ext cx="3426460" cy="5161915"/>
            <a:chOff x="6165850" y="1524000"/>
            <a:chExt cx="3426460" cy="516191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1833372"/>
              <a:ext cx="1607820" cy="17190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172200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7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09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2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20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1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09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8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82127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6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2" y="5161788"/>
                  </a:lnTo>
                  <a:lnTo>
                    <a:pt x="1538986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47990" y="3646170"/>
            <a:ext cx="1383030" cy="16173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03200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Mikrotrombüse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bağlı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25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Osler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nodülü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Janeway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lezyonu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Roth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spot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Splinter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hemoraji</a:t>
            </a:r>
            <a:endParaRPr sz="1400" dirty="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Peteşi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27593" y="1524000"/>
            <a:ext cx="3426460" cy="5161915"/>
            <a:chOff x="7927593" y="1524000"/>
            <a:chExt cx="3426460" cy="516191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3943" y="1833372"/>
              <a:ext cx="1607820" cy="17190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933943" y="1833372"/>
              <a:ext cx="1607820" cy="1719580"/>
            </a:xfrm>
            <a:custGeom>
              <a:avLst/>
              <a:gdLst/>
              <a:ahLst/>
              <a:cxnLst/>
              <a:rect l="l" t="t" r="r" b="b"/>
              <a:pathLst>
                <a:path w="1607820" h="1719579">
                  <a:moveTo>
                    <a:pt x="0" y="859536"/>
                  </a:moveTo>
                  <a:lnTo>
                    <a:pt x="1364" y="809029"/>
                  </a:lnTo>
                  <a:lnTo>
                    <a:pt x="5408" y="759292"/>
                  </a:lnTo>
                  <a:lnTo>
                    <a:pt x="12055" y="710404"/>
                  </a:lnTo>
                  <a:lnTo>
                    <a:pt x="21231" y="662446"/>
                  </a:lnTo>
                  <a:lnTo>
                    <a:pt x="32860" y="615499"/>
                  </a:lnTo>
                  <a:lnTo>
                    <a:pt x="46866" y="569643"/>
                  </a:lnTo>
                  <a:lnTo>
                    <a:pt x="63174" y="524958"/>
                  </a:lnTo>
                  <a:lnTo>
                    <a:pt x="81709" y="481526"/>
                  </a:lnTo>
                  <a:lnTo>
                    <a:pt x="102395" y="439426"/>
                  </a:lnTo>
                  <a:lnTo>
                    <a:pt x="125157" y="398741"/>
                  </a:lnTo>
                  <a:lnTo>
                    <a:pt x="149920" y="359549"/>
                  </a:lnTo>
                  <a:lnTo>
                    <a:pt x="176608" y="321932"/>
                  </a:lnTo>
                  <a:lnTo>
                    <a:pt x="205146" y="285971"/>
                  </a:lnTo>
                  <a:lnTo>
                    <a:pt x="235457" y="251745"/>
                  </a:lnTo>
                  <a:lnTo>
                    <a:pt x="267468" y="219336"/>
                  </a:lnTo>
                  <a:lnTo>
                    <a:pt x="301103" y="188824"/>
                  </a:lnTo>
                  <a:lnTo>
                    <a:pt x="336285" y="160290"/>
                  </a:lnTo>
                  <a:lnTo>
                    <a:pt x="372941" y="133815"/>
                  </a:lnTo>
                  <a:lnTo>
                    <a:pt x="410993" y="109478"/>
                  </a:lnTo>
                  <a:lnTo>
                    <a:pt x="450368" y="87361"/>
                  </a:lnTo>
                  <a:lnTo>
                    <a:pt x="490989" y="67544"/>
                  </a:lnTo>
                  <a:lnTo>
                    <a:pt x="532782" y="50107"/>
                  </a:lnTo>
                  <a:lnTo>
                    <a:pt x="575670" y="35132"/>
                  </a:lnTo>
                  <a:lnTo>
                    <a:pt x="619579" y="22700"/>
                  </a:lnTo>
                  <a:lnTo>
                    <a:pt x="664432" y="12889"/>
                  </a:lnTo>
                  <a:lnTo>
                    <a:pt x="710156" y="5782"/>
                  </a:lnTo>
                  <a:lnTo>
                    <a:pt x="756673" y="1459"/>
                  </a:lnTo>
                  <a:lnTo>
                    <a:pt x="803909" y="0"/>
                  </a:lnTo>
                  <a:lnTo>
                    <a:pt x="851146" y="1459"/>
                  </a:lnTo>
                  <a:lnTo>
                    <a:pt x="897663" y="5782"/>
                  </a:lnTo>
                  <a:lnTo>
                    <a:pt x="943387" y="12889"/>
                  </a:lnTo>
                  <a:lnTo>
                    <a:pt x="988240" y="22700"/>
                  </a:lnTo>
                  <a:lnTo>
                    <a:pt x="1032149" y="35132"/>
                  </a:lnTo>
                  <a:lnTo>
                    <a:pt x="1075037" y="50107"/>
                  </a:lnTo>
                  <a:lnTo>
                    <a:pt x="1116830" y="67544"/>
                  </a:lnTo>
                  <a:lnTo>
                    <a:pt x="1157451" y="87361"/>
                  </a:lnTo>
                  <a:lnTo>
                    <a:pt x="1196826" y="109478"/>
                  </a:lnTo>
                  <a:lnTo>
                    <a:pt x="1234878" y="133815"/>
                  </a:lnTo>
                  <a:lnTo>
                    <a:pt x="1271534" y="160290"/>
                  </a:lnTo>
                  <a:lnTo>
                    <a:pt x="1306716" y="188824"/>
                  </a:lnTo>
                  <a:lnTo>
                    <a:pt x="1340351" y="219336"/>
                  </a:lnTo>
                  <a:lnTo>
                    <a:pt x="1372362" y="251745"/>
                  </a:lnTo>
                  <a:lnTo>
                    <a:pt x="1402673" y="285971"/>
                  </a:lnTo>
                  <a:lnTo>
                    <a:pt x="1431211" y="321932"/>
                  </a:lnTo>
                  <a:lnTo>
                    <a:pt x="1457899" y="359549"/>
                  </a:lnTo>
                  <a:lnTo>
                    <a:pt x="1482662" y="398741"/>
                  </a:lnTo>
                  <a:lnTo>
                    <a:pt x="1505424" y="439426"/>
                  </a:lnTo>
                  <a:lnTo>
                    <a:pt x="1526110" y="481526"/>
                  </a:lnTo>
                  <a:lnTo>
                    <a:pt x="1544645" y="524958"/>
                  </a:lnTo>
                  <a:lnTo>
                    <a:pt x="1560953" y="569643"/>
                  </a:lnTo>
                  <a:lnTo>
                    <a:pt x="1574959" y="615499"/>
                  </a:lnTo>
                  <a:lnTo>
                    <a:pt x="1586588" y="662446"/>
                  </a:lnTo>
                  <a:lnTo>
                    <a:pt x="1595764" y="710404"/>
                  </a:lnTo>
                  <a:lnTo>
                    <a:pt x="1602411" y="759292"/>
                  </a:lnTo>
                  <a:lnTo>
                    <a:pt x="1606455" y="809029"/>
                  </a:lnTo>
                  <a:lnTo>
                    <a:pt x="1607820" y="859536"/>
                  </a:lnTo>
                  <a:lnTo>
                    <a:pt x="1606455" y="910042"/>
                  </a:lnTo>
                  <a:lnTo>
                    <a:pt x="1602411" y="959779"/>
                  </a:lnTo>
                  <a:lnTo>
                    <a:pt x="1595764" y="1008667"/>
                  </a:lnTo>
                  <a:lnTo>
                    <a:pt x="1586588" y="1056625"/>
                  </a:lnTo>
                  <a:lnTo>
                    <a:pt x="1574959" y="1103572"/>
                  </a:lnTo>
                  <a:lnTo>
                    <a:pt x="1560953" y="1149428"/>
                  </a:lnTo>
                  <a:lnTo>
                    <a:pt x="1544645" y="1194113"/>
                  </a:lnTo>
                  <a:lnTo>
                    <a:pt x="1526110" y="1237545"/>
                  </a:lnTo>
                  <a:lnTo>
                    <a:pt x="1505424" y="1279645"/>
                  </a:lnTo>
                  <a:lnTo>
                    <a:pt x="1482662" y="1320330"/>
                  </a:lnTo>
                  <a:lnTo>
                    <a:pt x="1457899" y="1359522"/>
                  </a:lnTo>
                  <a:lnTo>
                    <a:pt x="1431211" y="1397139"/>
                  </a:lnTo>
                  <a:lnTo>
                    <a:pt x="1402673" y="1433100"/>
                  </a:lnTo>
                  <a:lnTo>
                    <a:pt x="1372361" y="1467326"/>
                  </a:lnTo>
                  <a:lnTo>
                    <a:pt x="1340351" y="1499735"/>
                  </a:lnTo>
                  <a:lnTo>
                    <a:pt x="1306716" y="1530247"/>
                  </a:lnTo>
                  <a:lnTo>
                    <a:pt x="1271534" y="1558781"/>
                  </a:lnTo>
                  <a:lnTo>
                    <a:pt x="1234878" y="1585256"/>
                  </a:lnTo>
                  <a:lnTo>
                    <a:pt x="1196826" y="1609593"/>
                  </a:lnTo>
                  <a:lnTo>
                    <a:pt x="1157451" y="1631710"/>
                  </a:lnTo>
                  <a:lnTo>
                    <a:pt x="1116830" y="1651527"/>
                  </a:lnTo>
                  <a:lnTo>
                    <a:pt x="1075037" y="1668964"/>
                  </a:lnTo>
                  <a:lnTo>
                    <a:pt x="1032149" y="1683939"/>
                  </a:lnTo>
                  <a:lnTo>
                    <a:pt x="988240" y="1696371"/>
                  </a:lnTo>
                  <a:lnTo>
                    <a:pt x="943387" y="1706182"/>
                  </a:lnTo>
                  <a:lnTo>
                    <a:pt x="897663" y="1713289"/>
                  </a:lnTo>
                  <a:lnTo>
                    <a:pt x="851146" y="1717612"/>
                  </a:lnTo>
                  <a:lnTo>
                    <a:pt x="803909" y="1719072"/>
                  </a:lnTo>
                  <a:lnTo>
                    <a:pt x="756673" y="1717612"/>
                  </a:lnTo>
                  <a:lnTo>
                    <a:pt x="710156" y="1713289"/>
                  </a:lnTo>
                  <a:lnTo>
                    <a:pt x="664432" y="1706182"/>
                  </a:lnTo>
                  <a:lnTo>
                    <a:pt x="619579" y="1696371"/>
                  </a:lnTo>
                  <a:lnTo>
                    <a:pt x="575670" y="1683939"/>
                  </a:lnTo>
                  <a:lnTo>
                    <a:pt x="532782" y="1668964"/>
                  </a:lnTo>
                  <a:lnTo>
                    <a:pt x="490989" y="1651527"/>
                  </a:lnTo>
                  <a:lnTo>
                    <a:pt x="450368" y="1631710"/>
                  </a:lnTo>
                  <a:lnTo>
                    <a:pt x="410993" y="1609593"/>
                  </a:lnTo>
                  <a:lnTo>
                    <a:pt x="372941" y="1585256"/>
                  </a:lnTo>
                  <a:lnTo>
                    <a:pt x="336285" y="1558781"/>
                  </a:lnTo>
                  <a:lnTo>
                    <a:pt x="301103" y="1530247"/>
                  </a:lnTo>
                  <a:lnTo>
                    <a:pt x="267468" y="1499735"/>
                  </a:lnTo>
                  <a:lnTo>
                    <a:pt x="235457" y="1467326"/>
                  </a:lnTo>
                  <a:lnTo>
                    <a:pt x="205146" y="1433100"/>
                  </a:lnTo>
                  <a:lnTo>
                    <a:pt x="176608" y="1397139"/>
                  </a:lnTo>
                  <a:lnTo>
                    <a:pt x="149920" y="1359522"/>
                  </a:lnTo>
                  <a:lnTo>
                    <a:pt x="125157" y="1320330"/>
                  </a:lnTo>
                  <a:lnTo>
                    <a:pt x="102395" y="1279645"/>
                  </a:lnTo>
                  <a:lnTo>
                    <a:pt x="81709" y="1237545"/>
                  </a:lnTo>
                  <a:lnTo>
                    <a:pt x="63174" y="1194113"/>
                  </a:lnTo>
                  <a:lnTo>
                    <a:pt x="46866" y="1149428"/>
                  </a:lnTo>
                  <a:lnTo>
                    <a:pt x="32860" y="1103572"/>
                  </a:lnTo>
                  <a:lnTo>
                    <a:pt x="21231" y="1056625"/>
                  </a:lnTo>
                  <a:lnTo>
                    <a:pt x="12055" y="1008667"/>
                  </a:lnTo>
                  <a:lnTo>
                    <a:pt x="5408" y="959779"/>
                  </a:lnTo>
                  <a:lnTo>
                    <a:pt x="1364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43871" y="1524000"/>
              <a:ext cx="1710055" cy="5161915"/>
            </a:xfrm>
            <a:custGeom>
              <a:avLst/>
              <a:gdLst/>
              <a:ahLst/>
              <a:cxnLst/>
              <a:rect l="l" t="t" r="r" b="b"/>
              <a:pathLst>
                <a:path w="1710054" h="5161915">
                  <a:moveTo>
                    <a:pt x="1538985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4990795"/>
                  </a:lnTo>
                  <a:lnTo>
                    <a:pt x="6109" y="5036252"/>
                  </a:lnTo>
                  <a:lnTo>
                    <a:pt x="23349" y="5077098"/>
                  </a:lnTo>
                  <a:lnTo>
                    <a:pt x="50085" y="5111705"/>
                  </a:lnTo>
                  <a:lnTo>
                    <a:pt x="84685" y="5138442"/>
                  </a:lnTo>
                  <a:lnTo>
                    <a:pt x="125515" y="5155680"/>
                  </a:lnTo>
                  <a:lnTo>
                    <a:pt x="170942" y="5161788"/>
                  </a:lnTo>
                  <a:lnTo>
                    <a:pt x="1538985" y="5161788"/>
                  </a:lnTo>
                  <a:lnTo>
                    <a:pt x="1584412" y="5155680"/>
                  </a:lnTo>
                  <a:lnTo>
                    <a:pt x="1625242" y="5138442"/>
                  </a:lnTo>
                  <a:lnTo>
                    <a:pt x="1659842" y="5111705"/>
                  </a:lnTo>
                  <a:lnTo>
                    <a:pt x="1686578" y="5077098"/>
                  </a:lnTo>
                  <a:lnTo>
                    <a:pt x="1703818" y="5036252"/>
                  </a:lnTo>
                  <a:lnTo>
                    <a:pt x="1709927" y="4990795"/>
                  </a:lnTo>
                  <a:lnTo>
                    <a:pt x="1709927" y="170941"/>
                  </a:lnTo>
                  <a:lnTo>
                    <a:pt x="1703818" y="125515"/>
                  </a:lnTo>
                  <a:lnTo>
                    <a:pt x="1686578" y="84685"/>
                  </a:lnTo>
                  <a:lnTo>
                    <a:pt x="1659842" y="50085"/>
                  </a:lnTo>
                  <a:lnTo>
                    <a:pt x="1625242" y="23349"/>
                  </a:lnTo>
                  <a:lnTo>
                    <a:pt x="1584412" y="6109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745471" y="3588867"/>
            <a:ext cx="1513205" cy="99186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Yenidoğan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belirtileri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55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Sepsis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bulguları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ts val="1614"/>
              </a:lnSpc>
              <a:spcBef>
                <a:spcPts val="110"/>
              </a:spcBef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Fokal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nörolojik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4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bulgular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52474" y="1827022"/>
            <a:ext cx="10055860" cy="4865370"/>
            <a:chOff x="1252474" y="1827022"/>
            <a:chExt cx="10055860" cy="486537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95688" y="1833372"/>
              <a:ext cx="1606295" cy="17190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695688" y="1833372"/>
              <a:ext cx="1606550" cy="1719580"/>
            </a:xfrm>
            <a:custGeom>
              <a:avLst/>
              <a:gdLst/>
              <a:ahLst/>
              <a:cxnLst/>
              <a:rect l="l" t="t" r="r" b="b"/>
              <a:pathLst>
                <a:path w="1606550" h="1719579">
                  <a:moveTo>
                    <a:pt x="0" y="859536"/>
                  </a:moveTo>
                  <a:lnTo>
                    <a:pt x="1363" y="809029"/>
                  </a:lnTo>
                  <a:lnTo>
                    <a:pt x="5402" y="759292"/>
                  </a:lnTo>
                  <a:lnTo>
                    <a:pt x="12043" y="710404"/>
                  </a:lnTo>
                  <a:lnTo>
                    <a:pt x="21209" y="662446"/>
                  </a:lnTo>
                  <a:lnTo>
                    <a:pt x="32825" y="615499"/>
                  </a:lnTo>
                  <a:lnTo>
                    <a:pt x="46817" y="569643"/>
                  </a:lnTo>
                  <a:lnTo>
                    <a:pt x="63109" y="524958"/>
                  </a:lnTo>
                  <a:lnTo>
                    <a:pt x="81625" y="481526"/>
                  </a:lnTo>
                  <a:lnTo>
                    <a:pt x="102290" y="439426"/>
                  </a:lnTo>
                  <a:lnTo>
                    <a:pt x="125029" y="398741"/>
                  </a:lnTo>
                  <a:lnTo>
                    <a:pt x="149767" y="359549"/>
                  </a:lnTo>
                  <a:lnTo>
                    <a:pt x="176428" y="321932"/>
                  </a:lnTo>
                  <a:lnTo>
                    <a:pt x="204937" y="285971"/>
                  </a:lnTo>
                  <a:lnTo>
                    <a:pt x="235219" y="251745"/>
                  </a:lnTo>
                  <a:lnTo>
                    <a:pt x="267199" y="219336"/>
                  </a:lnTo>
                  <a:lnTo>
                    <a:pt x="300801" y="188824"/>
                  </a:lnTo>
                  <a:lnTo>
                    <a:pt x="335949" y="160290"/>
                  </a:lnTo>
                  <a:lnTo>
                    <a:pt x="372570" y="133815"/>
                  </a:lnTo>
                  <a:lnTo>
                    <a:pt x="410586" y="109478"/>
                  </a:lnTo>
                  <a:lnTo>
                    <a:pt x="449924" y="87361"/>
                  </a:lnTo>
                  <a:lnTo>
                    <a:pt x="490507" y="67544"/>
                  </a:lnTo>
                  <a:lnTo>
                    <a:pt x="532261" y="50107"/>
                  </a:lnTo>
                  <a:lnTo>
                    <a:pt x="575110" y="35132"/>
                  </a:lnTo>
                  <a:lnTo>
                    <a:pt x="618979" y="22700"/>
                  </a:lnTo>
                  <a:lnTo>
                    <a:pt x="663792" y="12889"/>
                  </a:lnTo>
                  <a:lnTo>
                    <a:pt x="709475" y="5782"/>
                  </a:lnTo>
                  <a:lnTo>
                    <a:pt x="755952" y="1459"/>
                  </a:lnTo>
                  <a:lnTo>
                    <a:pt x="803147" y="0"/>
                  </a:lnTo>
                  <a:lnTo>
                    <a:pt x="850343" y="1459"/>
                  </a:lnTo>
                  <a:lnTo>
                    <a:pt x="896820" y="5782"/>
                  </a:lnTo>
                  <a:lnTo>
                    <a:pt x="942503" y="12889"/>
                  </a:lnTo>
                  <a:lnTo>
                    <a:pt x="987316" y="22700"/>
                  </a:lnTo>
                  <a:lnTo>
                    <a:pt x="1031185" y="35132"/>
                  </a:lnTo>
                  <a:lnTo>
                    <a:pt x="1074034" y="50107"/>
                  </a:lnTo>
                  <a:lnTo>
                    <a:pt x="1115788" y="67544"/>
                  </a:lnTo>
                  <a:lnTo>
                    <a:pt x="1156371" y="87361"/>
                  </a:lnTo>
                  <a:lnTo>
                    <a:pt x="1195709" y="109478"/>
                  </a:lnTo>
                  <a:lnTo>
                    <a:pt x="1233725" y="133815"/>
                  </a:lnTo>
                  <a:lnTo>
                    <a:pt x="1270346" y="160290"/>
                  </a:lnTo>
                  <a:lnTo>
                    <a:pt x="1305494" y="188824"/>
                  </a:lnTo>
                  <a:lnTo>
                    <a:pt x="1339096" y="219336"/>
                  </a:lnTo>
                  <a:lnTo>
                    <a:pt x="1371076" y="251745"/>
                  </a:lnTo>
                  <a:lnTo>
                    <a:pt x="1401358" y="285971"/>
                  </a:lnTo>
                  <a:lnTo>
                    <a:pt x="1429867" y="321932"/>
                  </a:lnTo>
                  <a:lnTo>
                    <a:pt x="1456528" y="359549"/>
                  </a:lnTo>
                  <a:lnTo>
                    <a:pt x="1481266" y="398741"/>
                  </a:lnTo>
                  <a:lnTo>
                    <a:pt x="1504005" y="439426"/>
                  </a:lnTo>
                  <a:lnTo>
                    <a:pt x="1524670" y="481526"/>
                  </a:lnTo>
                  <a:lnTo>
                    <a:pt x="1543186" y="524958"/>
                  </a:lnTo>
                  <a:lnTo>
                    <a:pt x="1559478" y="569643"/>
                  </a:lnTo>
                  <a:lnTo>
                    <a:pt x="1573470" y="615499"/>
                  </a:lnTo>
                  <a:lnTo>
                    <a:pt x="1585086" y="662446"/>
                  </a:lnTo>
                  <a:lnTo>
                    <a:pt x="1594252" y="710404"/>
                  </a:lnTo>
                  <a:lnTo>
                    <a:pt x="1600893" y="759292"/>
                  </a:lnTo>
                  <a:lnTo>
                    <a:pt x="1604932" y="809029"/>
                  </a:lnTo>
                  <a:lnTo>
                    <a:pt x="1606295" y="859536"/>
                  </a:lnTo>
                  <a:lnTo>
                    <a:pt x="1604932" y="910042"/>
                  </a:lnTo>
                  <a:lnTo>
                    <a:pt x="1600893" y="959779"/>
                  </a:lnTo>
                  <a:lnTo>
                    <a:pt x="1594252" y="1008667"/>
                  </a:lnTo>
                  <a:lnTo>
                    <a:pt x="1585086" y="1056625"/>
                  </a:lnTo>
                  <a:lnTo>
                    <a:pt x="1573470" y="1103572"/>
                  </a:lnTo>
                  <a:lnTo>
                    <a:pt x="1559478" y="1149428"/>
                  </a:lnTo>
                  <a:lnTo>
                    <a:pt x="1543186" y="1194113"/>
                  </a:lnTo>
                  <a:lnTo>
                    <a:pt x="1524670" y="1237545"/>
                  </a:lnTo>
                  <a:lnTo>
                    <a:pt x="1504005" y="1279645"/>
                  </a:lnTo>
                  <a:lnTo>
                    <a:pt x="1481266" y="1320330"/>
                  </a:lnTo>
                  <a:lnTo>
                    <a:pt x="1456528" y="1359522"/>
                  </a:lnTo>
                  <a:lnTo>
                    <a:pt x="1429867" y="1397139"/>
                  </a:lnTo>
                  <a:lnTo>
                    <a:pt x="1401358" y="1433100"/>
                  </a:lnTo>
                  <a:lnTo>
                    <a:pt x="1371076" y="1467326"/>
                  </a:lnTo>
                  <a:lnTo>
                    <a:pt x="1339096" y="1499735"/>
                  </a:lnTo>
                  <a:lnTo>
                    <a:pt x="1305494" y="1530247"/>
                  </a:lnTo>
                  <a:lnTo>
                    <a:pt x="1270346" y="1558781"/>
                  </a:lnTo>
                  <a:lnTo>
                    <a:pt x="1233725" y="1585256"/>
                  </a:lnTo>
                  <a:lnTo>
                    <a:pt x="1195709" y="1609593"/>
                  </a:lnTo>
                  <a:lnTo>
                    <a:pt x="1156371" y="1631710"/>
                  </a:lnTo>
                  <a:lnTo>
                    <a:pt x="1115788" y="1651527"/>
                  </a:lnTo>
                  <a:lnTo>
                    <a:pt x="1074034" y="1668964"/>
                  </a:lnTo>
                  <a:lnTo>
                    <a:pt x="1031185" y="1683939"/>
                  </a:lnTo>
                  <a:lnTo>
                    <a:pt x="987316" y="1696371"/>
                  </a:lnTo>
                  <a:lnTo>
                    <a:pt x="942503" y="1706182"/>
                  </a:lnTo>
                  <a:lnTo>
                    <a:pt x="896820" y="1713289"/>
                  </a:lnTo>
                  <a:lnTo>
                    <a:pt x="850343" y="1717612"/>
                  </a:lnTo>
                  <a:lnTo>
                    <a:pt x="803147" y="1719072"/>
                  </a:lnTo>
                  <a:lnTo>
                    <a:pt x="755952" y="1717612"/>
                  </a:lnTo>
                  <a:lnTo>
                    <a:pt x="709475" y="1713289"/>
                  </a:lnTo>
                  <a:lnTo>
                    <a:pt x="663792" y="1706182"/>
                  </a:lnTo>
                  <a:lnTo>
                    <a:pt x="618979" y="1696371"/>
                  </a:lnTo>
                  <a:lnTo>
                    <a:pt x="575110" y="1683939"/>
                  </a:lnTo>
                  <a:lnTo>
                    <a:pt x="532261" y="1668964"/>
                  </a:lnTo>
                  <a:lnTo>
                    <a:pt x="490507" y="1651527"/>
                  </a:lnTo>
                  <a:lnTo>
                    <a:pt x="449924" y="1631710"/>
                  </a:lnTo>
                  <a:lnTo>
                    <a:pt x="410586" y="1609593"/>
                  </a:lnTo>
                  <a:lnTo>
                    <a:pt x="372570" y="1585256"/>
                  </a:lnTo>
                  <a:lnTo>
                    <a:pt x="335949" y="1558781"/>
                  </a:lnTo>
                  <a:lnTo>
                    <a:pt x="300801" y="1530247"/>
                  </a:lnTo>
                  <a:lnTo>
                    <a:pt x="267199" y="1499735"/>
                  </a:lnTo>
                  <a:lnTo>
                    <a:pt x="235219" y="1467326"/>
                  </a:lnTo>
                  <a:lnTo>
                    <a:pt x="204937" y="1433100"/>
                  </a:lnTo>
                  <a:lnTo>
                    <a:pt x="176428" y="1397139"/>
                  </a:lnTo>
                  <a:lnTo>
                    <a:pt x="149767" y="1359522"/>
                  </a:lnTo>
                  <a:lnTo>
                    <a:pt x="125029" y="1320330"/>
                  </a:lnTo>
                  <a:lnTo>
                    <a:pt x="102290" y="1279645"/>
                  </a:lnTo>
                  <a:lnTo>
                    <a:pt x="81625" y="1237545"/>
                  </a:lnTo>
                  <a:lnTo>
                    <a:pt x="63109" y="1194113"/>
                  </a:lnTo>
                  <a:lnTo>
                    <a:pt x="46817" y="1149428"/>
                  </a:lnTo>
                  <a:lnTo>
                    <a:pt x="32825" y="1103572"/>
                  </a:lnTo>
                  <a:lnTo>
                    <a:pt x="21209" y="1056625"/>
                  </a:lnTo>
                  <a:lnTo>
                    <a:pt x="12043" y="1008667"/>
                  </a:lnTo>
                  <a:lnTo>
                    <a:pt x="5402" y="959779"/>
                  </a:lnTo>
                  <a:lnTo>
                    <a:pt x="1363" y="910042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8824" y="6353556"/>
              <a:ext cx="9674860" cy="332740"/>
            </a:xfrm>
            <a:custGeom>
              <a:avLst/>
              <a:gdLst/>
              <a:ahLst/>
              <a:cxnLst/>
              <a:rect l="l" t="t" r="r" b="b"/>
              <a:pathLst>
                <a:path w="9674860" h="332740">
                  <a:moveTo>
                    <a:pt x="9508236" y="0"/>
                  </a:moveTo>
                  <a:lnTo>
                    <a:pt x="9508236" y="83058"/>
                  </a:lnTo>
                  <a:lnTo>
                    <a:pt x="166115" y="83058"/>
                  </a:lnTo>
                  <a:lnTo>
                    <a:pt x="166115" y="0"/>
                  </a:lnTo>
                  <a:lnTo>
                    <a:pt x="0" y="166116"/>
                  </a:lnTo>
                  <a:lnTo>
                    <a:pt x="166115" y="332232"/>
                  </a:lnTo>
                  <a:lnTo>
                    <a:pt x="166115" y="249174"/>
                  </a:lnTo>
                  <a:lnTo>
                    <a:pt x="9508236" y="249174"/>
                  </a:lnTo>
                  <a:lnTo>
                    <a:pt x="9508236" y="332232"/>
                  </a:lnTo>
                  <a:lnTo>
                    <a:pt x="9674352" y="166116"/>
                  </a:lnTo>
                  <a:lnTo>
                    <a:pt x="9508236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8824" y="6353556"/>
              <a:ext cx="9674860" cy="332740"/>
            </a:xfrm>
            <a:custGeom>
              <a:avLst/>
              <a:gdLst/>
              <a:ahLst/>
              <a:cxnLst/>
              <a:rect l="l" t="t" r="r" b="b"/>
              <a:pathLst>
                <a:path w="9674860" h="332740">
                  <a:moveTo>
                    <a:pt x="0" y="166116"/>
                  </a:moveTo>
                  <a:lnTo>
                    <a:pt x="166115" y="0"/>
                  </a:lnTo>
                  <a:lnTo>
                    <a:pt x="166115" y="83058"/>
                  </a:lnTo>
                  <a:lnTo>
                    <a:pt x="9508236" y="83058"/>
                  </a:lnTo>
                  <a:lnTo>
                    <a:pt x="9508236" y="0"/>
                  </a:lnTo>
                  <a:lnTo>
                    <a:pt x="9674352" y="166116"/>
                  </a:lnTo>
                  <a:lnTo>
                    <a:pt x="9508236" y="332232"/>
                  </a:lnTo>
                  <a:lnTo>
                    <a:pt x="9508236" y="249174"/>
                  </a:lnTo>
                  <a:lnTo>
                    <a:pt x="166115" y="249174"/>
                  </a:lnTo>
                  <a:lnTo>
                    <a:pt x="166115" y="332232"/>
                  </a:lnTo>
                  <a:lnTo>
                    <a:pt x="0" y="1661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Resim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61" y="0"/>
            <a:ext cx="1174327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1336</Words>
  <Application>Microsoft Office PowerPoint</Application>
  <PresentationFormat>Geniş ekran</PresentationFormat>
  <Paragraphs>287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Arial</vt:lpstr>
      <vt:lpstr>Arial MT</vt:lpstr>
      <vt:lpstr>Calibri</vt:lpstr>
      <vt:lpstr>Calibri Light</vt:lpstr>
      <vt:lpstr>Roboto</vt:lpstr>
      <vt:lpstr>Times New Roman</vt:lpstr>
      <vt:lpstr>Office Theme</vt:lpstr>
      <vt:lpstr>Infective Endocarditis</vt:lpstr>
      <vt:lpstr>Infective Endocarditis</vt:lpstr>
      <vt:lpstr>PowerPoint Sunusu</vt:lpstr>
      <vt:lpstr>PowerPoint Sunusu</vt:lpstr>
      <vt:lpstr>PowerPoint Sunusu</vt:lpstr>
      <vt:lpstr>Etiology</vt:lpstr>
      <vt:lpstr>Etiology</vt:lpstr>
      <vt:lpstr>PowerPoint Sunusu</vt:lpstr>
      <vt:lpstr>Klinik</vt:lpstr>
      <vt:lpstr>Roth Spot</vt:lpstr>
      <vt:lpstr>Osler nodules </vt:lpstr>
      <vt:lpstr>Splinter Hemorrhage: Bleeding inside the fingernails.</vt:lpstr>
      <vt:lpstr>PowerPoint Sunusu</vt:lpstr>
      <vt:lpstr>PowerPoint Sunusu</vt:lpstr>
      <vt:lpstr>Laboratuvar ve Görüntüleme</vt:lpstr>
      <vt:lpstr>Ekokardiyografi</vt:lpstr>
      <vt:lpstr>Vegetations</vt:lpstr>
      <vt:lpstr>Janeway Lesions</vt:lpstr>
      <vt:lpstr>Diagnostic Criteria (2023 ESC – Modified Duke)</vt:lpstr>
      <vt:lpstr>Tanı Kriterleri (2023 ESC – Modifiye Duke)</vt:lpstr>
      <vt:lpstr>PowerPoint Sunusu</vt:lpstr>
      <vt:lpstr>Diagnostic Criteria (2023 ESC – Modified Duke)</vt:lpstr>
      <vt:lpstr>Diagnostic Criteria (2023 ESC – Modified Duke)</vt:lpstr>
      <vt:lpstr>Diagnostic Criteria (2023 ESC – Modified Duke)</vt:lpstr>
      <vt:lpstr>Diagnostic Criteria (2023 ESC – Modified Duke)</vt:lpstr>
      <vt:lpstr>Treatment</vt:lpstr>
      <vt:lpstr>Cerrahi Endikasyonları</vt:lpstr>
      <vt:lpstr>Koruyucu önlemler ve profilaksi</vt:lpstr>
      <vt:lpstr>Klinik Seyir</vt:lpstr>
      <vt:lpstr>Kazanımlar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Mahmud Çırakoğlu</dc:creator>
  <cp:lastModifiedBy>Meki Bilici</cp:lastModifiedBy>
  <cp:revision>13</cp:revision>
  <dcterms:created xsi:type="dcterms:W3CDTF">2024-12-10T11:49:01Z</dcterms:created>
  <dcterms:modified xsi:type="dcterms:W3CDTF">2026-03-10T12:25:48Z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2024-12-10T00:00:00Z</vt:filetime>
  </property>
  <property fmtid="{D5CDD505-2E9C-101B-9397-08002B2CF9AE}" pid="5" name="Producer">
    <vt:lpwstr>Microsoft® PowerPoint® 2021</vt:lpwstr>
  </property>
</Properties>
</file>