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rawings/drawing1.xml" ContentType="application/vnd.openxmlformats-officedocument.drawingml.chartshape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96" r:id="rId2"/>
    <p:sldId id="323" r:id="rId3"/>
    <p:sldId id="330" r:id="rId4"/>
    <p:sldId id="310" r:id="rId5"/>
    <p:sldId id="318" r:id="rId6"/>
    <p:sldId id="257" r:id="rId7"/>
    <p:sldId id="258" r:id="rId8"/>
    <p:sldId id="297" r:id="rId9"/>
    <p:sldId id="259" r:id="rId10"/>
    <p:sldId id="260" r:id="rId11"/>
    <p:sldId id="299" r:id="rId12"/>
    <p:sldId id="298" r:id="rId13"/>
    <p:sldId id="261" r:id="rId14"/>
    <p:sldId id="262" r:id="rId15"/>
    <p:sldId id="301" r:id="rId16"/>
    <p:sldId id="263" r:id="rId17"/>
    <p:sldId id="300" r:id="rId18"/>
    <p:sldId id="264" r:id="rId19"/>
    <p:sldId id="265" r:id="rId20"/>
    <p:sldId id="308" r:id="rId21"/>
    <p:sldId id="302" r:id="rId22"/>
    <p:sldId id="266" r:id="rId23"/>
    <p:sldId id="267" r:id="rId24"/>
    <p:sldId id="319" r:id="rId25"/>
    <p:sldId id="311" r:id="rId26"/>
    <p:sldId id="303" r:id="rId27"/>
    <p:sldId id="268" r:id="rId28"/>
    <p:sldId id="304" r:id="rId29"/>
    <p:sldId id="269" r:id="rId30"/>
    <p:sldId id="305" r:id="rId31"/>
    <p:sldId id="270" r:id="rId32"/>
    <p:sldId id="306" r:id="rId33"/>
    <p:sldId id="271" r:id="rId34"/>
    <p:sldId id="309" r:id="rId35"/>
    <p:sldId id="272" r:id="rId36"/>
    <p:sldId id="273" r:id="rId37"/>
    <p:sldId id="333" r:id="rId38"/>
    <p:sldId id="274" r:id="rId39"/>
    <p:sldId id="275" r:id="rId40"/>
    <p:sldId id="307" r:id="rId41"/>
    <p:sldId id="320" r:id="rId42"/>
    <p:sldId id="321" r:id="rId43"/>
    <p:sldId id="322" r:id="rId44"/>
    <p:sldId id="276" r:id="rId45"/>
    <p:sldId id="277" r:id="rId46"/>
    <p:sldId id="312" r:id="rId47"/>
    <p:sldId id="313" r:id="rId48"/>
    <p:sldId id="278" r:id="rId49"/>
    <p:sldId id="279" r:id="rId50"/>
    <p:sldId id="280" r:id="rId51"/>
    <p:sldId id="281" r:id="rId52"/>
    <p:sldId id="282" r:id="rId53"/>
    <p:sldId id="283" r:id="rId54"/>
    <p:sldId id="284" r:id="rId55"/>
    <p:sldId id="315" r:id="rId56"/>
    <p:sldId id="286" r:id="rId57"/>
    <p:sldId id="287" r:id="rId58"/>
    <p:sldId id="314" r:id="rId59"/>
    <p:sldId id="288" r:id="rId60"/>
    <p:sldId id="289" r:id="rId61"/>
    <p:sldId id="290" r:id="rId62"/>
    <p:sldId id="292" r:id="rId63"/>
    <p:sldId id="293" r:id="rId64"/>
    <p:sldId id="324" r:id="rId65"/>
    <p:sldId id="325" r:id="rId66"/>
    <p:sldId id="326" r:id="rId67"/>
    <p:sldId id="327" r:id="rId68"/>
    <p:sldId id="331" r:id="rId69"/>
    <p:sldId id="332" r:id="rId70"/>
    <p:sldId id="329" r:id="rId71"/>
    <p:sldId id="316" r:id="rId72"/>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24" autoAdjust="0"/>
  </p:normalViewPr>
  <p:slideViewPr>
    <p:cSldViewPr>
      <p:cViewPr varScale="1">
        <p:scale>
          <a:sx n="69" d="100"/>
          <a:sy n="69" d="100"/>
        </p:scale>
        <p:origin x="-1416" y="-102"/>
      </p:cViewPr>
      <p:guideLst>
        <p:guide orient="horz" pos="2160"/>
        <p:guide pos="2880"/>
      </p:guideLst>
    </p:cSldViewPr>
  </p:slideViewPr>
  <p:outlineViewPr>
    <p:cViewPr>
      <p:scale>
        <a:sx n="33" d="100"/>
        <a:sy n="33" d="100"/>
      </p:scale>
      <p:origin x="0" y="34422"/>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C:\Users\Nurhan%20Seyahi\Desktop\Registry%20Sunum%202011\registry%20grafikler2009.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tr-TR"/>
  <c:style val="26"/>
  <c:clrMapOvr bg1="lt1" tx1="dk1" bg2="lt2" tx2="dk2" accent1="accent1" accent2="accent2" accent3="accent3" accent4="accent4" accent5="accent5" accent6="accent6" hlink="hlink" folHlink="folHlink"/>
  <c:chart>
    <c:title>
      <c:tx>
        <c:rich>
          <a:bodyPr/>
          <a:lstStyle/>
          <a:p>
            <a:pPr>
              <a:defRPr/>
            </a:pPr>
            <a:r>
              <a:rPr lang="tr-TR"/>
              <a:t>n=52111</a:t>
            </a:r>
          </a:p>
        </c:rich>
      </c:tx>
      <c:layout>
        <c:manualLayout>
          <c:xMode val="edge"/>
          <c:yMode val="edge"/>
          <c:x val="0.75243044619422572"/>
          <c:y val="0.81018518518518523"/>
        </c:manualLayout>
      </c:layout>
      <c:overlay val="1"/>
    </c:title>
    <c:view3D>
      <c:rotX val="30"/>
      <c:perspective val="30"/>
    </c:view3D>
    <c:plotArea>
      <c:layout/>
      <c:pie3DChart>
        <c:varyColors val="1"/>
        <c:ser>
          <c:idx val="0"/>
          <c:order val="0"/>
          <c:tx>
            <c:strRef>
              <c:f>Giriş!$B$64</c:f>
              <c:strCache>
                <c:ptCount val="1"/>
                <c:pt idx="0">
                  <c:v>Hasta Sayısı</c:v>
                </c:pt>
              </c:strCache>
            </c:strRef>
          </c:tx>
          <c:dLbls>
            <c:dLbl>
              <c:idx val="2"/>
              <c:layout>
                <c:manualLayout>
                  <c:x val="-4.0322506561679787E-2"/>
                  <c:y val="2.4305555555555584E-2"/>
                </c:manualLayout>
              </c:layout>
              <c:showCatName val="1"/>
              <c:showPercent val="1"/>
            </c:dLbl>
            <c:txPr>
              <a:bodyPr/>
              <a:lstStyle/>
              <a:p>
                <a:pPr>
                  <a:defRPr sz="1600"/>
                </a:pPr>
                <a:endParaRPr lang="tr-TR"/>
              </a:p>
            </c:txPr>
            <c:showCatName val="1"/>
            <c:showPercent val="1"/>
            <c:showLeaderLines val="1"/>
          </c:dLbls>
          <c:cat>
            <c:strRef>
              <c:f>Giriş!$A$65:$A$67</c:f>
              <c:strCache>
                <c:ptCount val="3"/>
                <c:pt idx="0">
                  <c:v>Hemodiyaliz</c:v>
                </c:pt>
                <c:pt idx="1">
                  <c:v>Periton Diyalizi</c:v>
                </c:pt>
                <c:pt idx="2">
                  <c:v>Transplantasyon</c:v>
                </c:pt>
              </c:strCache>
            </c:strRef>
          </c:cat>
          <c:val>
            <c:numRef>
              <c:f>Giriş!$B$65:$B$67</c:f>
              <c:numCache>
                <c:formatCode>General</c:formatCode>
                <c:ptCount val="3"/>
                <c:pt idx="0">
                  <c:v>79.2</c:v>
                </c:pt>
                <c:pt idx="1">
                  <c:v>8.4</c:v>
                </c:pt>
                <c:pt idx="2">
                  <c:v>12.3</c:v>
                </c:pt>
              </c:numCache>
            </c:numRef>
          </c:val>
        </c:ser>
        <c:dLbls>
          <c:showVal val="1"/>
        </c:dLbls>
      </c:pie3DChart>
    </c:plotArea>
    <c:plotVisOnly val="1"/>
    <c:dispBlanksAs val="zero"/>
  </c:chart>
  <c:externalData r:id="rId2"/>
  <c:userShapes r:id="rId3"/>
</c:chartSpace>
</file>

<file path=ppt/drawings/_rels/drawing1.xml.rels><?xml version="1.0" encoding="UTF-8" standalone="yes"?>
<Relationships xmlns="http://schemas.openxmlformats.org/package/2006/relationships"><Relationship Id="rId1" Type="http://schemas.openxmlformats.org/officeDocument/2006/relationships/image" Target="../media/image24.png"/></Relationships>
</file>

<file path=ppt/drawings/drawing1.xml><?xml version="1.0" encoding="utf-8"?>
<c:userShapes xmlns:c="http://schemas.openxmlformats.org/drawingml/2006/chart">
  <cdr:relSizeAnchor xmlns:cdr="http://schemas.openxmlformats.org/drawingml/2006/chartDrawing">
    <cdr:from>
      <cdr:x>0</cdr:x>
      <cdr:y>0.77702</cdr:y>
    </cdr:from>
    <cdr:to>
      <cdr:x>0.83832</cdr:x>
      <cdr:y>0.97128</cdr:y>
    </cdr:to>
    <cdr:pic>
      <cdr:nvPicPr>
        <cdr:cNvPr id="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3744416"/>
          <a:ext cx="6285521" cy="936104"/>
        </a:xfrm>
        <a:prstGeom xmlns:a="http://schemas.openxmlformats.org/drawingml/2006/main" prst="rect">
          <a:avLst/>
        </a:prstGeom>
      </cdr:spPr>
    </cdr:pic>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bg>
      <p:bgRef idx="1002">
        <a:schemeClr val="bg2"/>
      </p:bgRef>
    </p:bg>
    <p:spTree>
      <p:nvGrpSpPr>
        <p:cNvPr id="1" name=""/>
        <p:cNvGrpSpPr/>
        <p:nvPr/>
      </p:nvGrpSpPr>
      <p:grpSpPr>
        <a:xfrm>
          <a:off x="0" y="0"/>
          <a:ext cx="0" cy="0"/>
          <a:chOff x="0" y="0"/>
          <a:chExt cx="0" cy="0"/>
        </a:xfrm>
      </p:grpSpPr>
      <p:sp>
        <p:nvSpPr>
          <p:cNvPr id="9" name="8 Başlık"/>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17" name="16 Alt Başlık"/>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30" name="29 Veri Yer Tutucusu"/>
          <p:cNvSpPr>
            <a:spLocks noGrp="1"/>
          </p:cNvSpPr>
          <p:nvPr>
            <p:ph type="dt" sz="half" idx="10"/>
          </p:nvPr>
        </p:nvSpPr>
        <p:spPr/>
        <p:txBody>
          <a:bodyPr/>
          <a:lstStyle/>
          <a:p>
            <a:fld id="{D9F75050-0E15-4C5B-92B0-66D068882F1F}" type="datetimeFigureOut">
              <a:rPr lang="tr-TR" smtClean="0"/>
              <a:pPr/>
              <a:t>21.12.2016</a:t>
            </a:fld>
            <a:endParaRPr lang="tr-TR"/>
          </a:p>
        </p:txBody>
      </p:sp>
      <p:sp>
        <p:nvSpPr>
          <p:cNvPr id="19" name="18 Altbilgi Yer Tutucusu"/>
          <p:cNvSpPr>
            <a:spLocks noGrp="1"/>
          </p:cNvSpPr>
          <p:nvPr>
            <p:ph type="ftr" sz="quarter" idx="11"/>
          </p:nvPr>
        </p:nvSpPr>
        <p:spPr/>
        <p:txBody>
          <a:bodyPr/>
          <a:lstStyle/>
          <a:p>
            <a:endParaRPr lang="tr-TR"/>
          </a:p>
        </p:txBody>
      </p:sp>
      <p:sp>
        <p:nvSpPr>
          <p:cNvPr id="27" name="2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21.12.2016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914401"/>
            <a:ext cx="2057400" cy="5211763"/>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914401"/>
            <a:ext cx="6019800" cy="5211763"/>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21.12.2016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İçerik Yer Tutucusu"/>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21.12.2016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p:txBody>
          <a:bodyPr/>
          <a:lstStyle/>
          <a:p>
            <a:fld id="{D9F75050-0E15-4C5B-92B0-66D068882F1F}" type="datetimeFigureOut">
              <a:rPr lang="tr-TR" smtClean="0"/>
              <a:pPr/>
              <a:t>21.12.2016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229600" cy="1143000"/>
          </a:xfrm>
        </p:spPr>
        <p:txBody>
          <a:bodyPr/>
          <a:lstStyle/>
          <a:p>
            <a:r>
              <a:rPr kumimoji="0" lang="tr-TR" smtClean="0"/>
              <a:t>Asıl başlık stili için tıklatın</a:t>
            </a:r>
            <a:endParaRPr kumimoji="0" lang="en-US"/>
          </a:p>
        </p:txBody>
      </p:sp>
      <p:sp>
        <p:nvSpPr>
          <p:cNvPr id="3" name="2 İçerik Yer Tutucusu"/>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D9F75050-0E15-4C5B-92B0-66D068882F1F}" type="datetimeFigureOut">
              <a:rPr lang="tr-TR" smtClean="0"/>
              <a:pPr/>
              <a:t>21.12.2016</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229600" cy="1143000"/>
          </a:xfrm>
        </p:spPr>
        <p:txBody>
          <a:bodyPr tIns="45720" anchor="b"/>
          <a:lstStyle>
            <a:lvl1pPr>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4 İçerik Yer Tutucusu"/>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5 İçerik Yer Tutucusu"/>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0"/>
          </p:nvPr>
        </p:nvSpPr>
        <p:spPr/>
        <p:txBody>
          <a:bodyPr/>
          <a:lstStyle/>
          <a:p>
            <a:fld id="{D9F75050-0E15-4C5B-92B0-66D068882F1F}" type="datetimeFigureOut">
              <a:rPr lang="tr-TR" smtClean="0"/>
              <a:pPr/>
              <a:t>21.12.2016</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p>
            <a:fld id="{D9F75050-0E15-4C5B-92B0-66D068882F1F}" type="datetimeFigureOut">
              <a:rPr lang="tr-TR" smtClean="0"/>
              <a:pPr/>
              <a:t>21.12.2016</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D9F75050-0E15-4C5B-92B0-66D068882F1F}" type="datetimeFigureOut">
              <a:rPr lang="tr-TR" smtClean="0"/>
              <a:pPr/>
              <a:t>21.12.2016</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tr-TR" smtClean="0"/>
              <a:t>Asıl metin stillerini düzenlemek için tıklatın</a:t>
            </a:r>
          </a:p>
        </p:txBody>
      </p:sp>
      <p:sp>
        <p:nvSpPr>
          <p:cNvPr id="4" name="3 İçerik Yer Tutucusu"/>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D9F75050-0E15-4C5B-92B0-66D068882F1F}" type="datetimeFigureOut">
              <a:rPr lang="tr-TR" smtClean="0"/>
              <a:pPr/>
              <a:t>21.12.2016</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8 Tek Köşesi Kesik ve Yuvarlatılmış Dikdörtgen"/>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11 Dik Üçgen"/>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1 Başlık"/>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tr-TR" smtClean="0"/>
              <a:t>Asıl başlık stili için tıklatın</a:t>
            </a:r>
            <a:endParaRPr kumimoji="0" lang="en-US"/>
          </a:p>
        </p:txBody>
      </p:sp>
      <p:sp>
        <p:nvSpPr>
          <p:cNvPr id="4" name="3 Metin Yer Tutucusu"/>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21.12.2016</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a:xfrm>
            <a:off x="8077200" y="6356350"/>
            <a:ext cx="609600" cy="365125"/>
          </a:xfrm>
        </p:spPr>
        <p:txBody>
          <a:bodyPr/>
          <a:lstStyle/>
          <a:p>
            <a:fld id="{B1DEFA8C-F947-479F-BE07-76B6B3F80BF1}" type="slidenum">
              <a:rPr lang="tr-TR" smtClean="0"/>
              <a:pPr/>
              <a:t>‹#›</a:t>
            </a:fld>
            <a:endParaRPr lang="tr-TR"/>
          </a:p>
        </p:txBody>
      </p:sp>
      <p:sp>
        <p:nvSpPr>
          <p:cNvPr id="3" name="2 Resim Yer Tutucusu"/>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tr-TR" smtClean="0"/>
              <a:t>Resim eklemek için simgeyi tıklatın</a:t>
            </a:r>
            <a:endParaRPr kumimoji="0" lang="en-US" dirty="0"/>
          </a:p>
        </p:txBody>
      </p:sp>
      <p:sp>
        <p:nvSpPr>
          <p:cNvPr id="10" name="9 Serbest Form"/>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10 Serbest Form"/>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6 Serbest Form"/>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7 Serbest Form"/>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8 Başlık Yer Tutucusu"/>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tr-TR" smtClean="0"/>
              <a:t>Asıl başlık stili için tıklatın</a:t>
            </a:r>
            <a:endParaRPr kumimoji="0" lang="en-US"/>
          </a:p>
        </p:txBody>
      </p:sp>
      <p:sp>
        <p:nvSpPr>
          <p:cNvPr id="30" name="29 Metin Yer Tutucusu"/>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0" name="9 Veri Yer Tutucusu"/>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D9F75050-0E15-4C5B-92B0-66D068882F1F}" type="datetimeFigureOut">
              <a:rPr lang="tr-TR" smtClean="0"/>
              <a:pPr/>
              <a:t>21.12.2016</a:t>
            </a:fld>
            <a:endParaRPr lang="tr-TR"/>
          </a:p>
        </p:txBody>
      </p:sp>
      <p:sp>
        <p:nvSpPr>
          <p:cNvPr id="22" name="21 Altbilgi Yer Tutucusu"/>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tr-TR"/>
          </a:p>
        </p:txBody>
      </p:sp>
      <p:sp>
        <p:nvSpPr>
          <p:cNvPr id="18" name="17 Slayt Numarası Yer Tutucusu"/>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1DEFA8C-F947-479F-BE07-76B6B3F80BF1}" type="slidenum">
              <a:rPr lang="tr-TR" smtClean="0"/>
              <a:pPr/>
              <a:t>‹#›</a:t>
            </a:fld>
            <a:endParaRPr lang="tr-TR"/>
          </a:p>
        </p:txBody>
      </p:sp>
      <p:grpSp>
        <p:nvGrpSpPr>
          <p:cNvPr id="2" name="1 Grup"/>
          <p:cNvGrpSpPr/>
          <p:nvPr/>
        </p:nvGrpSpPr>
        <p:grpSpPr>
          <a:xfrm>
            <a:off x="-19017" y="202408"/>
            <a:ext cx="9180548" cy="649224"/>
            <a:chOff x="-19045" y="216550"/>
            <a:chExt cx="9180548" cy="649224"/>
          </a:xfrm>
        </p:grpSpPr>
        <p:sp>
          <p:nvSpPr>
            <p:cNvPr id="12" name="11 Serbest Form"/>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Serbest Form"/>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google.com.tr/url?sa=i&amp;rct=j&amp;q=&amp;esrc=s&amp;frm=1&amp;source=images&amp;cd=&amp;cad=rja&amp;uact=8&amp;docid=KP_l9dY_0JPKpM&amp;tbnid=9oBibA3AkvEK3M:&amp;ved=0CAUQjRw&amp;url=http://saglikliyasamportali.blogspot.com/2010/01/bobreklerin-yaps-ve-islevi.html&amp;ei=SOk7U56MI8aWO-y9gbAC&amp;bvm=bv.63934634,d.ZWU&amp;psig=AFQjCNG-EzBNgvj_Mpt3RXaQ7_t3W37dAA&amp;ust=1396521618649486" TargetMode="External"/><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docplayer.biz.tr/12466346-Cocuklarda-devamli-bobrek-yerine-koyma-tedavisi-temel-prensipler-ve-antikoagulasyon.html" TargetMode="Externa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3.png"/></Relationships>
</file>

<file path=ppt/slides/_rels/slide6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548680"/>
            <a:ext cx="8435280" cy="5775920"/>
          </a:xfrm>
        </p:spPr>
        <p:txBody>
          <a:bodyPr>
            <a:normAutofit/>
          </a:bodyPr>
          <a:lstStyle/>
          <a:p>
            <a:pPr algn="ctr">
              <a:buNone/>
            </a:pPr>
            <a:r>
              <a:rPr lang="tr-TR" sz="4400" b="1" dirty="0" smtClean="0">
                <a:solidFill>
                  <a:srgbClr val="FF0000"/>
                </a:solidFill>
                <a:latin typeface="Cambria" pitchFamily="18" charset="0"/>
              </a:rPr>
              <a:t>   </a:t>
            </a:r>
            <a:r>
              <a:rPr lang="tr-TR" sz="5400" b="1" dirty="0" smtClean="0">
                <a:solidFill>
                  <a:srgbClr val="FF0000"/>
                </a:solidFill>
                <a:latin typeface="Cambria" pitchFamily="18" charset="0"/>
              </a:rPr>
              <a:t>ÇOCUKLARDA RENAL REPLASMAN TEDAVİLERİ</a:t>
            </a:r>
            <a:endParaRPr lang="tr-TR" sz="4400" b="1" dirty="0" smtClean="0">
              <a:solidFill>
                <a:srgbClr val="FF0000"/>
              </a:solidFill>
              <a:latin typeface="Cambria" pitchFamily="18" charset="0"/>
            </a:endParaRPr>
          </a:p>
          <a:p>
            <a:endParaRPr lang="tr-TR" dirty="0" smtClean="0">
              <a:latin typeface="Cambria" pitchFamily="18" charset="0"/>
            </a:endParaRPr>
          </a:p>
          <a:p>
            <a:endParaRPr lang="tr-TR" dirty="0" smtClean="0">
              <a:latin typeface="Cambria" pitchFamily="18" charset="0"/>
            </a:endParaRPr>
          </a:p>
          <a:p>
            <a:endParaRPr lang="tr-TR" dirty="0" smtClean="0">
              <a:latin typeface="Cambria" pitchFamily="18" charset="0"/>
            </a:endParaRPr>
          </a:p>
          <a:p>
            <a:pPr algn="ctr">
              <a:buNone/>
            </a:pPr>
            <a:r>
              <a:rPr lang="tr-TR" dirty="0" smtClean="0">
                <a:latin typeface="Cambria" pitchFamily="18" charset="0"/>
              </a:rPr>
              <a:t>		</a:t>
            </a:r>
            <a:r>
              <a:rPr lang="tr-TR" sz="1600" b="1" dirty="0" smtClean="0">
                <a:latin typeface="Cambria" pitchFamily="18" charset="0"/>
              </a:rPr>
              <a:t>Doç. Dr. </a:t>
            </a:r>
            <a:r>
              <a:rPr lang="tr-TR" sz="1600" b="1" dirty="0" err="1" smtClean="0">
                <a:latin typeface="Cambria" pitchFamily="18" charset="0"/>
              </a:rPr>
              <a:t>Meki</a:t>
            </a:r>
            <a:r>
              <a:rPr lang="tr-TR" sz="1600" b="1" dirty="0" smtClean="0">
                <a:latin typeface="Cambria" pitchFamily="18" charset="0"/>
              </a:rPr>
              <a:t> Bilici</a:t>
            </a:r>
          </a:p>
          <a:p>
            <a:pPr algn="ctr">
              <a:buNone/>
            </a:pPr>
            <a:r>
              <a:rPr lang="tr-TR" sz="1600" b="1" dirty="0" smtClean="0">
                <a:latin typeface="Cambria" pitchFamily="18" charset="0"/>
              </a:rPr>
              <a:t>		Çocuk Sağlığı  ve Hastalıkları AD</a:t>
            </a:r>
            <a:r>
              <a:rPr lang="tr-TR" b="1" dirty="0" smtClean="0">
                <a:latin typeface="Cambria" pitchFamily="18" charset="0"/>
              </a:rPr>
              <a:t>.</a:t>
            </a:r>
            <a:endParaRPr lang="tr-TR" b="1" dirty="0">
              <a:latin typeface="Cambria" pitchFamily="18" charset="0"/>
            </a:endParaRPr>
          </a:p>
        </p:txBody>
      </p:sp>
      <p:pic>
        <p:nvPicPr>
          <p:cNvPr id="57346" name="Picture 2" descr="http://alperazak.com/wp-content/uploads/2012/07/periton_2.jpg"/>
          <p:cNvPicPr>
            <a:picLocks noChangeAspect="1" noChangeArrowheads="1"/>
          </p:cNvPicPr>
          <p:nvPr/>
        </p:nvPicPr>
        <p:blipFill>
          <a:blip r:embed="rId2" cstate="print"/>
          <a:srcRect/>
          <a:stretch>
            <a:fillRect/>
          </a:stretch>
        </p:blipFill>
        <p:spPr bwMode="auto">
          <a:xfrm>
            <a:off x="0" y="2852936"/>
            <a:ext cx="3563888" cy="4005064"/>
          </a:xfrm>
          <a:prstGeom prst="rect">
            <a:avLst/>
          </a:prstGeom>
          <a:noFill/>
        </p:spPr>
      </p:pic>
      <p:pic>
        <p:nvPicPr>
          <p:cNvPr id="4" name="Picture 3"/>
          <p:cNvPicPr>
            <a:picLocks noChangeAspect="1" noChangeArrowheads="1"/>
          </p:cNvPicPr>
          <p:nvPr/>
        </p:nvPicPr>
        <p:blipFill>
          <a:blip r:embed="rId3" cstate="print"/>
          <a:srcRect/>
          <a:stretch>
            <a:fillRect/>
          </a:stretch>
        </p:blipFill>
        <p:spPr bwMode="auto">
          <a:xfrm>
            <a:off x="6660232" y="2708920"/>
            <a:ext cx="2852493" cy="4149080"/>
          </a:xfrm>
          <a:prstGeom prst="rect">
            <a:avLst/>
          </a:prstGeom>
          <a:noFill/>
          <a:ln w="9525">
            <a:noFill/>
            <a:miter lim="800000"/>
            <a:headEnd/>
            <a:tailEnd/>
          </a:ln>
          <a:effectLst/>
        </p:spPr>
      </p:pic>
      <p:pic>
        <p:nvPicPr>
          <p:cNvPr id="1026" name="Picture 2"/>
          <p:cNvPicPr>
            <a:picLocks noChangeAspect="1" noChangeArrowheads="1"/>
          </p:cNvPicPr>
          <p:nvPr/>
        </p:nvPicPr>
        <p:blipFill>
          <a:blip r:embed="rId4" cstate="print"/>
          <a:srcRect/>
          <a:stretch>
            <a:fillRect/>
          </a:stretch>
        </p:blipFill>
        <p:spPr bwMode="auto">
          <a:xfrm>
            <a:off x="6660232" y="2636912"/>
            <a:ext cx="2952328" cy="4221088"/>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latin typeface="Cambria" pitchFamily="18" charset="0"/>
            </a:endParaRPr>
          </a:p>
        </p:txBody>
      </p:sp>
      <p:sp>
        <p:nvSpPr>
          <p:cNvPr id="3" name="2 İçerik Yer Tutucusu"/>
          <p:cNvSpPr>
            <a:spLocks noGrp="1"/>
          </p:cNvSpPr>
          <p:nvPr>
            <p:ph idx="1"/>
          </p:nvPr>
        </p:nvSpPr>
        <p:spPr>
          <a:xfrm>
            <a:off x="914400" y="1916832"/>
            <a:ext cx="8229600" cy="4389120"/>
          </a:xfrm>
        </p:spPr>
        <p:txBody>
          <a:bodyPr>
            <a:normAutofit/>
          </a:bodyPr>
          <a:lstStyle/>
          <a:p>
            <a:r>
              <a:rPr lang="sv-SE" sz="2000" dirty="0" smtClean="0">
                <a:latin typeface="Cambria" pitchFamily="18" charset="0"/>
              </a:rPr>
              <a:t>Tedavi yöntemlerinin seçiminde, </a:t>
            </a:r>
            <a:endParaRPr lang="tr-TR" sz="2000" dirty="0" smtClean="0">
              <a:latin typeface="Cambria" pitchFamily="18" charset="0"/>
            </a:endParaRPr>
          </a:p>
          <a:p>
            <a:pPr marL="457200" indent="-457200">
              <a:buFont typeface="+mj-lt"/>
              <a:buAutoNum type="arabicPeriod"/>
            </a:pPr>
            <a:r>
              <a:rPr lang="tr-TR" sz="2000" dirty="0" smtClean="0">
                <a:latin typeface="Cambria" pitchFamily="18" charset="0"/>
              </a:rPr>
              <a:t>T</a:t>
            </a:r>
            <a:r>
              <a:rPr lang="sv-SE" sz="2000" dirty="0" smtClean="0">
                <a:latin typeface="Cambria" pitchFamily="18" charset="0"/>
              </a:rPr>
              <a:t>ıbbi faktörlerin</a:t>
            </a:r>
            <a:r>
              <a:rPr lang="tr-TR" sz="2000" dirty="0" smtClean="0">
                <a:latin typeface="Cambria" pitchFamily="18" charset="0"/>
              </a:rPr>
              <a:t> </a:t>
            </a:r>
            <a:r>
              <a:rPr lang="tr-TR" sz="2000" dirty="0" err="1" smtClean="0">
                <a:latin typeface="Cambria" pitchFamily="18" charset="0"/>
              </a:rPr>
              <a:t>yanısıra</a:t>
            </a:r>
            <a:r>
              <a:rPr lang="tr-TR" sz="2000" dirty="0" smtClean="0">
                <a:latin typeface="Cambria" pitchFamily="18" charset="0"/>
              </a:rPr>
              <a:t> </a:t>
            </a:r>
          </a:p>
          <a:p>
            <a:pPr marL="457200" indent="-457200">
              <a:buFont typeface="+mj-lt"/>
              <a:buAutoNum type="arabicPeriod"/>
            </a:pPr>
            <a:r>
              <a:rPr lang="tr-TR" sz="2000" dirty="0" smtClean="0">
                <a:latin typeface="Cambria" pitchFamily="18" charset="0"/>
              </a:rPr>
              <a:t>Ülkelerin ekonomik durumu ve </a:t>
            </a:r>
          </a:p>
          <a:p>
            <a:pPr marL="457200" indent="-457200">
              <a:buFont typeface="+mj-lt"/>
              <a:buAutoNum type="arabicPeriod"/>
            </a:pPr>
            <a:r>
              <a:rPr lang="tr-TR" sz="2000" dirty="0" smtClean="0">
                <a:latin typeface="Cambria" pitchFamily="18" charset="0"/>
              </a:rPr>
              <a:t>Sağlık politikaları da rol oynamaktadır.    </a:t>
            </a:r>
          </a:p>
          <a:p>
            <a:pPr marL="457200" indent="-457200">
              <a:buNone/>
            </a:pPr>
            <a:endParaRPr lang="tr-TR" sz="2000" dirty="0" smtClean="0">
              <a:latin typeface="Cambria" pitchFamily="18" charset="0"/>
            </a:endParaRPr>
          </a:p>
          <a:p>
            <a:pPr marL="457200" indent="-457200">
              <a:buNone/>
            </a:pPr>
            <a:r>
              <a:rPr lang="tr-TR" sz="2000" dirty="0" smtClean="0">
                <a:latin typeface="Cambria" pitchFamily="18" charset="0"/>
              </a:rPr>
              <a:t>	Günümüzde teknolojinin ilerlemesi ve ekonomik refahın artması ile RRT yöntemlerinin seçiminde tıbbi faktörlerin kısıtlayıcı etkisi ortadan kalkmaktadır. RRT yöntemi seçiminde HASTALARA KALİTELİ  ve ÜRETKEN YAŞAM SAĞLAMA kriteri dikkate alınmaktadır.</a:t>
            </a:r>
          </a:p>
          <a:p>
            <a:endParaRPr lang="tr-TR" sz="2000" dirty="0" smtClean="0">
              <a:latin typeface="Cambria" pitchFamily="18" charset="0"/>
            </a:endParaRPr>
          </a:p>
          <a:p>
            <a:endParaRPr lang="tr-TR" sz="2000" dirty="0">
              <a:latin typeface="Cambria"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sz="2400" dirty="0" smtClean="0">
                <a:latin typeface="Cambria" pitchFamily="18" charset="0"/>
              </a:rPr>
              <a:t>Hastaların en kısa zaman diliminde, en ucuz şekilde sağlıklı ve üretken yaşama kavuşması amaçlandığından, tıbbi faktörlerin bu amaca ulaşmadaki engelleyici etkileri yavaş yavaş ortadan kaldırılmaktadır.</a:t>
            </a:r>
          </a:p>
          <a:p>
            <a:endParaRPr lang="tr-T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683568" y="1124744"/>
            <a:ext cx="8229600" cy="4983832"/>
          </a:xfrm>
        </p:spPr>
        <p:txBody>
          <a:bodyPr>
            <a:normAutofit fontScale="92500" lnSpcReduction="10000"/>
          </a:bodyPr>
          <a:lstStyle/>
          <a:p>
            <a:endParaRPr lang="tr-TR" sz="2800" dirty="0" smtClean="0">
              <a:latin typeface="Cambria" pitchFamily="18" charset="0"/>
            </a:endParaRPr>
          </a:p>
          <a:p>
            <a:r>
              <a:rPr lang="tr-TR" sz="2800" dirty="0" smtClean="0">
                <a:latin typeface="Cambria" pitchFamily="18" charset="0"/>
              </a:rPr>
              <a:t>Diyaliz yönteminin seçiminde;</a:t>
            </a:r>
          </a:p>
          <a:p>
            <a:pPr marL="514350" indent="-514350">
              <a:buFont typeface="+mj-lt"/>
              <a:buAutoNum type="arabicPeriod"/>
            </a:pPr>
            <a:r>
              <a:rPr lang="tr-TR" sz="2800" dirty="0" smtClean="0">
                <a:latin typeface="Cambria" pitchFamily="18" charset="0"/>
              </a:rPr>
              <a:t> Hastanın durumu (</a:t>
            </a:r>
            <a:r>
              <a:rPr lang="tr-TR" sz="2800" dirty="0" err="1" smtClean="0">
                <a:latin typeface="Cambria" pitchFamily="18" charset="0"/>
              </a:rPr>
              <a:t>asırı</a:t>
            </a:r>
            <a:r>
              <a:rPr lang="tr-TR" sz="2800" dirty="0" smtClean="0">
                <a:latin typeface="Cambria" pitchFamily="18" charset="0"/>
              </a:rPr>
              <a:t> sıvı yüklenmesi, </a:t>
            </a:r>
            <a:r>
              <a:rPr lang="tr-TR" sz="2800" dirty="0" err="1" smtClean="0">
                <a:latin typeface="Cambria" pitchFamily="18" charset="0"/>
              </a:rPr>
              <a:t>hiperkatabolik</a:t>
            </a:r>
            <a:r>
              <a:rPr lang="tr-TR" sz="2800" dirty="0" smtClean="0">
                <a:latin typeface="Cambria" pitchFamily="18" charset="0"/>
              </a:rPr>
              <a:t> durum ve </a:t>
            </a:r>
            <a:r>
              <a:rPr lang="tr-TR" sz="2800" dirty="0" err="1" smtClean="0">
                <a:latin typeface="Cambria" pitchFamily="18" charset="0"/>
              </a:rPr>
              <a:t>kardiyovasküler</a:t>
            </a:r>
            <a:r>
              <a:rPr lang="tr-TR" sz="2800" dirty="0" smtClean="0">
                <a:latin typeface="Cambria" pitchFamily="18" charset="0"/>
              </a:rPr>
              <a:t> dengesizlik, damar yoluna </a:t>
            </a:r>
            <a:r>
              <a:rPr lang="tr-TR" sz="2800" dirty="0" err="1" smtClean="0">
                <a:latin typeface="Cambria" pitchFamily="18" charset="0"/>
              </a:rPr>
              <a:t>erisilebilirlik</a:t>
            </a:r>
            <a:r>
              <a:rPr lang="tr-TR" sz="2800" dirty="0" smtClean="0">
                <a:latin typeface="Cambria" pitchFamily="18" charset="0"/>
              </a:rPr>
              <a:t> gibi), </a:t>
            </a:r>
          </a:p>
          <a:p>
            <a:pPr marL="514350" indent="-514350">
              <a:buFont typeface="+mj-lt"/>
              <a:buAutoNum type="arabicPeriod"/>
            </a:pPr>
            <a:r>
              <a:rPr lang="tr-TR" sz="2800" dirty="0" smtClean="0">
                <a:latin typeface="Cambria" pitchFamily="18" charset="0"/>
              </a:rPr>
              <a:t>Eslik eden diğer hastalıkların (solunum sıkıntısı, kanama eğilimi ve </a:t>
            </a:r>
            <a:r>
              <a:rPr lang="tr-TR" sz="2800" dirty="0" err="1" smtClean="0">
                <a:latin typeface="Cambria" pitchFamily="18" charset="0"/>
              </a:rPr>
              <a:t>major</a:t>
            </a:r>
            <a:r>
              <a:rPr lang="tr-TR" sz="2800" dirty="0" smtClean="0">
                <a:latin typeface="Cambria" pitchFamily="18" charset="0"/>
              </a:rPr>
              <a:t> cerrahi </a:t>
            </a:r>
            <a:r>
              <a:rPr lang="tr-TR" sz="2800" dirty="0" err="1" smtClean="0">
                <a:latin typeface="Cambria" pitchFamily="18" charset="0"/>
              </a:rPr>
              <a:t>girisim</a:t>
            </a:r>
            <a:r>
              <a:rPr lang="tr-TR" sz="2800" dirty="0" smtClean="0">
                <a:latin typeface="Cambria" pitchFamily="18" charset="0"/>
              </a:rPr>
              <a:t> gibi) </a:t>
            </a:r>
            <a:r>
              <a:rPr lang="tr-TR" sz="2800" dirty="0" err="1" smtClean="0">
                <a:latin typeface="Cambria" pitchFamily="18" charset="0"/>
              </a:rPr>
              <a:t>varlıgı</a:t>
            </a:r>
            <a:r>
              <a:rPr lang="tr-TR" sz="2800" dirty="0" smtClean="0">
                <a:latin typeface="Cambria" pitchFamily="18" charset="0"/>
              </a:rPr>
              <a:t>, </a:t>
            </a:r>
          </a:p>
          <a:p>
            <a:pPr marL="514350" indent="-514350">
              <a:buFont typeface="+mj-lt"/>
              <a:buAutoNum type="arabicPeriod"/>
            </a:pPr>
            <a:r>
              <a:rPr lang="tr-TR" sz="2800" dirty="0" smtClean="0">
                <a:latin typeface="Cambria" pitchFamily="18" charset="0"/>
              </a:rPr>
              <a:t>Besin alımı ve </a:t>
            </a:r>
          </a:p>
          <a:p>
            <a:pPr marL="514350" indent="-514350">
              <a:buFont typeface="+mj-lt"/>
              <a:buAutoNum type="arabicPeriod"/>
            </a:pPr>
            <a:r>
              <a:rPr lang="tr-TR" sz="2800" dirty="0" smtClean="0">
                <a:latin typeface="Cambria" pitchFamily="18" charset="0"/>
              </a:rPr>
              <a:t>Hastanın böbrek fonksiyonu, </a:t>
            </a:r>
            <a:r>
              <a:rPr lang="tr-TR" sz="2800" dirty="0" err="1" smtClean="0">
                <a:latin typeface="Cambria" pitchFamily="18" charset="0"/>
              </a:rPr>
              <a:t>çıkardıgı</a:t>
            </a:r>
            <a:r>
              <a:rPr lang="tr-TR" sz="2800" dirty="0" smtClean="0">
                <a:latin typeface="Cambria" pitchFamily="18" charset="0"/>
              </a:rPr>
              <a:t> idrar miktarı gibi tıbbi faktörler ile </a:t>
            </a:r>
          </a:p>
          <a:p>
            <a:pPr marL="514350" indent="-514350">
              <a:buFont typeface="+mj-lt"/>
              <a:buAutoNum type="arabicPeriod"/>
            </a:pPr>
            <a:r>
              <a:rPr lang="tr-TR" sz="2800" dirty="0" smtClean="0">
                <a:latin typeface="Cambria" pitchFamily="18" charset="0"/>
              </a:rPr>
              <a:t>Merkezin teknik olanakları ve personel durumu da göz önünde bulundurulur.</a:t>
            </a:r>
          </a:p>
          <a:p>
            <a:endParaRPr lang="tr-T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latin typeface="Cambria" pitchFamily="18" charset="0"/>
            </a:endParaRPr>
          </a:p>
        </p:txBody>
      </p:sp>
      <p:sp>
        <p:nvSpPr>
          <p:cNvPr id="3" name="2 İçerik Yer Tutucusu"/>
          <p:cNvSpPr>
            <a:spLocks noGrp="1"/>
          </p:cNvSpPr>
          <p:nvPr>
            <p:ph idx="1"/>
          </p:nvPr>
        </p:nvSpPr>
        <p:spPr/>
        <p:txBody>
          <a:bodyPr>
            <a:normAutofit/>
          </a:bodyPr>
          <a:lstStyle/>
          <a:p>
            <a:r>
              <a:rPr lang="tr-TR" sz="2000" dirty="0" err="1" smtClean="0">
                <a:latin typeface="Cambria" pitchFamily="18" charset="0"/>
              </a:rPr>
              <a:t>RRT'de</a:t>
            </a:r>
            <a:r>
              <a:rPr lang="tr-TR" sz="2000" dirty="0" smtClean="0">
                <a:latin typeface="Cambria" pitchFamily="18" charset="0"/>
              </a:rPr>
              <a:t> yöntemlerinin başarısı hasta yaşam yüzdesi ile tanımlanır.</a:t>
            </a:r>
          </a:p>
          <a:p>
            <a:endParaRPr lang="tr-TR" sz="2000" dirty="0" smtClean="0">
              <a:latin typeface="Cambria" pitchFamily="18" charset="0"/>
            </a:endParaRPr>
          </a:p>
          <a:p>
            <a:r>
              <a:rPr lang="tr-TR" sz="2000" dirty="0" smtClean="0">
                <a:latin typeface="Cambria" pitchFamily="18" charset="0"/>
              </a:rPr>
              <a:t>Son yıllarda gerek transplantasyon,  gerek hemodiyaliz ünitelerindeki hasta yaşam yüzdelerinin,  çocuğa yönelik düzenlemelerin yapıldığı spesifik  merkezlerde belirgin artış gösterdiği bildirilmektedir. </a:t>
            </a:r>
          </a:p>
          <a:p>
            <a:endParaRPr lang="tr-TR" sz="2000" dirty="0" smtClean="0">
              <a:latin typeface="Cambria" pitchFamily="18" charset="0"/>
            </a:endParaRPr>
          </a:p>
          <a:p>
            <a:r>
              <a:rPr lang="tr-TR" sz="2000" dirty="0" smtClean="0">
                <a:latin typeface="Cambria" pitchFamily="18" charset="0"/>
              </a:rPr>
              <a:t>Nitekim; çocuk hastaların 2 yıllık yaşam yüzdesi pediatrik hemodiyaliz merkezlerinde %87 iken, genel hemodiyaliz  ünitelerinde %81'dir. </a:t>
            </a:r>
          </a:p>
          <a:p>
            <a:endParaRPr lang="tr-TR" sz="2000" dirty="0" smtClean="0">
              <a:latin typeface="Cambria" pitchFamily="18" charset="0"/>
            </a:endParaRPr>
          </a:p>
          <a:p>
            <a:r>
              <a:rPr lang="tr-TR" sz="2000" dirty="0" smtClean="0">
                <a:latin typeface="Cambria" pitchFamily="18" charset="0"/>
              </a:rPr>
              <a:t>Bu sonuçlar hemodiyaliz ünitelerinde çocuğa yönelik düzenlemelerin yapılması  gerektiğini göstermiştir. </a:t>
            </a:r>
            <a:endParaRPr lang="tr-TR" sz="2000" dirty="0">
              <a:latin typeface="Cambria"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dirty="0">
              <a:latin typeface="Cambria" pitchFamily="18" charset="0"/>
            </a:endParaRPr>
          </a:p>
        </p:txBody>
      </p:sp>
      <p:sp>
        <p:nvSpPr>
          <p:cNvPr id="3" name="2 İçerik Yer Tutucusu"/>
          <p:cNvSpPr>
            <a:spLocks noGrp="1"/>
          </p:cNvSpPr>
          <p:nvPr>
            <p:ph idx="1"/>
          </p:nvPr>
        </p:nvSpPr>
        <p:spPr/>
        <p:txBody>
          <a:bodyPr>
            <a:normAutofit/>
          </a:bodyPr>
          <a:lstStyle/>
          <a:p>
            <a:r>
              <a:rPr lang="tr-TR" sz="2800" dirty="0" smtClean="0">
                <a:latin typeface="Cambria" pitchFamily="18" charset="0"/>
              </a:rPr>
              <a:t>Pediatrik hemodiyaliz ünitelerinde;</a:t>
            </a:r>
          </a:p>
          <a:p>
            <a:r>
              <a:rPr lang="tr-TR" dirty="0" smtClean="0">
                <a:latin typeface="Cambria" pitchFamily="18" charset="0"/>
              </a:rPr>
              <a:t>a. </a:t>
            </a:r>
            <a:r>
              <a:rPr lang="tr-TR" sz="2000" dirty="0" smtClean="0">
                <a:latin typeface="Cambria" pitchFamily="18" charset="0"/>
              </a:rPr>
              <a:t>Pediatrik hemodiyaliz ekibi oluşturulmalıdır (Pediatrik HD hemşiresi, diyetisyen, psikolog ve sosyal hizmet uzmanlarını içerir).</a:t>
            </a:r>
          </a:p>
          <a:p>
            <a:pPr>
              <a:buNone/>
            </a:pPr>
            <a:r>
              <a:rPr lang="tr-TR" dirty="0" smtClean="0">
                <a:latin typeface="Cambria" pitchFamily="18" charset="0"/>
              </a:rPr>
              <a:t>    b. </a:t>
            </a:r>
            <a:r>
              <a:rPr lang="tr-TR" sz="2000" dirty="0" smtClean="0">
                <a:latin typeface="Cambria" pitchFamily="18" charset="0"/>
              </a:rPr>
              <a:t>Pediatrik teknik donanım sağlanmalıdır.</a:t>
            </a:r>
          </a:p>
          <a:p>
            <a:pPr>
              <a:buNone/>
            </a:pPr>
            <a:endParaRPr lang="tr-TR" sz="2000" dirty="0" smtClean="0">
              <a:latin typeface="Cambria" pitchFamily="18" charset="0"/>
            </a:endParaRPr>
          </a:p>
          <a:p>
            <a:pPr>
              <a:buNone/>
            </a:pPr>
            <a:endParaRPr lang="tr-TR" sz="2000" dirty="0" smtClean="0">
              <a:latin typeface="Cambria" pitchFamily="18" charset="0"/>
            </a:endParaRPr>
          </a:p>
          <a:p>
            <a:pPr>
              <a:buNone/>
            </a:pPr>
            <a:endParaRPr lang="tr-TR" dirty="0">
              <a:latin typeface="Cambria"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a:bodyPr>
          <a:lstStyle/>
          <a:p>
            <a:r>
              <a:rPr lang="tr-TR" sz="2400" dirty="0" smtClean="0">
                <a:latin typeface="Cambria" pitchFamily="18" charset="0"/>
              </a:rPr>
              <a:t>Çocuk hastalara sadece diyaliz yapmak yeterli olmamaktadır. </a:t>
            </a:r>
          </a:p>
          <a:p>
            <a:r>
              <a:rPr lang="tr-TR" sz="2400" dirty="0" smtClean="0">
                <a:latin typeface="Cambria" pitchFamily="18" charset="0"/>
              </a:rPr>
              <a:t>Çocuklardaki tıbbi ve psikolojik sorunlar konusunda deneyimli ve üst düzeyde bir ekibin görev alması gerekmektedir. Öncelikle aile kronik hemodiyaliz programına ortak edilmeli, hemodiyaliz programını pediatrik HD hemşiresi, çocuk ve aile birlikte yürütmelidir.</a:t>
            </a:r>
          </a:p>
          <a:p>
            <a:pPr>
              <a:buNone/>
            </a:pPr>
            <a:r>
              <a:rPr lang="tr-TR" sz="2400" dirty="0" smtClean="0">
                <a:latin typeface="Cambria" pitchFamily="18" charset="0"/>
              </a:rPr>
              <a:t>     </a:t>
            </a:r>
          </a:p>
          <a:p>
            <a:r>
              <a:rPr lang="tr-TR" sz="2400" dirty="0" smtClean="0">
                <a:latin typeface="Cambria" pitchFamily="18" charset="0"/>
              </a:rPr>
              <a:t>Bu ekipte </a:t>
            </a:r>
            <a:r>
              <a:rPr lang="tr-TR" sz="2400" dirty="0" err="1" smtClean="0">
                <a:latin typeface="Cambria" pitchFamily="18" charset="0"/>
              </a:rPr>
              <a:t>psikiatrist</a:t>
            </a:r>
            <a:r>
              <a:rPr lang="tr-TR" sz="2400" dirty="0" smtClean="0">
                <a:latin typeface="Cambria" pitchFamily="18" charset="0"/>
              </a:rPr>
              <a:t>, sosyal hizmetler uzmanı, diyetisyen, pediatrik ürolog ve pediatrik </a:t>
            </a:r>
            <a:r>
              <a:rPr lang="tr-TR" sz="2400" dirty="0" err="1" smtClean="0">
                <a:latin typeface="Cambria" pitchFamily="18" charset="0"/>
              </a:rPr>
              <a:t>nefrolog</a:t>
            </a:r>
            <a:r>
              <a:rPr lang="tr-TR" sz="2400" dirty="0" smtClean="0">
                <a:latin typeface="Cambria" pitchFamily="18" charset="0"/>
              </a:rPr>
              <a:t> görev almalıdır.</a:t>
            </a:r>
          </a:p>
          <a:p>
            <a:endParaRPr lang="tr-TR" sz="24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err="1" smtClean="0">
                <a:latin typeface="Cambria" pitchFamily="18" charset="0"/>
              </a:rPr>
              <a:t>Renal</a:t>
            </a:r>
            <a:r>
              <a:rPr lang="tr-TR" b="1" dirty="0" smtClean="0">
                <a:latin typeface="Cambria" pitchFamily="18" charset="0"/>
              </a:rPr>
              <a:t> </a:t>
            </a:r>
            <a:r>
              <a:rPr lang="tr-TR" b="1" dirty="0" err="1" smtClean="0">
                <a:latin typeface="Cambria" pitchFamily="18" charset="0"/>
              </a:rPr>
              <a:t>Replasman</a:t>
            </a:r>
            <a:r>
              <a:rPr lang="tr-TR" b="1" dirty="0" smtClean="0">
                <a:latin typeface="Cambria" pitchFamily="18" charset="0"/>
              </a:rPr>
              <a:t> Tedavileri</a:t>
            </a:r>
            <a:endParaRPr lang="tr-TR" dirty="0">
              <a:latin typeface="Cambria" pitchFamily="18" charset="0"/>
            </a:endParaRPr>
          </a:p>
        </p:txBody>
      </p:sp>
      <p:sp>
        <p:nvSpPr>
          <p:cNvPr id="3" name="2 İçerik Yer Tutucusu"/>
          <p:cNvSpPr>
            <a:spLocks noGrp="1"/>
          </p:cNvSpPr>
          <p:nvPr>
            <p:ph idx="1"/>
          </p:nvPr>
        </p:nvSpPr>
        <p:spPr/>
        <p:txBody>
          <a:bodyPr>
            <a:normAutofit/>
          </a:bodyPr>
          <a:lstStyle/>
          <a:p>
            <a:r>
              <a:rPr lang="tr-TR" sz="2800" b="1" dirty="0" smtClean="0">
                <a:solidFill>
                  <a:srgbClr val="FF0000"/>
                </a:solidFill>
                <a:latin typeface="Cambria" pitchFamily="18" charset="0"/>
              </a:rPr>
              <a:t>Hemodiyaliz</a:t>
            </a:r>
          </a:p>
          <a:p>
            <a:pPr>
              <a:buNone/>
            </a:pPr>
            <a:r>
              <a:rPr lang="tr-TR" sz="2000" dirty="0" smtClean="0">
                <a:latin typeface="Cambria" pitchFamily="18" charset="0"/>
              </a:rPr>
              <a:t>       Klasik </a:t>
            </a:r>
            <a:r>
              <a:rPr lang="tr-TR" sz="2000" dirty="0" err="1" smtClean="0">
                <a:latin typeface="Cambria" pitchFamily="18" charset="0"/>
              </a:rPr>
              <a:t>intermitan</a:t>
            </a:r>
            <a:r>
              <a:rPr lang="tr-TR" sz="2000" dirty="0" smtClean="0">
                <a:latin typeface="Cambria" pitchFamily="18" charset="0"/>
              </a:rPr>
              <a:t> HD, </a:t>
            </a:r>
            <a:r>
              <a:rPr lang="tr-TR" sz="2000" dirty="0" err="1" smtClean="0">
                <a:latin typeface="Cambria" pitchFamily="18" charset="0"/>
              </a:rPr>
              <a:t>hemodinamik</a:t>
            </a:r>
            <a:r>
              <a:rPr lang="tr-TR" sz="2000" dirty="0" smtClean="0">
                <a:latin typeface="Cambria" pitchFamily="18" charset="0"/>
              </a:rPr>
              <a:t> olarak stabil (dengeli, </a:t>
            </a:r>
            <a:r>
              <a:rPr lang="tr-TR" sz="2000" dirty="0" err="1" smtClean="0">
                <a:latin typeface="Cambria" pitchFamily="18" charset="0"/>
              </a:rPr>
              <a:t>stable</a:t>
            </a:r>
            <a:r>
              <a:rPr lang="tr-TR" sz="2000" dirty="0" smtClean="0">
                <a:latin typeface="Cambria" pitchFamily="18" charset="0"/>
              </a:rPr>
              <a:t>) hastalarda en uygun diyaliz yöntemidir; </a:t>
            </a:r>
            <a:r>
              <a:rPr lang="tr-TR" sz="2000" b="1" i="1" dirty="0" smtClean="0">
                <a:latin typeface="Cambria" pitchFamily="18" charset="0"/>
              </a:rPr>
              <a:t>tampon madde olarak. bikarbonat kullanılmalıdır</a:t>
            </a:r>
          </a:p>
          <a:p>
            <a:pPr>
              <a:buNone/>
            </a:pPr>
            <a:endParaRPr lang="tr-TR" sz="2000" dirty="0" smtClean="0">
              <a:latin typeface="Cambria" pitchFamily="18" charset="0"/>
            </a:endParaRPr>
          </a:p>
          <a:p>
            <a:r>
              <a:rPr lang="tr-TR" sz="2000" dirty="0" smtClean="0">
                <a:latin typeface="Cambria" pitchFamily="18" charset="0"/>
              </a:rPr>
              <a:t>Akut hemodiyaliz süt çocuklarında ve daha büyük yaslarda etkili </a:t>
            </a:r>
            <a:r>
              <a:rPr lang="tr-TR" sz="2000" dirty="0" err="1" smtClean="0">
                <a:latin typeface="Cambria" pitchFamily="18" charset="0"/>
              </a:rPr>
              <a:t>sekilde</a:t>
            </a:r>
            <a:r>
              <a:rPr lang="tr-TR" sz="2000" dirty="0" smtClean="0">
                <a:latin typeface="Cambria" pitchFamily="18" charset="0"/>
              </a:rPr>
              <a:t> uygulanabilir. </a:t>
            </a:r>
          </a:p>
          <a:p>
            <a:r>
              <a:rPr lang="tr-TR" sz="2000" dirty="0" smtClean="0">
                <a:latin typeface="Cambria" pitchFamily="18" charset="0"/>
              </a:rPr>
              <a:t>İyi </a:t>
            </a:r>
            <a:r>
              <a:rPr lang="tr-TR" sz="2000" dirty="0" err="1" smtClean="0">
                <a:latin typeface="Cambria" pitchFamily="18" charset="0"/>
              </a:rPr>
              <a:t>egitim</a:t>
            </a:r>
            <a:r>
              <a:rPr lang="tr-TR" sz="2000" dirty="0" smtClean="0">
                <a:latin typeface="Cambria" pitchFamily="18" charset="0"/>
              </a:rPr>
              <a:t> </a:t>
            </a:r>
            <a:r>
              <a:rPr lang="tr-TR" sz="2000" dirty="0" err="1" smtClean="0">
                <a:latin typeface="Cambria" pitchFamily="18" charset="0"/>
              </a:rPr>
              <a:t>görmüs</a:t>
            </a:r>
            <a:r>
              <a:rPr lang="tr-TR" sz="2000" dirty="0" smtClean="0">
                <a:latin typeface="Cambria" pitchFamily="18" charset="0"/>
              </a:rPr>
              <a:t> ekip, özel aletler ve iyi </a:t>
            </a:r>
            <a:r>
              <a:rPr lang="tr-TR" sz="2000" dirty="0" err="1" smtClean="0">
                <a:latin typeface="Cambria" pitchFamily="18" charset="0"/>
              </a:rPr>
              <a:t>çalısan</a:t>
            </a:r>
            <a:r>
              <a:rPr lang="tr-TR" sz="2000" dirty="0" smtClean="0">
                <a:latin typeface="Cambria" pitchFamily="18" charset="0"/>
              </a:rPr>
              <a:t> </a:t>
            </a:r>
            <a:r>
              <a:rPr lang="tr-TR" sz="2000" dirty="0" err="1" smtClean="0">
                <a:latin typeface="Cambria" pitchFamily="18" charset="0"/>
              </a:rPr>
              <a:t>vasküler</a:t>
            </a:r>
            <a:r>
              <a:rPr lang="tr-TR" sz="2000" dirty="0" smtClean="0">
                <a:latin typeface="Cambria" pitchFamily="18" charset="0"/>
              </a:rPr>
              <a:t> yol gerekir. Hızlı solut, sıvı ve toksin </a:t>
            </a:r>
            <a:r>
              <a:rPr lang="tr-TR" sz="2000" dirty="0" err="1" smtClean="0">
                <a:latin typeface="Cambria" pitchFamily="18" charset="0"/>
              </a:rPr>
              <a:t>uzaklastırılmasının</a:t>
            </a:r>
            <a:r>
              <a:rPr lang="tr-TR" sz="2000" dirty="0" smtClean="0">
                <a:latin typeface="Cambria" pitchFamily="18" charset="0"/>
              </a:rPr>
              <a:t> </a:t>
            </a:r>
            <a:r>
              <a:rPr lang="tr-TR" sz="2000" dirty="0" err="1" smtClean="0">
                <a:latin typeface="Cambria" pitchFamily="18" charset="0"/>
              </a:rPr>
              <a:t>gerektigi</a:t>
            </a:r>
            <a:r>
              <a:rPr lang="tr-TR" sz="2000" dirty="0" smtClean="0">
                <a:latin typeface="Cambria" pitchFamily="18" charset="0"/>
              </a:rPr>
              <a:t> durumlarda tercih edilir </a:t>
            </a:r>
            <a:r>
              <a:rPr lang="tr-TR" sz="2000" b="1" i="1" dirty="0" smtClean="0">
                <a:latin typeface="Cambria" pitchFamily="18" charset="0"/>
              </a:rPr>
              <a:t>(ör: </a:t>
            </a:r>
            <a:r>
              <a:rPr lang="tr-TR" sz="2000" b="1" i="1" dirty="0" err="1" smtClean="0">
                <a:latin typeface="Cambria" pitchFamily="18" charset="0"/>
              </a:rPr>
              <a:t>hiperamonyemik</a:t>
            </a:r>
            <a:r>
              <a:rPr lang="tr-TR" sz="2000" b="1" i="1" dirty="0" smtClean="0">
                <a:latin typeface="Cambria" pitchFamily="18" charset="0"/>
              </a:rPr>
              <a:t> koma ve </a:t>
            </a:r>
            <a:r>
              <a:rPr lang="tr-TR" sz="2000" b="1" i="1" dirty="0" err="1" smtClean="0">
                <a:latin typeface="Cambria" pitchFamily="18" charset="0"/>
              </a:rPr>
              <a:t>diger</a:t>
            </a:r>
            <a:r>
              <a:rPr lang="tr-TR" sz="2000" b="1" i="1" dirty="0" smtClean="0">
                <a:latin typeface="Cambria" pitchFamily="18" charset="0"/>
              </a:rPr>
              <a:t>  </a:t>
            </a:r>
            <a:r>
              <a:rPr lang="tr-TR" sz="2000" b="1" i="1" dirty="0" err="1" smtClean="0">
                <a:latin typeface="Cambria" pitchFamily="18" charset="0"/>
              </a:rPr>
              <a:t>dogumsal</a:t>
            </a:r>
            <a:r>
              <a:rPr lang="tr-TR" sz="2000" b="1" i="1" dirty="0" smtClean="0">
                <a:latin typeface="Cambria" pitchFamily="18" charset="0"/>
              </a:rPr>
              <a:t> </a:t>
            </a:r>
            <a:r>
              <a:rPr lang="tr-TR" sz="2000" b="1" i="1" dirty="0" err="1" smtClean="0">
                <a:latin typeface="Cambria" pitchFamily="18" charset="0"/>
              </a:rPr>
              <a:t>metabolik</a:t>
            </a:r>
            <a:r>
              <a:rPr lang="tr-TR" sz="2000" b="1" i="1" dirty="0" smtClean="0">
                <a:latin typeface="Cambria" pitchFamily="18" charset="0"/>
              </a:rPr>
              <a:t> hastalıklar veya </a:t>
            </a:r>
            <a:r>
              <a:rPr lang="tr-TR" sz="2000" b="1" i="1" dirty="0" err="1" smtClean="0">
                <a:latin typeface="Cambria" pitchFamily="18" charset="0"/>
              </a:rPr>
              <a:t>hiperkalemi</a:t>
            </a:r>
            <a:r>
              <a:rPr lang="tr-TR" sz="2000" b="1" i="1" dirty="0" smtClean="0">
                <a:latin typeface="Cambria" pitchFamily="18" charset="0"/>
              </a:rPr>
              <a:t>). </a:t>
            </a:r>
            <a:endParaRPr lang="tr-TR" sz="2000" b="1" i="1" dirty="0">
              <a:latin typeface="Cambria"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836712"/>
            <a:ext cx="5915000" cy="5487888"/>
          </a:xfrm>
        </p:spPr>
        <p:txBody>
          <a:bodyPr>
            <a:normAutofit/>
          </a:bodyPr>
          <a:lstStyle/>
          <a:p>
            <a:r>
              <a:rPr lang="tr-TR" sz="2400" dirty="0" smtClean="0">
                <a:latin typeface="Cambria" pitchFamily="18" charset="0"/>
              </a:rPr>
              <a:t>Çocuklarda diyaliz yüksek etkinlikte yapılabilir. </a:t>
            </a:r>
            <a:r>
              <a:rPr lang="tr-TR" sz="2400" dirty="0" err="1" smtClean="0">
                <a:latin typeface="Cambria" pitchFamily="18" charset="0"/>
              </a:rPr>
              <a:t>PD’nin</a:t>
            </a:r>
            <a:r>
              <a:rPr lang="tr-TR" sz="2400" dirty="0" smtClean="0">
                <a:latin typeface="Cambria" pitchFamily="18" charset="0"/>
              </a:rPr>
              <a:t> mekanik olarak mümkün </a:t>
            </a:r>
            <a:r>
              <a:rPr lang="tr-TR" sz="2400" dirty="0" err="1" smtClean="0">
                <a:latin typeface="Cambria" pitchFamily="18" charset="0"/>
              </a:rPr>
              <a:t>olmadıgı</a:t>
            </a:r>
            <a:r>
              <a:rPr lang="tr-TR" sz="2400" dirty="0" smtClean="0">
                <a:latin typeface="Cambria" pitchFamily="18" charset="0"/>
              </a:rPr>
              <a:t> durumlarda (</a:t>
            </a:r>
            <a:r>
              <a:rPr lang="tr-TR" sz="2400" b="1" i="1" dirty="0" smtClean="0">
                <a:solidFill>
                  <a:srgbClr val="FF0000"/>
                </a:solidFill>
                <a:latin typeface="Cambria" pitchFamily="18" charset="0"/>
              </a:rPr>
              <a:t>ör </a:t>
            </a:r>
            <a:r>
              <a:rPr lang="tr-TR" sz="2400" b="1" i="1" dirty="0" err="1" smtClean="0">
                <a:solidFill>
                  <a:srgbClr val="FF0000"/>
                </a:solidFill>
                <a:latin typeface="Cambria" pitchFamily="18" charset="0"/>
              </a:rPr>
              <a:t>abdominal</a:t>
            </a:r>
            <a:r>
              <a:rPr lang="tr-TR" sz="2400" b="1" i="1" dirty="0" smtClean="0">
                <a:solidFill>
                  <a:srgbClr val="FF0000"/>
                </a:solidFill>
                <a:latin typeface="Cambria" pitchFamily="18" charset="0"/>
              </a:rPr>
              <a:t> duvar </a:t>
            </a:r>
            <a:r>
              <a:rPr lang="tr-TR" sz="2400" b="1" i="1" dirty="0" err="1" smtClean="0">
                <a:solidFill>
                  <a:srgbClr val="FF0000"/>
                </a:solidFill>
                <a:latin typeface="Cambria" pitchFamily="18" charset="0"/>
              </a:rPr>
              <a:t>defektleri</a:t>
            </a:r>
            <a:r>
              <a:rPr lang="tr-TR" sz="2400" b="1" i="1" dirty="0" smtClean="0">
                <a:solidFill>
                  <a:srgbClr val="FF0000"/>
                </a:solidFill>
                <a:latin typeface="Cambria" pitchFamily="18" charset="0"/>
              </a:rPr>
              <a:t>, batın cerrahisi ve solunum </a:t>
            </a:r>
            <a:r>
              <a:rPr lang="tr-TR" sz="2400" b="1" i="1" dirty="0" err="1" smtClean="0">
                <a:solidFill>
                  <a:srgbClr val="FF0000"/>
                </a:solidFill>
                <a:latin typeface="Cambria" pitchFamily="18" charset="0"/>
              </a:rPr>
              <a:t>yetersizligi</a:t>
            </a:r>
            <a:r>
              <a:rPr lang="tr-TR" sz="2400" dirty="0" smtClean="0">
                <a:latin typeface="Cambria" pitchFamily="18" charset="0"/>
              </a:rPr>
              <a:t>) hemodiyaliz uygulanabilir. </a:t>
            </a:r>
          </a:p>
          <a:p>
            <a:endParaRPr lang="tr-TR" sz="2400" dirty="0" smtClean="0">
              <a:latin typeface="Cambria" pitchFamily="18" charset="0"/>
            </a:endParaRPr>
          </a:p>
          <a:p>
            <a:endParaRPr lang="tr-TR" sz="2400" dirty="0" smtClean="0">
              <a:latin typeface="Cambria" pitchFamily="18" charset="0"/>
            </a:endParaRPr>
          </a:p>
          <a:p>
            <a:r>
              <a:rPr lang="tr-TR" sz="2400" dirty="0" smtClean="0">
                <a:latin typeface="Cambria" pitchFamily="18" charset="0"/>
              </a:rPr>
              <a:t>Ancak küçük  çocuklarda etkili hemodiyaliz yapılabilmesi için iyi çalışan damar yolu sağlanması halen sorun olabilmektedir.</a:t>
            </a:r>
            <a:endParaRPr lang="tr-TR" sz="2400" dirty="0"/>
          </a:p>
        </p:txBody>
      </p:sp>
      <p:pic>
        <p:nvPicPr>
          <p:cNvPr id="2050" name="Picture 2"/>
          <p:cNvPicPr>
            <a:picLocks noChangeAspect="1" noChangeArrowheads="1"/>
          </p:cNvPicPr>
          <p:nvPr/>
        </p:nvPicPr>
        <p:blipFill>
          <a:blip r:embed="rId2" cstate="print"/>
          <a:srcRect/>
          <a:stretch>
            <a:fillRect/>
          </a:stretch>
        </p:blipFill>
        <p:spPr bwMode="auto">
          <a:xfrm>
            <a:off x="5724128" y="1484784"/>
            <a:ext cx="3419872" cy="2867025"/>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79512" y="980728"/>
            <a:ext cx="5904656" cy="4389120"/>
          </a:xfrm>
        </p:spPr>
        <p:txBody>
          <a:bodyPr>
            <a:normAutofit/>
          </a:bodyPr>
          <a:lstStyle/>
          <a:p>
            <a:endParaRPr lang="tr-TR" sz="2000" dirty="0" smtClean="0">
              <a:latin typeface="Cambria" pitchFamily="18" charset="0"/>
            </a:endParaRPr>
          </a:p>
          <a:p>
            <a:r>
              <a:rPr lang="tr-TR" sz="2000" dirty="0" smtClean="0">
                <a:latin typeface="Cambria" pitchFamily="18" charset="0"/>
              </a:rPr>
              <a:t>Kronik diyaliz uygulama metodunun seçimi aile ve tedavi ekibinin tercihine bağlıdır; ancak </a:t>
            </a:r>
            <a:r>
              <a:rPr lang="tr-TR" sz="2000" dirty="0" err="1" smtClean="0">
                <a:latin typeface="Cambria" pitchFamily="18" charset="0"/>
              </a:rPr>
              <a:t>ileostomi</a:t>
            </a:r>
            <a:r>
              <a:rPr lang="tr-TR" sz="2000" dirty="0" smtClean="0">
                <a:latin typeface="Cambria" pitchFamily="18" charset="0"/>
              </a:rPr>
              <a:t>, kronik akciğer hastalığı gibi medikal problemlerin varlığında hemodiyaliz tercih edilmelidir. Son dönemde </a:t>
            </a:r>
          </a:p>
          <a:p>
            <a:pPr marL="457200" indent="-457200">
              <a:buFont typeface="+mj-lt"/>
              <a:buAutoNum type="arabicPeriod"/>
            </a:pPr>
            <a:r>
              <a:rPr lang="tr-TR" sz="2000" b="1" i="1" dirty="0" smtClean="0">
                <a:solidFill>
                  <a:srgbClr val="FF0000"/>
                </a:solidFill>
                <a:latin typeface="Cambria" pitchFamily="18" charset="0"/>
              </a:rPr>
              <a:t>Batın operasyonu geçirilmiş olması, </a:t>
            </a:r>
          </a:p>
          <a:p>
            <a:pPr marL="457200" indent="-457200">
              <a:buFont typeface="+mj-lt"/>
              <a:buAutoNum type="arabicPeriod"/>
            </a:pPr>
            <a:r>
              <a:rPr lang="tr-TR" sz="2000" b="1" i="1" dirty="0" smtClean="0">
                <a:solidFill>
                  <a:srgbClr val="FF0000"/>
                </a:solidFill>
                <a:latin typeface="Cambria" pitchFamily="18" charset="0"/>
              </a:rPr>
              <a:t>Periton-plevra kaçağının olması, </a:t>
            </a:r>
          </a:p>
          <a:p>
            <a:pPr marL="457200" indent="-457200">
              <a:buFont typeface="+mj-lt"/>
              <a:buAutoNum type="arabicPeriod"/>
            </a:pPr>
            <a:r>
              <a:rPr lang="tr-TR" sz="2000" b="1" i="1" dirty="0" smtClean="0">
                <a:solidFill>
                  <a:srgbClr val="FF0000"/>
                </a:solidFill>
                <a:latin typeface="Cambria" pitchFamily="18" charset="0"/>
              </a:rPr>
              <a:t>Kolit benzeri durumlardaki </a:t>
            </a:r>
            <a:r>
              <a:rPr lang="tr-TR" sz="2000" b="1" dirty="0" smtClean="0">
                <a:solidFill>
                  <a:srgbClr val="FF0000"/>
                </a:solidFill>
                <a:latin typeface="Cambria" pitchFamily="18" charset="0"/>
              </a:rPr>
              <a:t>akut böbrek yetmezliğinde </a:t>
            </a:r>
            <a:r>
              <a:rPr lang="tr-TR" sz="2000" dirty="0" smtClean="0">
                <a:latin typeface="Cambria" pitchFamily="18" charset="0"/>
              </a:rPr>
              <a:t>de hemodiyaliz </a:t>
            </a:r>
            <a:r>
              <a:rPr lang="tr-TR" sz="2000" dirty="0" err="1" smtClean="0">
                <a:latin typeface="Cambria" pitchFamily="18" charset="0"/>
              </a:rPr>
              <a:t>endikasyonu</a:t>
            </a:r>
            <a:r>
              <a:rPr lang="tr-TR" sz="2000" dirty="0" smtClean="0">
                <a:latin typeface="Cambria" pitchFamily="18" charset="0"/>
              </a:rPr>
              <a:t> vardır.</a:t>
            </a:r>
            <a:endParaRPr lang="tr-TR" sz="2000" dirty="0">
              <a:latin typeface="Cambria" pitchFamily="18" charset="0"/>
            </a:endParaRPr>
          </a:p>
        </p:txBody>
      </p:sp>
      <p:pic>
        <p:nvPicPr>
          <p:cNvPr id="3074" name="Picture 2"/>
          <p:cNvPicPr>
            <a:picLocks noChangeAspect="1" noChangeArrowheads="1"/>
          </p:cNvPicPr>
          <p:nvPr/>
        </p:nvPicPr>
        <p:blipFill>
          <a:blip r:embed="rId2" cstate="print"/>
          <a:srcRect/>
          <a:stretch>
            <a:fillRect/>
          </a:stretch>
        </p:blipFill>
        <p:spPr bwMode="auto">
          <a:xfrm>
            <a:off x="5440105" y="3429000"/>
            <a:ext cx="3703895" cy="2952328"/>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latin typeface="Cambria" pitchFamily="18" charset="0"/>
            </a:endParaRPr>
          </a:p>
        </p:txBody>
      </p:sp>
      <p:sp>
        <p:nvSpPr>
          <p:cNvPr id="3" name="2 İçerik Yer Tutucusu"/>
          <p:cNvSpPr>
            <a:spLocks noGrp="1"/>
          </p:cNvSpPr>
          <p:nvPr>
            <p:ph idx="1"/>
          </p:nvPr>
        </p:nvSpPr>
        <p:spPr/>
        <p:txBody>
          <a:bodyPr>
            <a:noAutofit/>
          </a:bodyPr>
          <a:lstStyle/>
          <a:p>
            <a:r>
              <a:rPr lang="tr-TR" sz="2400" dirty="0" smtClean="0">
                <a:latin typeface="Cambria" pitchFamily="18" charset="0"/>
              </a:rPr>
              <a:t>Acil hemodiyaliz uygulamaları için hemen bir damar girişimi gereklidir. </a:t>
            </a:r>
          </a:p>
          <a:p>
            <a:endParaRPr lang="tr-TR" sz="2400" dirty="0" smtClean="0">
              <a:latin typeface="Cambria" pitchFamily="18" charset="0"/>
            </a:endParaRPr>
          </a:p>
          <a:p>
            <a:r>
              <a:rPr lang="tr-TR" sz="2400" dirty="0" smtClean="0">
                <a:latin typeface="Cambria" pitchFamily="18" charset="0"/>
              </a:rPr>
              <a:t>Bu uygulama daha çok akut böbrek yetmezliğinde, kronik böbrek yetmezliğinin acil diyaliz gerektiren durumlarında, </a:t>
            </a:r>
            <a:r>
              <a:rPr lang="tr-TR" sz="2400" dirty="0" err="1" smtClean="0">
                <a:latin typeface="Cambria" pitchFamily="18" charset="0"/>
              </a:rPr>
              <a:t>plazmaferez</a:t>
            </a:r>
            <a:r>
              <a:rPr lang="tr-TR" sz="2400" dirty="0" smtClean="0">
                <a:latin typeface="Cambria" pitchFamily="18" charset="0"/>
              </a:rPr>
              <a:t> ve </a:t>
            </a:r>
            <a:r>
              <a:rPr lang="tr-TR" sz="2400" dirty="0" err="1" smtClean="0">
                <a:latin typeface="Cambria" pitchFamily="18" charset="0"/>
              </a:rPr>
              <a:t>hemofiltrasyon</a:t>
            </a:r>
            <a:r>
              <a:rPr lang="tr-TR" sz="2400" dirty="0" smtClean="0">
                <a:latin typeface="Cambria" pitchFamily="18" charset="0"/>
              </a:rPr>
              <a:t> vb. gerektiğinde kullanılabilir ve bunun için de 5.0-8.5 Fr </a:t>
            </a:r>
            <a:r>
              <a:rPr lang="tr-TR" sz="2400" dirty="0" err="1" smtClean="0">
                <a:latin typeface="Cambria" pitchFamily="18" charset="0"/>
              </a:rPr>
              <a:t>umbilikal</a:t>
            </a:r>
            <a:r>
              <a:rPr lang="tr-TR" sz="2400" dirty="0" smtClean="0">
                <a:latin typeface="Cambria" pitchFamily="18" charset="0"/>
              </a:rPr>
              <a:t> </a:t>
            </a:r>
            <a:r>
              <a:rPr lang="tr-TR" sz="2400" dirty="0" err="1" smtClean="0">
                <a:latin typeface="Cambria" pitchFamily="18" charset="0"/>
              </a:rPr>
              <a:t>kateterler</a:t>
            </a:r>
            <a:r>
              <a:rPr lang="tr-TR" sz="2400" dirty="0" smtClean="0">
                <a:latin typeface="Cambria" pitchFamily="18" charset="0"/>
              </a:rPr>
              <a:t> yeterlidir. </a:t>
            </a:r>
          </a:p>
          <a:p>
            <a:pPr>
              <a:buNone/>
            </a:pPr>
            <a:r>
              <a:rPr lang="tr-TR" sz="2000" dirty="0" smtClean="0">
                <a:latin typeface="Cambria" pitchFamily="18" charset="0"/>
              </a:rPr>
              <a:t>    </a:t>
            </a:r>
          </a:p>
          <a:p>
            <a:pPr>
              <a:buNone/>
            </a:pPr>
            <a:r>
              <a:rPr lang="tr-TR" sz="2000" dirty="0" smtClean="0">
                <a:latin typeface="Cambria" pitchFamily="18" charset="0"/>
              </a:rPr>
              <a:t>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5" descr="Kidney Function"/>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16632"/>
            <a:ext cx="5400599" cy="541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218" name="Picture 2" descr="https://encrypted-tbn2.gstatic.com/images?q=tbn:ANd9GcQzEEE8gEksiccrogkNiIWjIlIDr-4t-3OxqJjFtM2R4QHRFziKFw">
            <a:hlinkClick r:id="rId3"/>
          </p:cNvPr>
          <p:cNvPicPr>
            <a:picLocks noChangeAspect="1" noChangeArrowheads="1"/>
          </p:cNvPicPr>
          <p:nvPr/>
        </p:nvPicPr>
        <p:blipFill>
          <a:blip r:embed="rId4" cstate="print"/>
          <a:srcRect/>
          <a:stretch>
            <a:fillRect/>
          </a:stretch>
        </p:blipFill>
        <p:spPr bwMode="auto">
          <a:xfrm>
            <a:off x="5940152" y="3212976"/>
            <a:ext cx="3203848" cy="3645024"/>
          </a:xfrm>
          <a:prstGeom prst="rect">
            <a:avLst/>
          </a:prstGeom>
          <a:noFill/>
        </p:spPr>
      </p:pic>
    </p:spTree>
    <p:extLst>
      <p:ext uri="{BB962C8B-B14F-4D97-AF65-F5344CB8AC3E}">
        <p14:creationId xmlns:p14="http://schemas.microsoft.com/office/powerpoint/2010/main" xmlns="" val="1573585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fontScale="92500" lnSpcReduction="10000"/>
          </a:bodyPr>
          <a:lstStyle/>
          <a:p>
            <a:pPr>
              <a:buNone/>
            </a:pPr>
            <a:r>
              <a:rPr lang="tr-TR" sz="2800" dirty="0" smtClean="0">
                <a:latin typeface="Cambria" pitchFamily="18" charset="0"/>
              </a:rPr>
              <a:t>   Büyük çocuklarda </a:t>
            </a:r>
            <a:r>
              <a:rPr lang="tr-TR" sz="2800" dirty="0" err="1" smtClean="0">
                <a:latin typeface="Cambria" pitchFamily="18" charset="0"/>
              </a:rPr>
              <a:t>femoral</a:t>
            </a:r>
            <a:r>
              <a:rPr lang="tr-TR" sz="2800" dirty="0" smtClean="0">
                <a:latin typeface="Cambria" pitchFamily="18" charset="0"/>
              </a:rPr>
              <a:t> </a:t>
            </a:r>
            <a:r>
              <a:rPr lang="tr-TR" sz="2800" dirty="0" err="1" smtClean="0">
                <a:latin typeface="Cambria" pitchFamily="18" charset="0"/>
              </a:rPr>
              <a:t>vene</a:t>
            </a:r>
            <a:r>
              <a:rPr lang="tr-TR" sz="2800" dirty="0" smtClean="0">
                <a:latin typeface="Cambria" pitchFamily="18" charset="0"/>
              </a:rPr>
              <a:t> </a:t>
            </a:r>
            <a:r>
              <a:rPr lang="tr-TR" sz="2800" dirty="0" err="1" smtClean="0">
                <a:latin typeface="Cambria" pitchFamily="18" charset="0"/>
              </a:rPr>
              <a:t>Seldinger</a:t>
            </a:r>
            <a:r>
              <a:rPr lang="tr-TR" sz="2800" dirty="0" smtClean="0">
                <a:latin typeface="Cambria" pitchFamily="18" charset="0"/>
              </a:rPr>
              <a:t> tekniğine göre </a:t>
            </a:r>
            <a:r>
              <a:rPr lang="tr-TR" sz="2800" dirty="0" err="1" smtClean="0">
                <a:latin typeface="Cambria" pitchFamily="18" charset="0"/>
              </a:rPr>
              <a:t>kateter</a:t>
            </a:r>
            <a:r>
              <a:rPr lang="tr-TR" sz="2800" dirty="0" smtClean="0">
                <a:latin typeface="Cambria" pitchFamily="18" charset="0"/>
              </a:rPr>
              <a:t> yerleştirilir. Küçük çocuklarda eğer iki </a:t>
            </a:r>
            <a:r>
              <a:rPr lang="tr-TR" sz="2800" dirty="0" err="1" smtClean="0">
                <a:latin typeface="Cambria" pitchFamily="18" charset="0"/>
              </a:rPr>
              <a:t>kateter</a:t>
            </a:r>
            <a:r>
              <a:rPr lang="tr-TR" sz="2800" dirty="0" smtClean="0">
                <a:latin typeface="Cambria" pitchFamily="18" charset="0"/>
              </a:rPr>
              <a:t> yerleştirilmesi gerekiyorsa her iki </a:t>
            </a:r>
            <a:r>
              <a:rPr lang="tr-TR" sz="2800" dirty="0" err="1" smtClean="0">
                <a:latin typeface="Cambria" pitchFamily="18" charset="0"/>
              </a:rPr>
              <a:t>femoral</a:t>
            </a:r>
            <a:r>
              <a:rPr lang="tr-TR" sz="2800" dirty="0" smtClean="0">
                <a:latin typeface="Cambria" pitchFamily="18" charset="0"/>
              </a:rPr>
              <a:t> </a:t>
            </a:r>
            <a:r>
              <a:rPr lang="tr-TR" sz="2800" dirty="0" err="1" smtClean="0">
                <a:latin typeface="Cambria" pitchFamily="18" charset="0"/>
              </a:rPr>
              <a:t>venin</a:t>
            </a:r>
            <a:r>
              <a:rPr lang="tr-TR" sz="2800" dirty="0" smtClean="0">
                <a:latin typeface="Cambria" pitchFamily="18" charset="0"/>
              </a:rPr>
              <a:t> ayrı ayrı kullanılması teknik açıdan daha kolaydır.  </a:t>
            </a:r>
          </a:p>
          <a:p>
            <a:pPr>
              <a:buNone/>
            </a:pPr>
            <a:r>
              <a:rPr lang="tr-TR" sz="2800" dirty="0" smtClean="0">
                <a:latin typeface="Cambria" pitchFamily="18" charset="0"/>
              </a:rPr>
              <a:t>  </a:t>
            </a:r>
          </a:p>
          <a:p>
            <a:pPr>
              <a:buNone/>
            </a:pPr>
            <a:r>
              <a:rPr lang="tr-TR" sz="2800" dirty="0" smtClean="0">
                <a:latin typeface="Cambria" pitchFamily="18" charset="0"/>
              </a:rPr>
              <a:t>    Bu durumda bir </a:t>
            </a:r>
            <a:r>
              <a:rPr lang="tr-TR" sz="2800" dirty="0" err="1" smtClean="0">
                <a:latin typeface="Cambria" pitchFamily="18" charset="0"/>
              </a:rPr>
              <a:t>kateter</a:t>
            </a:r>
            <a:r>
              <a:rPr lang="tr-TR" sz="2800" dirty="0" smtClean="0">
                <a:latin typeface="Cambria" pitchFamily="18" charset="0"/>
              </a:rPr>
              <a:t> </a:t>
            </a:r>
            <a:r>
              <a:rPr lang="tr-TR" sz="2800" dirty="0" err="1" smtClean="0">
                <a:latin typeface="Cambria" pitchFamily="18" charset="0"/>
              </a:rPr>
              <a:t>inferior</a:t>
            </a:r>
            <a:r>
              <a:rPr lang="tr-TR" sz="2800" dirty="0" smtClean="0">
                <a:latin typeface="Cambria" pitchFamily="18" charset="0"/>
              </a:rPr>
              <a:t> vena </a:t>
            </a:r>
            <a:r>
              <a:rPr lang="tr-TR" sz="2800" dirty="0" err="1" smtClean="0">
                <a:latin typeface="Cambria" pitchFamily="18" charset="0"/>
              </a:rPr>
              <a:t>kava’ya</a:t>
            </a:r>
            <a:r>
              <a:rPr lang="tr-TR" sz="2800" dirty="0" smtClean="0">
                <a:latin typeface="Cambria" pitchFamily="18" charset="0"/>
              </a:rPr>
              <a:t> (</a:t>
            </a:r>
            <a:r>
              <a:rPr lang="tr-TR" sz="2800" dirty="0" err="1" smtClean="0">
                <a:latin typeface="Cambria" pitchFamily="18" charset="0"/>
              </a:rPr>
              <a:t>venöz</a:t>
            </a:r>
            <a:r>
              <a:rPr lang="tr-TR" sz="2800" dirty="0" smtClean="0">
                <a:latin typeface="Cambria" pitchFamily="18" charset="0"/>
              </a:rPr>
              <a:t> set), diğeri de </a:t>
            </a:r>
            <a:r>
              <a:rPr lang="tr-TR" sz="2800" dirty="0" err="1" smtClean="0">
                <a:latin typeface="Cambria" pitchFamily="18" charset="0"/>
              </a:rPr>
              <a:t>internal</a:t>
            </a:r>
            <a:r>
              <a:rPr lang="tr-TR" sz="2800" dirty="0" smtClean="0">
                <a:latin typeface="Cambria" pitchFamily="18" charset="0"/>
              </a:rPr>
              <a:t> </a:t>
            </a:r>
            <a:r>
              <a:rPr lang="tr-TR" sz="2800" dirty="0" err="1" smtClean="0">
                <a:latin typeface="Cambria" pitchFamily="18" charset="0"/>
              </a:rPr>
              <a:t>iliak</a:t>
            </a:r>
            <a:r>
              <a:rPr lang="tr-TR" sz="2800" dirty="0" smtClean="0">
                <a:latin typeface="Cambria" pitchFamily="18" charset="0"/>
              </a:rPr>
              <a:t> </a:t>
            </a:r>
            <a:r>
              <a:rPr lang="tr-TR" sz="2800" dirty="0" err="1" smtClean="0">
                <a:latin typeface="Cambria" pitchFamily="18" charset="0"/>
              </a:rPr>
              <a:t>vene</a:t>
            </a:r>
            <a:r>
              <a:rPr lang="tr-TR" sz="2800" dirty="0" smtClean="0">
                <a:latin typeface="Cambria" pitchFamily="18" charset="0"/>
              </a:rPr>
              <a:t> (</a:t>
            </a:r>
            <a:r>
              <a:rPr lang="tr-TR" sz="2800" dirty="0" err="1" smtClean="0">
                <a:latin typeface="Cambria" pitchFamily="18" charset="0"/>
              </a:rPr>
              <a:t>arteriyel</a:t>
            </a:r>
            <a:r>
              <a:rPr lang="tr-TR" sz="2800" dirty="0" smtClean="0">
                <a:latin typeface="Cambria" pitchFamily="18" charset="0"/>
              </a:rPr>
              <a:t> set) yerleştirilerek akımlar düzenlenir. Genişliği 1.3 mm olan </a:t>
            </a:r>
            <a:r>
              <a:rPr lang="tr-TR" sz="2800" dirty="0" err="1" smtClean="0">
                <a:latin typeface="Cambria" pitchFamily="18" charset="0"/>
              </a:rPr>
              <a:t>kateterler</a:t>
            </a:r>
            <a:r>
              <a:rPr lang="tr-TR" sz="2800" dirty="0" smtClean="0">
                <a:latin typeface="Cambria" pitchFamily="18" charset="0"/>
              </a:rPr>
              <a:t>  ile yeterli bir kan akımı sağlanabilmektedir.</a:t>
            </a:r>
          </a:p>
          <a:p>
            <a:endParaRPr lang="tr-T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a:bodyPr>
          <a:lstStyle/>
          <a:p>
            <a:r>
              <a:rPr lang="tr-TR" sz="2000" dirty="0" err="1" smtClean="0">
                <a:latin typeface="Cambria" pitchFamily="18" charset="0"/>
              </a:rPr>
              <a:t>Femoral</a:t>
            </a:r>
            <a:r>
              <a:rPr lang="tr-TR" sz="2000" dirty="0" smtClean="0">
                <a:latin typeface="Cambria" pitchFamily="18" charset="0"/>
              </a:rPr>
              <a:t> </a:t>
            </a:r>
            <a:r>
              <a:rPr lang="tr-TR" sz="2000" dirty="0" err="1" smtClean="0">
                <a:latin typeface="Cambria" pitchFamily="18" charset="0"/>
              </a:rPr>
              <a:t>kateterler</a:t>
            </a:r>
            <a:r>
              <a:rPr lang="tr-TR" sz="2000" dirty="0" smtClean="0">
                <a:latin typeface="Cambria" pitchFamily="18" charset="0"/>
              </a:rPr>
              <a:t> ancak birkaç diyaliz yapılacaksa uygun bir yöntemdir. Eğer daha uzun süreli bir hemodiyaliz tedavisi gerekiyorsa silikon bir </a:t>
            </a:r>
            <a:r>
              <a:rPr lang="tr-TR" sz="2000" dirty="0" err="1" smtClean="0">
                <a:latin typeface="Cambria" pitchFamily="18" charset="0"/>
              </a:rPr>
              <a:t>kateter</a:t>
            </a:r>
            <a:r>
              <a:rPr lang="tr-TR" sz="2000" dirty="0" smtClean="0">
                <a:latin typeface="Cambria" pitchFamily="18" charset="0"/>
              </a:rPr>
              <a:t> (</a:t>
            </a:r>
            <a:r>
              <a:rPr lang="tr-TR" sz="2000" dirty="0" err="1" smtClean="0">
                <a:latin typeface="Cambria" pitchFamily="18" charset="0"/>
              </a:rPr>
              <a:t>Hickman</a:t>
            </a:r>
            <a:r>
              <a:rPr lang="tr-TR" sz="2000" dirty="0" smtClean="0">
                <a:latin typeface="Cambria" pitchFamily="18" charset="0"/>
              </a:rPr>
              <a:t>) </a:t>
            </a:r>
            <a:r>
              <a:rPr lang="tr-TR" sz="2000" dirty="0" err="1" smtClean="0">
                <a:latin typeface="Cambria" pitchFamily="18" charset="0"/>
              </a:rPr>
              <a:t>juguler</a:t>
            </a:r>
            <a:r>
              <a:rPr lang="tr-TR" sz="2000" dirty="0" smtClean="0">
                <a:latin typeface="Cambria" pitchFamily="18" charset="0"/>
              </a:rPr>
              <a:t> veya </a:t>
            </a:r>
            <a:r>
              <a:rPr lang="tr-TR" sz="2000" dirty="0" err="1" smtClean="0">
                <a:latin typeface="Cambria" pitchFamily="18" charset="0"/>
              </a:rPr>
              <a:t>subklaviyan</a:t>
            </a:r>
            <a:r>
              <a:rPr lang="tr-TR" sz="2000" dirty="0" smtClean="0">
                <a:latin typeface="Cambria" pitchFamily="18" charset="0"/>
              </a:rPr>
              <a:t> </a:t>
            </a:r>
            <a:r>
              <a:rPr lang="tr-TR" sz="2000" dirty="0" err="1" smtClean="0">
                <a:latin typeface="Cambria" pitchFamily="18" charset="0"/>
              </a:rPr>
              <a:t>ven</a:t>
            </a:r>
            <a:r>
              <a:rPr lang="tr-TR" sz="2000" dirty="0" smtClean="0">
                <a:latin typeface="Cambria" pitchFamily="18" charset="0"/>
              </a:rPr>
              <a:t> aracılığı ile sağ </a:t>
            </a:r>
            <a:r>
              <a:rPr lang="tr-TR" sz="2000" dirty="0" err="1" smtClean="0">
                <a:latin typeface="Cambria" pitchFamily="18" charset="0"/>
              </a:rPr>
              <a:t>atriuma</a:t>
            </a:r>
            <a:r>
              <a:rPr lang="tr-TR" sz="2000" dirty="0" smtClean="0">
                <a:latin typeface="Cambria" pitchFamily="18" charset="0"/>
              </a:rPr>
              <a:t> yerleştirilir.</a:t>
            </a:r>
          </a:p>
          <a:p>
            <a:endParaRPr lang="tr-TR" sz="2000" dirty="0" smtClean="0">
              <a:latin typeface="Cambria" pitchFamily="18" charset="0"/>
            </a:endParaRPr>
          </a:p>
          <a:p>
            <a:pPr>
              <a:buNone/>
            </a:pPr>
            <a:r>
              <a:rPr lang="tr-TR" sz="2000" dirty="0" smtClean="0">
                <a:latin typeface="Cambria" pitchFamily="18" charset="0"/>
              </a:rPr>
              <a:t>     Tek lümenli (</a:t>
            </a:r>
            <a:r>
              <a:rPr lang="tr-TR" sz="2000" dirty="0" err="1" smtClean="0">
                <a:latin typeface="Cambria" pitchFamily="18" charset="0"/>
              </a:rPr>
              <a:t>single</a:t>
            </a:r>
            <a:r>
              <a:rPr lang="tr-TR" sz="2000" dirty="0" smtClean="0">
                <a:latin typeface="Cambria" pitchFamily="18" charset="0"/>
              </a:rPr>
              <a:t> lümen) ve 1.6 mm genişliği olan 9.6 Fr </a:t>
            </a:r>
            <a:r>
              <a:rPr lang="tr-TR" sz="2000" dirty="0" err="1" smtClean="0">
                <a:latin typeface="Cambria" pitchFamily="18" charset="0"/>
              </a:rPr>
              <a:t>kateterler</a:t>
            </a:r>
            <a:r>
              <a:rPr lang="tr-TR" sz="2000" dirty="0" smtClean="0">
                <a:latin typeface="Cambria" pitchFamily="18" charset="0"/>
              </a:rPr>
              <a:t> 15 </a:t>
            </a:r>
            <a:r>
              <a:rPr lang="tr-TR" sz="2000" dirty="0" err="1" smtClean="0">
                <a:latin typeface="Cambria" pitchFamily="18" charset="0"/>
              </a:rPr>
              <a:t>kg’ın</a:t>
            </a:r>
            <a:r>
              <a:rPr lang="tr-TR" sz="2000" dirty="0" smtClean="0">
                <a:latin typeface="Cambria" pitchFamily="18" charset="0"/>
              </a:rPr>
              <a:t> altındaki çocuklarda buna uygun sistem ile yeterli bir </a:t>
            </a:r>
            <a:r>
              <a:rPr lang="tr-TR" sz="2000" dirty="0" err="1" smtClean="0">
                <a:latin typeface="Cambria" pitchFamily="18" charset="0"/>
              </a:rPr>
              <a:t>hemodiyalizyapabilmektedir</a:t>
            </a:r>
            <a:r>
              <a:rPr lang="tr-TR" sz="2000" dirty="0" smtClean="0">
                <a:latin typeface="Cambria" pitchFamily="18" charset="0"/>
              </a:rPr>
              <a:t>. </a:t>
            </a:r>
          </a:p>
          <a:p>
            <a:pPr>
              <a:buNone/>
            </a:pPr>
            <a:endParaRPr lang="tr-TR" sz="2000" dirty="0" smtClean="0">
              <a:latin typeface="Cambria" pitchFamily="18" charset="0"/>
            </a:endParaRPr>
          </a:p>
          <a:p>
            <a:pPr>
              <a:buNone/>
            </a:pPr>
            <a:r>
              <a:rPr lang="tr-TR" sz="2000" dirty="0" smtClean="0">
                <a:latin typeface="Cambria" pitchFamily="18" charset="0"/>
              </a:rPr>
              <a:t>     Daha büyük çocuklarda çift lümenli (</a:t>
            </a:r>
            <a:r>
              <a:rPr lang="tr-TR" sz="2000" dirty="0" err="1" smtClean="0">
                <a:latin typeface="Cambria" pitchFamily="18" charset="0"/>
              </a:rPr>
              <a:t>Dual</a:t>
            </a:r>
            <a:r>
              <a:rPr lang="tr-TR" sz="2000" dirty="0" smtClean="0">
                <a:latin typeface="Cambria" pitchFamily="18" charset="0"/>
              </a:rPr>
              <a:t> lümen) </a:t>
            </a:r>
            <a:r>
              <a:rPr lang="tr-TR" sz="2000" dirty="0" err="1" smtClean="0">
                <a:latin typeface="Cambria" pitchFamily="18" charset="0"/>
              </a:rPr>
              <a:t>kateterler</a:t>
            </a:r>
            <a:r>
              <a:rPr lang="tr-TR" sz="2000" dirty="0" smtClean="0">
                <a:latin typeface="Cambria" pitchFamily="18" charset="0"/>
              </a:rPr>
              <a:t>  </a:t>
            </a:r>
            <a:r>
              <a:rPr lang="sv-SE" sz="2000" dirty="0" smtClean="0">
                <a:latin typeface="Cambria" pitchFamily="18" charset="0"/>
              </a:rPr>
              <a:t>tercih edilmektedir. </a:t>
            </a:r>
            <a:r>
              <a:rPr lang="tr-TR" sz="2000" dirty="0" smtClean="0">
                <a:latin typeface="Cambria" pitchFamily="18" charset="0"/>
              </a:rPr>
              <a:t>B</a:t>
            </a:r>
            <a:r>
              <a:rPr lang="sv-SE" sz="2000" dirty="0" smtClean="0">
                <a:latin typeface="Cambria" pitchFamily="18" charset="0"/>
              </a:rPr>
              <a:t>u kateterler Hickman (10-12 Fr) veya pediatrik Quinton</a:t>
            </a:r>
            <a:r>
              <a:rPr lang="tr-TR" sz="2000" dirty="0" smtClean="0">
                <a:latin typeface="Cambria" pitchFamily="18" charset="0"/>
              </a:rPr>
              <a:t> (12-14 Fr) olabilir, bunların lümen çapları 1.3 ve 6 mm arasında değişir.</a:t>
            </a:r>
          </a:p>
          <a:p>
            <a:endParaRPr lang="tr-TR" sz="20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normAutofit/>
          </a:bodyPr>
          <a:lstStyle/>
          <a:p>
            <a:r>
              <a:rPr lang="tr-TR" sz="2000" dirty="0" smtClean="0">
                <a:latin typeface="Cambria" pitchFamily="18" charset="0"/>
              </a:rPr>
              <a:t>Diyaliz tedavi seansları arasında </a:t>
            </a:r>
            <a:r>
              <a:rPr lang="tr-TR" sz="2000" dirty="0" err="1" smtClean="0">
                <a:latin typeface="Cambria" pitchFamily="18" charset="0"/>
              </a:rPr>
              <a:t>kateterler</a:t>
            </a:r>
            <a:r>
              <a:rPr lang="tr-TR" sz="2000" dirty="0" smtClean="0">
                <a:latin typeface="Cambria" pitchFamily="18" charset="0"/>
              </a:rPr>
              <a:t> </a:t>
            </a:r>
            <a:r>
              <a:rPr lang="tr-TR" sz="2000" dirty="0" err="1" smtClean="0">
                <a:latin typeface="Cambria" pitchFamily="18" charset="0"/>
              </a:rPr>
              <a:t>parenteral</a:t>
            </a:r>
            <a:r>
              <a:rPr lang="tr-TR" sz="2000" dirty="0" smtClean="0">
                <a:latin typeface="Cambria" pitchFamily="18" charset="0"/>
              </a:rPr>
              <a:t> beslenme veya santral </a:t>
            </a:r>
            <a:r>
              <a:rPr lang="tr-TR" sz="2000" dirty="0" err="1" smtClean="0">
                <a:latin typeface="Cambria" pitchFamily="18" charset="0"/>
              </a:rPr>
              <a:t>venöz</a:t>
            </a:r>
            <a:r>
              <a:rPr lang="tr-TR" sz="2000" dirty="0" smtClean="0">
                <a:latin typeface="Cambria" pitchFamily="18" charset="0"/>
              </a:rPr>
              <a:t> basınç ölçümü için de kullanılabilir. Eğer kullanılmıyor ise, </a:t>
            </a:r>
            <a:r>
              <a:rPr lang="tr-TR" sz="2000" dirty="0" err="1" smtClean="0">
                <a:latin typeface="Cambria" pitchFamily="18" charset="0"/>
              </a:rPr>
              <a:t>kateterler</a:t>
            </a:r>
            <a:r>
              <a:rPr lang="tr-TR" sz="2000" dirty="0" smtClean="0">
                <a:latin typeface="Cambria" pitchFamily="18" charset="0"/>
              </a:rPr>
              <a:t> </a:t>
            </a:r>
            <a:r>
              <a:rPr lang="tr-TR" sz="2000" dirty="0" err="1" smtClean="0">
                <a:latin typeface="Cambria" pitchFamily="18" charset="0"/>
              </a:rPr>
              <a:t>heparinize</a:t>
            </a:r>
            <a:r>
              <a:rPr lang="tr-TR" sz="2000" dirty="0" smtClean="0">
                <a:latin typeface="Cambria" pitchFamily="18" charset="0"/>
              </a:rPr>
              <a:t> edilir. </a:t>
            </a:r>
          </a:p>
          <a:p>
            <a:endParaRPr lang="tr-TR" sz="2000" dirty="0" smtClean="0">
              <a:latin typeface="Cambria" pitchFamily="18" charset="0"/>
            </a:endParaRPr>
          </a:p>
          <a:p>
            <a:r>
              <a:rPr lang="tr-TR" sz="2000" dirty="0" err="1" smtClean="0">
                <a:latin typeface="Cambria" pitchFamily="18" charset="0"/>
              </a:rPr>
              <a:t>Hickman</a:t>
            </a:r>
            <a:r>
              <a:rPr lang="tr-TR" sz="2000" dirty="0" smtClean="0">
                <a:latin typeface="Cambria" pitchFamily="18" charset="0"/>
              </a:rPr>
              <a:t> </a:t>
            </a:r>
            <a:r>
              <a:rPr lang="tr-TR" sz="2000" dirty="0" err="1" smtClean="0">
                <a:latin typeface="Cambria" pitchFamily="18" charset="0"/>
              </a:rPr>
              <a:t>kateterler</a:t>
            </a:r>
            <a:r>
              <a:rPr lang="tr-TR" sz="2000" dirty="0" smtClean="0">
                <a:latin typeface="Cambria" pitchFamily="18" charset="0"/>
              </a:rPr>
              <a:t> 3 ml </a:t>
            </a:r>
            <a:r>
              <a:rPr lang="tr-TR" sz="2000" dirty="0" err="1" smtClean="0">
                <a:latin typeface="Cambria" pitchFamily="18" charset="0"/>
              </a:rPr>
              <a:t>heparinli</a:t>
            </a:r>
            <a:r>
              <a:rPr lang="tr-TR" sz="2000" dirty="0" smtClean="0">
                <a:latin typeface="Cambria" pitchFamily="18" charset="0"/>
              </a:rPr>
              <a:t> serum fizyolojik (SF) (100:1 konsantrasyonda), </a:t>
            </a:r>
            <a:r>
              <a:rPr lang="tr-TR" sz="2000" dirty="0" err="1" smtClean="0">
                <a:latin typeface="Cambria" pitchFamily="18" charset="0"/>
              </a:rPr>
              <a:t>Quinton</a:t>
            </a:r>
            <a:r>
              <a:rPr lang="tr-TR" sz="2000" dirty="0" smtClean="0">
                <a:latin typeface="Cambria" pitchFamily="18" charset="0"/>
              </a:rPr>
              <a:t> </a:t>
            </a:r>
            <a:r>
              <a:rPr lang="tr-TR" sz="2000" dirty="0" err="1" smtClean="0">
                <a:latin typeface="Cambria" pitchFamily="18" charset="0"/>
              </a:rPr>
              <a:t>kateter</a:t>
            </a:r>
            <a:r>
              <a:rPr lang="tr-TR" sz="2000" dirty="0" smtClean="0">
                <a:latin typeface="Cambria" pitchFamily="18" charset="0"/>
              </a:rPr>
              <a:t> ise her bir lümen için 1.1 ml </a:t>
            </a:r>
            <a:r>
              <a:rPr lang="tr-TR" sz="2000" dirty="0" err="1" smtClean="0">
                <a:latin typeface="Cambria" pitchFamily="18" charset="0"/>
              </a:rPr>
              <a:t>heparinli</a:t>
            </a:r>
            <a:r>
              <a:rPr lang="tr-TR" sz="2000" dirty="0" smtClean="0">
                <a:latin typeface="Cambria" pitchFamily="18" charset="0"/>
              </a:rPr>
              <a:t> SF (1.000:1 konsantrasyonda) ile yıkanır. Bu uygulamada sadece </a:t>
            </a:r>
            <a:r>
              <a:rPr lang="tr-TR" sz="2000" dirty="0" err="1" smtClean="0">
                <a:latin typeface="Cambria" pitchFamily="18" charset="0"/>
              </a:rPr>
              <a:t>kateterin</a:t>
            </a:r>
            <a:r>
              <a:rPr lang="tr-TR" sz="2000" dirty="0" smtClean="0">
                <a:latin typeface="Cambria" pitchFamily="18" charset="0"/>
              </a:rPr>
              <a:t> </a:t>
            </a:r>
            <a:r>
              <a:rPr lang="tr-TR" sz="2000" dirty="0" err="1" smtClean="0">
                <a:latin typeface="Cambria" pitchFamily="18" charset="0"/>
              </a:rPr>
              <a:t>heparinle</a:t>
            </a:r>
            <a:r>
              <a:rPr lang="tr-TR" sz="2000" dirty="0" smtClean="0">
                <a:latin typeface="Cambria" pitchFamily="18" charset="0"/>
              </a:rPr>
              <a:t> yıkandığını ve hastanın </a:t>
            </a:r>
            <a:r>
              <a:rPr lang="tr-TR" sz="2000" dirty="0" err="1" smtClean="0">
                <a:latin typeface="Cambria" pitchFamily="18" charset="0"/>
              </a:rPr>
              <a:t>heparinize</a:t>
            </a:r>
            <a:r>
              <a:rPr lang="tr-TR" sz="2000" dirty="0" smtClean="0">
                <a:latin typeface="Cambria" pitchFamily="18" charset="0"/>
              </a:rPr>
              <a:t> edilmediğini unutmamak gerekir. </a:t>
            </a:r>
          </a:p>
          <a:p>
            <a:endParaRPr lang="tr-TR" sz="2000" dirty="0" smtClean="0">
              <a:latin typeface="Cambria" pitchFamily="18" charset="0"/>
            </a:endParaRPr>
          </a:p>
          <a:p>
            <a:r>
              <a:rPr lang="tr-TR" sz="2000" dirty="0" smtClean="0">
                <a:latin typeface="Cambria" pitchFamily="18" charset="0"/>
              </a:rPr>
              <a:t>Diyaliz amacı ile kullanılan </a:t>
            </a:r>
            <a:r>
              <a:rPr lang="tr-TR" sz="2000" dirty="0" err="1" smtClean="0">
                <a:latin typeface="Cambria" pitchFamily="18" charset="0"/>
              </a:rPr>
              <a:t>kateterler</a:t>
            </a:r>
            <a:r>
              <a:rPr lang="tr-TR" sz="2000" dirty="0" smtClean="0">
                <a:latin typeface="Cambria" pitchFamily="18" charset="0"/>
              </a:rPr>
              <a:t> erken ve geç komplikasyonlar açısından da izlenmelidir.</a:t>
            </a:r>
          </a:p>
          <a:p>
            <a:endParaRPr lang="tr-TR" sz="2000" dirty="0">
              <a:latin typeface="Cambria"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normAutofit fontScale="92500" lnSpcReduction="10000"/>
          </a:bodyPr>
          <a:lstStyle/>
          <a:p>
            <a:r>
              <a:rPr lang="tr-TR" dirty="0" smtClean="0">
                <a:latin typeface="Cambria" pitchFamily="18" charset="0"/>
              </a:rPr>
              <a:t>Kronik hemodiyaliz uygulamalarında ise </a:t>
            </a:r>
            <a:r>
              <a:rPr lang="tr-TR" b="1" dirty="0" err="1" smtClean="0">
                <a:solidFill>
                  <a:srgbClr val="FF0000"/>
                </a:solidFill>
                <a:latin typeface="Cambria" pitchFamily="18" charset="0"/>
              </a:rPr>
              <a:t>arteriyovenöz</a:t>
            </a:r>
            <a:r>
              <a:rPr lang="tr-TR" b="1" dirty="0" smtClean="0">
                <a:solidFill>
                  <a:srgbClr val="FF0000"/>
                </a:solidFill>
                <a:latin typeface="Cambria" pitchFamily="18" charset="0"/>
              </a:rPr>
              <a:t> fistül</a:t>
            </a:r>
            <a:r>
              <a:rPr lang="tr-TR" dirty="0" smtClean="0">
                <a:latin typeface="Cambria" pitchFamily="18" charset="0"/>
              </a:rPr>
              <a:t> gereklidir. </a:t>
            </a:r>
          </a:p>
          <a:p>
            <a:r>
              <a:rPr lang="tr-TR" dirty="0" smtClean="0">
                <a:latin typeface="Cambria" pitchFamily="18" charset="0"/>
              </a:rPr>
              <a:t>Büyük çocuklarda daha az kullanılan elde </a:t>
            </a:r>
            <a:r>
              <a:rPr lang="tr-TR" dirty="0" err="1" smtClean="0">
                <a:latin typeface="Cambria" pitchFamily="18" charset="0"/>
              </a:rPr>
              <a:t>radiyal</a:t>
            </a:r>
            <a:r>
              <a:rPr lang="tr-TR" dirty="0" smtClean="0">
                <a:latin typeface="Cambria" pitchFamily="18" charset="0"/>
              </a:rPr>
              <a:t> arter ile </a:t>
            </a:r>
            <a:r>
              <a:rPr lang="tr-TR" dirty="0" err="1" smtClean="0">
                <a:latin typeface="Cambria" pitchFamily="18" charset="0"/>
              </a:rPr>
              <a:t>sefalik</a:t>
            </a:r>
            <a:r>
              <a:rPr lang="tr-TR" dirty="0" smtClean="0">
                <a:latin typeface="Cambria" pitchFamily="18" charset="0"/>
              </a:rPr>
              <a:t> </a:t>
            </a:r>
            <a:r>
              <a:rPr lang="tr-TR" dirty="0" err="1" smtClean="0">
                <a:latin typeface="Cambria" pitchFamily="18" charset="0"/>
              </a:rPr>
              <a:t>ven</a:t>
            </a:r>
            <a:r>
              <a:rPr lang="tr-TR" dirty="0" smtClean="0">
                <a:latin typeface="Cambria" pitchFamily="18" charset="0"/>
              </a:rPr>
              <a:t> arasında     </a:t>
            </a:r>
            <a:r>
              <a:rPr lang="tr-TR" dirty="0" err="1" smtClean="0">
                <a:latin typeface="Cambria" pitchFamily="18" charset="0"/>
              </a:rPr>
              <a:t>anastomoz</a:t>
            </a:r>
            <a:r>
              <a:rPr lang="tr-TR" dirty="0" smtClean="0">
                <a:latin typeface="Cambria" pitchFamily="18" charset="0"/>
              </a:rPr>
              <a:t> tercih edilmektedir. </a:t>
            </a:r>
          </a:p>
          <a:p>
            <a:endParaRPr lang="tr-TR" dirty="0" smtClean="0">
              <a:latin typeface="Cambria" pitchFamily="18" charset="0"/>
            </a:endParaRPr>
          </a:p>
          <a:p>
            <a:r>
              <a:rPr lang="tr-TR" dirty="0" smtClean="0">
                <a:latin typeface="Cambria" pitchFamily="18" charset="0"/>
              </a:rPr>
              <a:t>Süt çocuklarında 5-10 kg arasında ise </a:t>
            </a:r>
            <a:r>
              <a:rPr lang="tr-TR" dirty="0" err="1" smtClean="0">
                <a:latin typeface="Cambria" pitchFamily="18" charset="0"/>
              </a:rPr>
              <a:t>safen</a:t>
            </a:r>
            <a:r>
              <a:rPr lang="tr-TR" dirty="0" smtClean="0">
                <a:latin typeface="Cambria" pitchFamily="18" charset="0"/>
              </a:rPr>
              <a:t> </a:t>
            </a:r>
            <a:r>
              <a:rPr lang="tr-TR" dirty="0" err="1" smtClean="0">
                <a:latin typeface="Cambria" pitchFamily="18" charset="0"/>
              </a:rPr>
              <a:t>venin</a:t>
            </a:r>
            <a:r>
              <a:rPr lang="tr-TR" dirty="0" smtClean="0">
                <a:latin typeface="Cambria" pitchFamily="18" charset="0"/>
              </a:rPr>
              <a:t> </a:t>
            </a:r>
            <a:r>
              <a:rPr lang="tr-TR" dirty="0" err="1" smtClean="0">
                <a:latin typeface="Cambria" pitchFamily="18" charset="0"/>
              </a:rPr>
              <a:t>distal</a:t>
            </a:r>
            <a:r>
              <a:rPr lang="tr-TR" dirty="0" smtClean="0">
                <a:latin typeface="Cambria" pitchFamily="18" charset="0"/>
              </a:rPr>
              <a:t> ucu ile </a:t>
            </a:r>
            <a:r>
              <a:rPr lang="tr-TR" dirty="0" err="1" smtClean="0">
                <a:latin typeface="Cambria" pitchFamily="18" charset="0"/>
              </a:rPr>
              <a:t>femoral</a:t>
            </a:r>
            <a:r>
              <a:rPr lang="tr-TR" dirty="0" smtClean="0">
                <a:latin typeface="Cambria" pitchFamily="18" charset="0"/>
              </a:rPr>
              <a:t> arter arasında </a:t>
            </a:r>
            <a:r>
              <a:rPr lang="tr-TR" dirty="0" err="1" smtClean="0">
                <a:latin typeface="Cambria" pitchFamily="18" charset="0"/>
              </a:rPr>
              <a:t>safen</a:t>
            </a:r>
            <a:r>
              <a:rPr lang="tr-TR" dirty="0" smtClean="0">
                <a:latin typeface="Cambria" pitchFamily="18" charset="0"/>
              </a:rPr>
              <a:t> </a:t>
            </a:r>
            <a:r>
              <a:rPr lang="tr-TR" dirty="0" err="1" smtClean="0">
                <a:latin typeface="Cambria" pitchFamily="18" charset="0"/>
              </a:rPr>
              <a:t>loop</a:t>
            </a:r>
            <a:r>
              <a:rPr lang="tr-TR" dirty="0" smtClean="0">
                <a:latin typeface="Cambria" pitchFamily="18" charset="0"/>
              </a:rPr>
              <a:t> (ilmek) fistülü oluşturulur. </a:t>
            </a:r>
          </a:p>
          <a:p>
            <a:r>
              <a:rPr lang="tr-TR" dirty="0" smtClean="0">
                <a:latin typeface="Cambria" pitchFamily="18" charset="0"/>
              </a:rPr>
              <a:t>Fistüllerin yeterince gelişmeden kullanılması bunların kullanılma ömürlerini kısaltmaktadır. </a:t>
            </a:r>
          </a:p>
          <a:p>
            <a:pPr>
              <a:buNone/>
            </a:pPr>
            <a:r>
              <a:rPr lang="tr-TR" dirty="0" smtClean="0">
                <a:latin typeface="Cambria" pitchFamily="18" charset="0"/>
              </a:rPr>
              <a:t>    </a:t>
            </a:r>
            <a:endParaRPr lang="tr-TR" dirty="0">
              <a:latin typeface="Cambria"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p:txBody>
          <a:bodyPr/>
          <a:lstStyle/>
          <a:p>
            <a:endParaRPr lang="tr-TR"/>
          </a:p>
        </p:txBody>
      </p:sp>
      <p:pic>
        <p:nvPicPr>
          <p:cNvPr id="118787" name="Picture 3" descr="76_01"/>
          <p:cNvPicPr>
            <a:picLocks noGrp="1" noChangeAspect="1" noChangeArrowheads="1"/>
          </p:cNvPicPr>
          <p:nvPr>
            <p:ph idx="1"/>
          </p:nvPr>
        </p:nvPicPr>
        <p:blipFill>
          <a:blip r:embed="rId2" cstate="print"/>
          <a:srcRect/>
          <a:stretch>
            <a:fillRect/>
          </a:stretch>
        </p:blipFill>
        <p:spPr>
          <a:xfrm>
            <a:off x="0" y="0"/>
            <a:ext cx="9144000" cy="6858000"/>
          </a:xfrm>
          <a:noFill/>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b="1" i="1" dirty="0" smtClean="0">
                <a:solidFill>
                  <a:srgbClr val="FF0000"/>
                </a:solidFill>
                <a:latin typeface="Cambria" pitchFamily="18" charset="0"/>
              </a:rPr>
              <a:t>Fistül komplikasyonları olarak </a:t>
            </a:r>
          </a:p>
          <a:p>
            <a:pPr marL="514350" indent="-514350">
              <a:buFont typeface="+mj-lt"/>
              <a:buAutoNum type="arabicPeriod"/>
            </a:pPr>
            <a:r>
              <a:rPr lang="tr-TR" b="1" i="1" dirty="0" smtClean="0">
                <a:solidFill>
                  <a:srgbClr val="FF0000"/>
                </a:solidFill>
                <a:latin typeface="Cambria" pitchFamily="18" charset="0"/>
              </a:rPr>
              <a:t>yetersiz kan akımı, </a:t>
            </a:r>
          </a:p>
          <a:p>
            <a:pPr marL="514350" indent="-514350">
              <a:buFont typeface="+mj-lt"/>
              <a:buAutoNum type="arabicPeriod"/>
            </a:pPr>
            <a:r>
              <a:rPr lang="tr-TR" b="1" i="1" dirty="0" err="1" smtClean="0">
                <a:solidFill>
                  <a:srgbClr val="FF0000"/>
                </a:solidFill>
                <a:latin typeface="Cambria" pitchFamily="18" charset="0"/>
              </a:rPr>
              <a:t>tromboz</a:t>
            </a:r>
            <a:r>
              <a:rPr lang="tr-TR" b="1" i="1" dirty="0" smtClean="0">
                <a:solidFill>
                  <a:srgbClr val="FF0000"/>
                </a:solidFill>
                <a:latin typeface="Cambria" pitchFamily="18" charset="0"/>
              </a:rPr>
              <a:t>, ödem, </a:t>
            </a:r>
          </a:p>
          <a:p>
            <a:pPr marL="514350" indent="-514350">
              <a:buFont typeface="+mj-lt"/>
              <a:buAutoNum type="arabicPeriod"/>
            </a:pPr>
            <a:r>
              <a:rPr lang="tr-TR" b="1" i="1" dirty="0" smtClean="0">
                <a:solidFill>
                  <a:srgbClr val="FF0000"/>
                </a:solidFill>
                <a:latin typeface="Cambria" pitchFamily="18" charset="0"/>
              </a:rPr>
              <a:t>enfeksiyon, </a:t>
            </a:r>
          </a:p>
          <a:p>
            <a:pPr marL="514350" indent="-514350">
              <a:buFont typeface="+mj-lt"/>
              <a:buAutoNum type="arabicPeriod"/>
            </a:pPr>
            <a:r>
              <a:rPr lang="tr-TR" b="1" i="1" dirty="0" err="1" smtClean="0">
                <a:solidFill>
                  <a:srgbClr val="FF0000"/>
                </a:solidFill>
                <a:latin typeface="Cambria" pitchFamily="18" charset="0"/>
              </a:rPr>
              <a:t>psödoanevrizma</a:t>
            </a:r>
            <a:r>
              <a:rPr lang="tr-TR" b="1" i="1" dirty="0" smtClean="0">
                <a:solidFill>
                  <a:srgbClr val="FF0000"/>
                </a:solidFill>
                <a:latin typeface="Cambria" pitchFamily="18" charset="0"/>
              </a:rPr>
              <a:t>, </a:t>
            </a:r>
          </a:p>
          <a:p>
            <a:pPr marL="514350" indent="-514350">
              <a:buFont typeface="+mj-lt"/>
              <a:buAutoNum type="arabicPeriod"/>
            </a:pPr>
            <a:r>
              <a:rPr lang="tr-TR" b="1" i="1" dirty="0" err="1" smtClean="0">
                <a:solidFill>
                  <a:srgbClr val="FF0000"/>
                </a:solidFill>
                <a:latin typeface="Cambria" pitchFamily="18" charset="0"/>
              </a:rPr>
              <a:t>konjestif</a:t>
            </a:r>
            <a:r>
              <a:rPr lang="tr-TR" b="1" i="1" dirty="0" smtClean="0">
                <a:solidFill>
                  <a:srgbClr val="FF0000"/>
                </a:solidFill>
                <a:latin typeface="Cambria" pitchFamily="18" charset="0"/>
              </a:rPr>
              <a:t> kalp yetmezliği görülebilmektedir.</a:t>
            </a:r>
          </a:p>
          <a:p>
            <a:endParaRPr lang="tr-T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b="1" i="1" dirty="0" err="1" smtClean="0">
                <a:latin typeface="Cambria" pitchFamily="18" charset="0"/>
              </a:rPr>
              <a:t>Konjestif</a:t>
            </a:r>
            <a:r>
              <a:rPr lang="tr-TR" b="1" i="1" dirty="0" smtClean="0">
                <a:latin typeface="Cambria" pitchFamily="18" charset="0"/>
              </a:rPr>
              <a:t> kalp yetmezliği, </a:t>
            </a:r>
            <a:r>
              <a:rPr lang="tr-TR" dirty="0" smtClean="0">
                <a:latin typeface="Cambria" pitchFamily="18" charset="0"/>
              </a:rPr>
              <a:t>ancak büyük damarlara </a:t>
            </a:r>
            <a:r>
              <a:rPr lang="tr-TR" dirty="0" err="1" smtClean="0">
                <a:latin typeface="Cambria" pitchFamily="18" charset="0"/>
              </a:rPr>
              <a:t>anastomoz</a:t>
            </a:r>
            <a:r>
              <a:rPr lang="tr-TR" dirty="0" smtClean="0">
                <a:latin typeface="Cambria" pitchFamily="18" charset="0"/>
              </a:rPr>
              <a:t> yapıldığında karşımıza çıkmaktadır. Fistüller kullanılırken </a:t>
            </a:r>
            <a:r>
              <a:rPr lang="tr-TR" dirty="0" err="1" smtClean="0">
                <a:latin typeface="Cambria" pitchFamily="18" charset="0"/>
              </a:rPr>
              <a:t>arteriyal</a:t>
            </a:r>
            <a:r>
              <a:rPr lang="tr-TR" dirty="0" smtClean="0">
                <a:latin typeface="Cambria" pitchFamily="18" charset="0"/>
              </a:rPr>
              <a:t> uç ile </a:t>
            </a:r>
            <a:r>
              <a:rPr lang="tr-TR" dirty="0" err="1" smtClean="0">
                <a:latin typeface="Cambria" pitchFamily="18" charset="0"/>
              </a:rPr>
              <a:t>venöz</a:t>
            </a:r>
            <a:r>
              <a:rPr lang="tr-TR" dirty="0" smtClean="0">
                <a:latin typeface="Cambria" pitchFamily="18" charset="0"/>
              </a:rPr>
              <a:t> uç arasında en az 5 </a:t>
            </a:r>
            <a:r>
              <a:rPr lang="tr-TR" dirty="0" err="1" smtClean="0">
                <a:latin typeface="Cambria" pitchFamily="18" charset="0"/>
              </a:rPr>
              <a:t>cm’lik</a:t>
            </a:r>
            <a:r>
              <a:rPr lang="tr-TR" dirty="0" smtClean="0">
                <a:latin typeface="Cambria" pitchFamily="18" charset="0"/>
              </a:rPr>
              <a:t> mesafe olmalı ve </a:t>
            </a:r>
            <a:r>
              <a:rPr lang="tr-TR" dirty="0" err="1" smtClean="0">
                <a:latin typeface="Cambria" pitchFamily="18" charset="0"/>
              </a:rPr>
              <a:t>arteriyel</a:t>
            </a:r>
            <a:r>
              <a:rPr lang="tr-TR" dirty="0" smtClean="0">
                <a:latin typeface="Cambria" pitchFamily="18" charset="0"/>
              </a:rPr>
              <a:t> uç </a:t>
            </a:r>
            <a:r>
              <a:rPr lang="tr-TR" dirty="0" err="1" smtClean="0">
                <a:latin typeface="Cambria" pitchFamily="18" charset="0"/>
              </a:rPr>
              <a:t>anastomozdan</a:t>
            </a:r>
            <a:r>
              <a:rPr lang="tr-TR" dirty="0" smtClean="0">
                <a:latin typeface="Cambria" pitchFamily="18" charset="0"/>
              </a:rPr>
              <a:t> en az 3 cm kadar uzağa yerleştirilmelidir.</a:t>
            </a:r>
            <a:endParaRPr lang="tr-T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latin typeface="Cambria" pitchFamily="18" charset="0"/>
            </a:endParaRPr>
          </a:p>
        </p:txBody>
      </p:sp>
      <p:sp>
        <p:nvSpPr>
          <p:cNvPr id="3" name="2 İçerik Yer Tutucusu"/>
          <p:cNvSpPr>
            <a:spLocks noGrp="1"/>
          </p:cNvSpPr>
          <p:nvPr>
            <p:ph idx="1"/>
          </p:nvPr>
        </p:nvSpPr>
        <p:spPr/>
        <p:txBody>
          <a:bodyPr>
            <a:normAutofit/>
          </a:bodyPr>
          <a:lstStyle/>
          <a:p>
            <a:r>
              <a:rPr lang="tr-TR" sz="2000" dirty="0" smtClean="0">
                <a:latin typeface="Cambria" pitchFamily="18" charset="0"/>
              </a:rPr>
              <a:t>Her diyaliz seansı yaklaşık 4 saat kadar sürer. </a:t>
            </a:r>
          </a:p>
          <a:p>
            <a:r>
              <a:rPr lang="tr-TR" sz="2000" dirty="0" smtClean="0">
                <a:latin typeface="Cambria" pitchFamily="18" charset="0"/>
              </a:rPr>
              <a:t>Çocuklarda en çok tercih edilen </a:t>
            </a:r>
            <a:r>
              <a:rPr lang="tr-TR" sz="2000" dirty="0" err="1" smtClean="0">
                <a:latin typeface="Cambria" pitchFamily="18" charset="0"/>
              </a:rPr>
              <a:t>diyalizerler</a:t>
            </a:r>
            <a:r>
              <a:rPr lang="tr-TR" sz="2000" dirty="0" smtClean="0">
                <a:latin typeface="Cambria" pitchFamily="18" charset="0"/>
              </a:rPr>
              <a:t> düşük-akımlı </a:t>
            </a:r>
            <a:r>
              <a:rPr lang="tr-TR" sz="2000" dirty="0" err="1" smtClean="0">
                <a:latin typeface="Cambria" pitchFamily="18" charset="0"/>
              </a:rPr>
              <a:t>hollow</a:t>
            </a:r>
            <a:r>
              <a:rPr lang="tr-TR" sz="2000" dirty="0" smtClean="0">
                <a:latin typeface="Cambria" pitchFamily="18" charset="0"/>
              </a:rPr>
              <a:t>-fiber (içi boş lif) </a:t>
            </a:r>
            <a:r>
              <a:rPr lang="tr-TR" sz="2000" dirty="0" err="1" smtClean="0">
                <a:latin typeface="Cambria" pitchFamily="18" charset="0"/>
              </a:rPr>
              <a:t>diyalizerleridir</a:t>
            </a:r>
            <a:r>
              <a:rPr lang="tr-TR" sz="2000" dirty="0" smtClean="0">
                <a:latin typeface="Cambria" pitchFamily="18" charset="0"/>
              </a:rPr>
              <a:t>. </a:t>
            </a:r>
          </a:p>
          <a:p>
            <a:r>
              <a:rPr lang="tr-TR" sz="2000" dirty="0" smtClean="0">
                <a:latin typeface="Cambria" pitchFamily="18" charset="0"/>
              </a:rPr>
              <a:t>Bu </a:t>
            </a:r>
            <a:r>
              <a:rPr lang="tr-TR" sz="2000" dirty="0" err="1" smtClean="0">
                <a:latin typeface="Cambria" pitchFamily="18" charset="0"/>
              </a:rPr>
              <a:t>diyalizerlerin</a:t>
            </a:r>
            <a:r>
              <a:rPr lang="tr-TR" sz="2000" dirty="0" smtClean="0">
                <a:latin typeface="Cambria" pitchFamily="18" charset="0"/>
              </a:rPr>
              <a:t> bir avantajı diyaliz sırasında daha düşük doz </a:t>
            </a:r>
            <a:r>
              <a:rPr lang="tr-TR" sz="2000" dirty="0" err="1" smtClean="0">
                <a:latin typeface="Cambria" pitchFamily="18" charset="0"/>
              </a:rPr>
              <a:t>heparine</a:t>
            </a:r>
            <a:r>
              <a:rPr lang="tr-TR" sz="2000" dirty="0" smtClean="0">
                <a:latin typeface="Cambria" pitchFamily="18" charset="0"/>
              </a:rPr>
              <a:t> gereksinim duymalarıdır.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sz="2800" dirty="0" smtClean="0">
                <a:latin typeface="Cambria" pitchFamily="18" charset="0"/>
              </a:rPr>
              <a:t>Bikarbonatlı diyaliz </a:t>
            </a:r>
            <a:r>
              <a:rPr lang="tr-TR" sz="2800" dirty="0" err="1" smtClean="0">
                <a:latin typeface="Cambria" pitchFamily="18" charset="0"/>
              </a:rPr>
              <a:t>hemodinamik</a:t>
            </a:r>
            <a:r>
              <a:rPr lang="tr-TR" sz="2800" dirty="0" smtClean="0">
                <a:latin typeface="Cambria" pitchFamily="18" charset="0"/>
              </a:rPr>
              <a:t> </a:t>
            </a:r>
            <a:r>
              <a:rPr lang="tr-TR" sz="2800" dirty="0" err="1" smtClean="0">
                <a:latin typeface="Cambria" pitchFamily="18" charset="0"/>
              </a:rPr>
              <a:t>stabiliteyi</a:t>
            </a:r>
            <a:r>
              <a:rPr lang="tr-TR" sz="2800" dirty="0" smtClean="0">
                <a:latin typeface="Cambria" pitchFamily="18" charset="0"/>
              </a:rPr>
              <a:t> sağlaması açısından çocuklarda önerilmektedir. </a:t>
            </a:r>
            <a:r>
              <a:rPr lang="tr-TR" sz="2800" dirty="0" err="1" smtClean="0">
                <a:latin typeface="Cambria" pitchFamily="18" charset="0"/>
              </a:rPr>
              <a:t>Ultrafiltrasyon</a:t>
            </a:r>
            <a:r>
              <a:rPr lang="tr-TR" sz="2800" dirty="0" smtClean="0">
                <a:latin typeface="Cambria" pitchFamily="18" charset="0"/>
              </a:rPr>
              <a:t> yapılan durumlarda </a:t>
            </a:r>
            <a:r>
              <a:rPr lang="tr-TR" sz="2800" dirty="0" err="1" smtClean="0">
                <a:latin typeface="Cambria" pitchFamily="18" charset="0"/>
              </a:rPr>
              <a:t>volümetrik</a:t>
            </a:r>
            <a:r>
              <a:rPr lang="tr-TR" sz="2800" dirty="0" smtClean="0">
                <a:latin typeface="Cambria" pitchFamily="18" charset="0"/>
              </a:rPr>
              <a:t> bir </a:t>
            </a:r>
            <a:r>
              <a:rPr lang="tr-TR" sz="2800" dirty="0" err="1" smtClean="0">
                <a:latin typeface="Cambria" pitchFamily="18" charset="0"/>
              </a:rPr>
              <a:t>ultrafiltrasyon</a:t>
            </a:r>
            <a:r>
              <a:rPr lang="tr-TR" sz="2800" dirty="0" smtClean="0">
                <a:latin typeface="Cambria" pitchFamily="18" charset="0"/>
              </a:rPr>
              <a:t> kontrol sisteminin olması gereklidir. Yeterli bir üre </a:t>
            </a:r>
            <a:r>
              <a:rPr lang="tr-TR" sz="2800" dirty="0" err="1" smtClean="0">
                <a:latin typeface="Cambria" pitchFamily="18" charset="0"/>
              </a:rPr>
              <a:t>klirensi</a:t>
            </a:r>
            <a:r>
              <a:rPr lang="tr-TR" sz="2800" dirty="0" smtClean="0">
                <a:latin typeface="Cambria" pitchFamily="18" charset="0"/>
              </a:rPr>
              <a:t> sağlamak için 5 ml/kg/dakika kan akım hızının sağlanması gereklidir.</a:t>
            </a:r>
          </a:p>
          <a:p>
            <a:endParaRPr lang="tr-TR"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dirty="0">
              <a:latin typeface="Cambria" pitchFamily="18" charset="0"/>
            </a:endParaRPr>
          </a:p>
        </p:txBody>
      </p:sp>
      <p:sp>
        <p:nvSpPr>
          <p:cNvPr id="3" name="2 İçerik Yer Tutucusu"/>
          <p:cNvSpPr>
            <a:spLocks noGrp="1"/>
          </p:cNvSpPr>
          <p:nvPr>
            <p:ph idx="1"/>
          </p:nvPr>
        </p:nvSpPr>
        <p:spPr/>
        <p:txBody>
          <a:bodyPr>
            <a:normAutofit/>
          </a:bodyPr>
          <a:lstStyle/>
          <a:p>
            <a:pPr>
              <a:lnSpc>
                <a:spcPct val="150000"/>
              </a:lnSpc>
            </a:pPr>
            <a:r>
              <a:rPr lang="tr-TR" sz="2000" dirty="0" smtClean="0">
                <a:latin typeface="Cambria" pitchFamily="18" charset="0"/>
              </a:rPr>
              <a:t>Çocuklarda </a:t>
            </a:r>
            <a:r>
              <a:rPr lang="tr-TR" sz="2000" dirty="0" err="1" smtClean="0">
                <a:latin typeface="Cambria" pitchFamily="18" charset="0"/>
              </a:rPr>
              <a:t>ultrafiltrasyon</a:t>
            </a:r>
            <a:r>
              <a:rPr lang="tr-TR" sz="2000" dirty="0" smtClean="0">
                <a:latin typeface="Cambria" pitchFamily="18" charset="0"/>
              </a:rPr>
              <a:t> miktarı çok dikkatli takip edilmeli ve fazla alınan sıvı miktarları hemen yerine konmalıdır. </a:t>
            </a:r>
          </a:p>
          <a:p>
            <a:pPr>
              <a:lnSpc>
                <a:spcPct val="150000"/>
              </a:lnSpc>
            </a:pPr>
            <a:endParaRPr lang="tr-TR" sz="2000" dirty="0" smtClean="0">
              <a:latin typeface="Cambria" pitchFamily="18" charset="0"/>
            </a:endParaRPr>
          </a:p>
          <a:p>
            <a:pPr>
              <a:lnSpc>
                <a:spcPct val="150000"/>
              </a:lnSpc>
            </a:pPr>
            <a:r>
              <a:rPr lang="tr-TR" sz="2000" dirty="0" smtClean="0">
                <a:latin typeface="Cambria" pitchFamily="18" charset="0"/>
              </a:rPr>
              <a:t>Diyaliz sırasında da ağırlık takibi idealdir. Genellikle vücut ağırlığının %5’inden az bir kayıp ve 0.2 ml/kg/dakika sıvı kaybı kabul edilebilir değerlerdir. </a:t>
            </a:r>
          </a:p>
          <a:p>
            <a:pPr>
              <a:lnSpc>
                <a:spcPct val="150000"/>
              </a:lnSpc>
            </a:pPr>
            <a:r>
              <a:rPr lang="tr-TR" sz="2000" b="1" i="1" dirty="0" smtClean="0">
                <a:latin typeface="Cambria" pitchFamily="18" charset="0"/>
              </a:rPr>
              <a:t>Hemodiyaliz sırasında ajitasyon, kusma ve renk değişikliği </a:t>
            </a:r>
            <a:r>
              <a:rPr lang="tr-TR" sz="2000" b="1" i="1" dirty="0" err="1" smtClean="0">
                <a:latin typeface="Cambria" pitchFamily="18" charset="0"/>
              </a:rPr>
              <a:t>vital</a:t>
            </a:r>
            <a:r>
              <a:rPr lang="tr-TR" sz="2000" b="1" i="1" dirty="0" smtClean="0">
                <a:latin typeface="Cambria" pitchFamily="18" charset="0"/>
              </a:rPr>
              <a:t> bulgularla ilişkilidir; solunum, nabız, kan basıncı ve vücut ısısının yakın takibi gerektirir.</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827584" y="1412776"/>
            <a:ext cx="8316416" cy="5078313"/>
          </a:xfrm>
          <a:prstGeom prst="rect">
            <a:avLst/>
          </a:prstGeom>
        </p:spPr>
        <p:txBody>
          <a:bodyPr wrap="square">
            <a:spAutoFit/>
          </a:bodyPr>
          <a:lstStyle/>
          <a:p>
            <a:pPr>
              <a:lnSpc>
                <a:spcPct val="150000"/>
              </a:lnSpc>
            </a:pPr>
            <a:r>
              <a:rPr lang="tr-TR" dirty="0" err="1" smtClean="0"/>
              <a:t>Renal</a:t>
            </a:r>
            <a:r>
              <a:rPr lang="tr-TR" dirty="0" smtClean="0"/>
              <a:t> </a:t>
            </a:r>
            <a:r>
              <a:rPr lang="tr-TR" dirty="0" err="1" smtClean="0"/>
              <a:t>replasman</a:t>
            </a:r>
            <a:r>
              <a:rPr lang="tr-TR" dirty="0" smtClean="0"/>
              <a:t> tedavisinin amacı; </a:t>
            </a:r>
          </a:p>
          <a:p>
            <a:pPr marL="342900" indent="-342900">
              <a:lnSpc>
                <a:spcPct val="150000"/>
              </a:lnSpc>
              <a:buFont typeface="+mj-lt"/>
              <a:buAutoNum type="arabicPeriod"/>
            </a:pPr>
            <a:r>
              <a:rPr lang="tr-TR" b="1" dirty="0" err="1" smtClean="0"/>
              <a:t>Endojen</a:t>
            </a:r>
            <a:r>
              <a:rPr lang="tr-TR" b="1" dirty="0" smtClean="0"/>
              <a:t> ve </a:t>
            </a:r>
            <a:r>
              <a:rPr lang="tr-TR" b="1" dirty="0" err="1" smtClean="0"/>
              <a:t>ekzojen</a:t>
            </a:r>
            <a:r>
              <a:rPr lang="tr-TR" b="1" dirty="0" smtClean="0"/>
              <a:t> toksinleri uzaklaştırmak, </a:t>
            </a:r>
          </a:p>
          <a:p>
            <a:pPr marL="342900" indent="-342900">
              <a:lnSpc>
                <a:spcPct val="150000"/>
              </a:lnSpc>
              <a:buFont typeface="+mj-lt"/>
              <a:buAutoNum type="arabicPeriod"/>
            </a:pPr>
            <a:r>
              <a:rPr lang="tr-TR" b="1" dirty="0" smtClean="0"/>
              <a:t>Sıvı-elektrolit, </a:t>
            </a:r>
          </a:p>
          <a:p>
            <a:pPr marL="342900" indent="-342900">
              <a:lnSpc>
                <a:spcPct val="150000"/>
              </a:lnSpc>
              <a:buFont typeface="+mj-lt"/>
              <a:buAutoNum type="arabicPeriod"/>
            </a:pPr>
            <a:r>
              <a:rPr lang="tr-TR" b="1" dirty="0" smtClean="0"/>
              <a:t>Asit-baz dengesini sürdürmek, </a:t>
            </a:r>
          </a:p>
          <a:p>
            <a:pPr marL="342900" indent="-342900">
              <a:lnSpc>
                <a:spcPct val="150000"/>
              </a:lnSpc>
              <a:buFont typeface="+mj-lt"/>
              <a:buAutoNum type="arabicPeriod"/>
            </a:pPr>
            <a:r>
              <a:rPr lang="tr-TR" b="1" dirty="0" err="1" smtClean="0"/>
              <a:t>Renal</a:t>
            </a:r>
            <a:r>
              <a:rPr lang="tr-TR" b="1" dirty="0" smtClean="0"/>
              <a:t> dokunun daha fazla </a:t>
            </a:r>
            <a:r>
              <a:rPr lang="tr-TR" b="1" dirty="0" err="1" smtClean="0"/>
              <a:t>hasarlanmasını</a:t>
            </a:r>
            <a:r>
              <a:rPr lang="tr-TR" b="1" dirty="0" smtClean="0"/>
              <a:t> önlemek, </a:t>
            </a:r>
          </a:p>
          <a:p>
            <a:pPr marL="342900" indent="-342900">
              <a:lnSpc>
                <a:spcPct val="150000"/>
              </a:lnSpc>
              <a:buFont typeface="+mj-lt"/>
              <a:buAutoNum type="arabicPeriod"/>
            </a:pPr>
            <a:r>
              <a:rPr lang="tr-TR" b="1" dirty="0" smtClean="0"/>
              <a:t>İyileşmeyi hızlandırmak ve </a:t>
            </a:r>
          </a:p>
          <a:p>
            <a:pPr marL="342900" indent="-342900">
              <a:lnSpc>
                <a:spcPct val="150000"/>
              </a:lnSpc>
              <a:buFont typeface="+mj-lt"/>
              <a:buAutoNum type="arabicPeriod"/>
            </a:pPr>
            <a:r>
              <a:rPr lang="tr-TR" b="1" dirty="0" smtClean="0"/>
              <a:t>Destekleyici tedaviyi rahatlıkla uygulayabilmek esaslarına dayanır. </a:t>
            </a:r>
            <a:r>
              <a:rPr lang="tr-TR" dirty="0" smtClean="0"/>
              <a:t/>
            </a:r>
            <a:br>
              <a:rPr lang="tr-TR" dirty="0" smtClean="0"/>
            </a:br>
            <a:endParaRPr lang="tr-TR" dirty="0" smtClean="0"/>
          </a:p>
          <a:p>
            <a:pPr marL="342900" indent="-342900">
              <a:lnSpc>
                <a:spcPct val="150000"/>
              </a:lnSpc>
              <a:buFont typeface="+mj-lt"/>
              <a:buAutoNum type="arabicPeriod"/>
            </a:pPr>
            <a:r>
              <a:rPr lang="tr-TR" dirty="0" err="1" smtClean="0"/>
              <a:t>ABY'li</a:t>
            </a:r>
            <a:r>
              <a:rPr lang="tr-TR" dirty="0" smtClean="0"/>
              <a:t> hastalarda RRT </a:t>
            </a:r>
            <a:r>
              <a:rPr lang="tr-TR" dirty="0" err="1" smtClean="0"/>
              <a:t>endikasyonları</a:t>
            </a:r>
            <a:r>
              <a:rPr lang="tr-TR" dirty="0" smtClean="0"/>
              <a:t>, Tablo 4'de özetlenmiştir. Ancak bu </a:t>
            </a:r>
            <a:r>
              <a:rPr lang="tr-TR" dirty="0" err="1" smtClean="0"/>
              <a:t>endikasyonlar</a:t>
            </a:r>
            <a:r>
              <a:rPr lang="tr-TR" dirty="0" smtClean="0"/>
              <a:t> hastanın durumuna göre değişiklik gösterebilir. Eğer çocukta </a:t>
            </a:r>
            <a:r>
              <a:rPr lang="tr-TR" dirty="0" err="1" smtClean="0"/>
              <a:t>ABY'nin</a:t>
            </a:r>
            <a:r>
              <a:rPr lang="tr-TR" dirty="0" smtClean="0"/>
              <a:t> </a:t>
            </a:r>
            <a:r>
              <a:rPr lang="tr-TR" dirty="0" err="1" smtClean="0"/>
              <a:t>yanısıra</a:t>
            </a:r>
            <a:r>
              <a:rPr lang="tr-TR" dirty="0" smtClean="0"/>
              <a:t> </a:t>
            </a:r>
            <a:r>
              <a:rPr lang="tr-TR" dirty="0" err="1" smtClean="0"/>
              <a:t>sepsis</a:t>
            </a:r>
            <a:r>
              <a:rPr lang="tr-TR" dirty="0" smtClean="0"/>
              <a:t> gibi </a:t>
            </a:r>
            <a:r>
              <a:rPr lang="tr-TR" dirty="0" err="1" smtClean="0"/>
              <a:t>katabolik</a:t>
            </a:r>
            <a:r>
              <a:rPr lang="tr-TR" dirty="0" smtClean="0"/>
              <a:t> bir durum söz konusu ise daha erken RRT </a:t>
            </a:r>
            <a:r>
              <a:rPr lang="tr-TR" dirty="0" err="1" smtClean="0"/>
              <a:t>endikasyonu</a:t>
            </a:r>
            <a:r>
              <a:rPr lang="tr-TR" dirty="0" smtClean="0"/>
              <a:t> konulmalıdır. </a:t>
            </a:r>
            <a:endParaRPr lang="tr-TR"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sz="2800" b="1" i="1" dirty="0" smtClean="0">
                <a:latin typeface="Cambria" pitchFamily="18" charset="0"/>
              </a:rPr>
              <a:t>Hipotansiyon sırasında % 0.9 </a:t>
            </a:r>
            <a:r>
              <a:rPr lang="tr-TR" sz="2800" b="1" i="1" dirty="0" err="1" smtClean="0">
                <a:latin typeface="Cambria" pitchFamily="18" charset="0"/>
              </a:rPr>
              <a:t>NaCl</a:t>
            </a:r>
            <a:r>
              <a:rPr lang="tr-TR" sz="2800" b="1" i="1" dirty="0" smtClean="0">
                <a:latin typeface="Cambria" pitchFamily="18" charset="0"/>
              </a:rPr>
              <a:t> veya % 5 albümin verilebilir. </a:t>
            </a:r>
          </a:p>
          <a:p>
            <a:endParaRPr lang="tr-TR" sz="2800" dirty="0" smtClean="0">
              <a:latin typeface="Cambria" pitchFamily="18" charset="0"/>
            </a:endParaRPr>
          </a:p>
          <a:p>
            <a:r>
              <a:rPr lang="tr-TR" sz="2800" b="1" i="1" dirty="0" smtClean="0">
                <a:latin typeface="Cambria" pitchFamily="18" charset="0"/>
              </a:rPr>
              <a:t>Diyaliz başlangıcında sistemde pıhtılaşmayı önlemek için 20-50 kg Ü/kg </a:t>
            </a:r>
            <a:r>
              <a:rPr lang="tr-TR" sz="2800" b="1" i="1" dirty="0" err="1" smtClean="0">
                <a:latin typeface="Cambria" pitchFamily="18" charset="0"/>
              </a:rPr>
              <a:t>heparin</a:t>
            </a:r>
            <a:r>
              <a:rPr lang="tr-TR" sz="2800" b="1" i="1" dirty="0" smtClean="0">
                <a:latin typeface="Cambria" pitchFamily="18" charset="0"/>
              </a:rPr>
              <a:t> verilir ve daha sonra 10-25 Ü/kg /saat her saat </a:t>
            </a:r>
            <a:r>
              <a:rPr lang="tr-TR" sz="2800" b="1" i="1" dirty="0" err="1" smtClean="0">
                <a:latin typeface="Cambria" pitchFamily="18" charset="0"/>
              </a:rPr>
              <a:t>heparin</a:t>
            </a:r>
            <a:r>
              <a:rPr lang="tr-TR" sz="2800" b="1" i="1" dirty="0" smtClean="0">
                <a:latin typeface="Cambria" pitchFamily="18" charset="0"/>
              </a:rPr>
              <a:t> ile devam edilir. Kanama riski fazla olan çocuklarda bu doz 10 Ü/kg olarak düzenlenir.</a:t>
            </a:r>
          </a:p>
          <a:p>
            <a:endParaRPr lang="tr-TR"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latin typeface="Cambria" pitchFamily="18" charset="0"/>
            </a:endParaRPr>
          </a:p>
        </p:txBody>
      </p:sp>
      <p:sp>
        <p:nvSpPr>
          <p:cNvPr id="3" name="2 İçerik Yer Tutucusu"/>
          <p:cNvSpPr>
            <a:spLocks noGrp="1"/>
          </p:cNvSpPr>
          <p:nvPr>
            <p:ph idx="1"/>
          </p:nvPr>
        </p:nvSpPr>
        <p:spPr/>
        <p:txBody>
          <a:bodyPr>
            <a:normAutofit lnSpcReduction="10000"/>
          </a:bodyPr>
          <a:lstStyle/>
          <a:p>
            <a:pPr algn="just"/>
            <a:r>
              <a:rPr lang="tr-TR" sz="2400" dirty="0" smtClean="0">
                <a:latin typeface="Cambria" pitchFamily="18" charset="0"/>
              </a:rPr>
              <a:t>Eğer küçük çocuklarda tek lümenli sistem ile diyaliz yapılıyorsa düşük kan akımı nedeniyle üre </a:t>
            </a:r>
            <a:r>
              <a:rPr lang="tr-TR" sz="2400" dirty="0" err="1" smtClean="0">
                <a:latin typeface="Cambria" pitchFamily="18" charset="0"/>
              </a:rPr>
              <a:t>klirensi</a:t>
            </a:r>
            <a:r>
              <a:rPr lang="tr-TR" sz="2400" dirty="0" smtClean="0">
                <a:latin typeface="Cambria" pitchFamily="18" charset="0"/>
              </a:rPr>
              <a:t> 4-5 ml/kg/</a:t>
            </a:r>
            <a:r>
              <a:rPr lang="tr-TR" sz="2400" dirty="0" err="1" smtClean="0">
                <a:latin typeface="Cambria" pitchFamily="18" charset="0"/>
              </a:rPr>
              <a:t>dak’yı</a:t>
            </a:r>
            <a:r>
              <a:rPr lang="tr-TR" sz="2400" dirty="0" smtClean="0">
                <a:latin typeface="Cambria" pitchFamily="18" charset="0"/>
              </a:rPr>
              <a:t> geçmez. </a:t>
            </a:r>
          </a:p>
          <a:p>
            <a:pPr algn="just"/>
            <a:endParaRPr lang="tr-TR" sz="2400" dirty="0" smtClean="0">
              <a:latin typeface="Cambria" pitchFamily="18" charset="0"/>
            </a:endParaRPr>
          </a:p>
          <a:p>
            <a:pPr algn="just"/>
            <a:r>
              <a:rPr lang="tr-TR" sz="2400" dirty="0" smtClean="0">
                <a:latin typeface="Cambria" pitchFamily="18" charset="0"/>
              </a:rPr>
              <a:t>Bu değere erişmek için de  diyaliz süresi en az 4 saat olmalıdır. </a:t>
            </a:r>
          </a:p>
          <a:p>
            <a:pPr algn="just"/>
            <a:endParaRPr lang="tr-TR" sz="2400" dirty="0" smtClean="0">
              <a:latin typeface="Cambria" pitchFamily="18" charset="0"/>
            </a:endParaRPr>
          </a:p>
          <a:p>
            <a:pPr algn="just"/>
            <a:r>
              <a:rPr lang="tr-TR" sz="2400" dirty="0" smtClean="0">
                <a:latin typeface="Cambria" pitchFamily="18" charset="0"/>
              </a:rPr>
              <a:t>Pediatrik diyaliz hastaları genellikle haftada 3 kez diyalize alınmakta ise de çok küçük çocuklar haftada 4 kez gereksinim duyarlar. Yeterli bir beslenme nedeniyle artacak total vücut sıvısı en az 48 saatte bir diyalizi gerektirir.</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sz="2800" dirty="0" smtClean="0">
                <a:latin typeface="Cambria" pitchFamily="18" charset="0"/>
              </a:rPr>
              <a:t>Diyaliz sıvısındaki sodyum hastanın plazma sodyum düzeyinde olmalıdır.</a:t>
            </a:r>
          </a:p>
          <a:p>
            <a:r>
              <a:rPr lang="tr-TR" sz="2800" dirty="0" smtClean="0">
                <a:latin typeface="Cambria" pitchFamily="18" charset="0"/>
              </a:rPr>
              <a:t>Potasyum ise hastanın potasyum durumuna göre ayarlanmalıdır. </a:t>
            </a:r>
          </a:p>
          <a:p>
            <a:r>
              <a:rPr lang="tr-TR" sz="2800" dirty="0" smtClean="0">
                <a:latin typeface="Cambria" pitchFamily="18" charset="0"/>
              </a:rPr>
              <a:t>Hastanın potasyumu normal veya normalin altında ise diyaliz sıvısı 3.5-4 </a:t>
            </a:r>
            <a:r>
              <a:rPr lang="tr-TR" sz="2800" dirty="0" err="1" smtClean="0">
                <a:latin typeface="Cambria" pitchFamily="18" charset="0"/>
              </a:rPr>
              <a:t>mEq</a:t>
            </a:r>
            <a:r>
              <a:rPr lang="tr-TR" sz="2800" dirty="0" smtClean="0">
                <a:latin typeface="Cambria" pitchFamily="18" charset="0"/>
              </a:rPr>
              <a:t>/L potasyum içerecek şekilde olmalıdır. </a:t>
            </a:r>
          </a:p>
          <a:p>
            <a:r>
              <a:rPr lang="tr-TR" sz="2800" dirty="0" smtClean="0">
                <a:latin typeface="Cambria" pitchFamily="18" charset="0"/>
              </a:rPr>
              <a:t>Hastanın potasyumu yüksek ise düşük potasyumlu solüsyon ile diyaliz yapılmalıdır.</a:t>
            </a:r>
          </a:p>
          <a:p>
            <a:endParaRPr lang="tr-TR"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95536" y="1340768"/>
            <a:ext cx="8229600" cy="4824536"/>
          </a:xfrm>
        </p:spPr>
        <p:txBody>
          <a:bodyPr>
            <a:normAutofit lnSpcReduction="10000"/>
          </a:bodyPr>
          <a:lstStyle/>
          <a:p>
            <a:r>
              <a:rPr lang="tr-TR" dirty="0" smtClean="0">
                <a:latin typeface="Cambria" pitchFamily="18" charset="0"/>
              </a:rPr>
              <a:t>Kronik hemodiyalizdeki çocuklarda beslenmeye dikkat etmelidir. </a:t>
            </a:r>
          </a:p>
          <a:p>
            <a:r>
              <a:rPr lang="tr-TR" dirty="0" smtClean="0">
                <a:latin typeface="Cambria" pitchFamily="18" charset="0"/>
              </a:rPr>
              <a:t>Günlük  kalori gereksinimi 0-1 yaşta: 105-115 </a:t>
            </a:r>
            <a:r>
              <a:rPr lang="tr-TR" dirty="0" err="1" smtClean="0">
                <a:latin typeface="Cambria" pitchFamily="18" charset="0"/>
              </a:rPr>
              <a:t>kcal</a:t>
            </a:r>
            <a:r>
              <a:rPr lang="tr-TR" dirty="0" smtClean="0">
                <a:latin typeface="Cambria" pitchFamily="18" charset="0"/>
              </a:rPr>
              <a:t>/kg, 1-3 yaşta: 1300 </a:t>
            </a:r>
            <a:r>
              <a:rPr lang="tr-TR" dirty="0" err="1" smtClean="0">
                <a:latin typeface="Cambria" pitchFamily="18" charset="0"/>
              </a:rPr>
              <a:t>kcal</a:t>
            </a:r>
            <a:r>
              <a:rPr lang="tr-TR" dirty="0" smtClean="0">
                <a:latin typeface="Cambria" pitchFamily="18" charset="0"/>
              </a:rPr>
              <a:t>, 4-6 yaşta:2400 </a:t>
            </a:r>
            <a:r>
              <a:rPr lang="tr-TR" dirty="0" err="1" smtClean="0">
                <a:latin typeface="Cambria" pitchFamily="18" charset="0"/>
              </a:rPr>
              <a:t>kcal</a:t>
            </a:r>
            <a:r>
              <a:rPr lang="tr-TR" dirty="0" smtClean="0">
                <a:latin typeface="Cambria" pitchFamily="18" charset="0"/>
              </a:rPr>
              <a:t> olarak düzenlenmelidir. </a:t>
            </a:r>
          </a:p>
          <a:p>
            <a:pPr>
              <a:buNone/>
            </a:pPr>
            <a:endParaRPr lang="tr-TR" dirty="0" smtClean="0">
              <a:latin typeface="Cambria" pitchFamily="18" charset="0"/>
            </a:endParaRPr>
          </a:p>
          <a:p>
            <a:pPr>
              <a:buNone/>
            </a:pPr>
            <a:r>
              <a:rPr lang="tr-TR" dirty="0" smtClean="0">
                <a:latin typeface="Cambria" pitchFamily="18" charset="0"/>
              </a:rPr>
              <a:t>     Hemodiyaliz tedavisi almakta olan hastalar boy yaşına göre Dünya Sağlık Örgütünün (WHO, </a:t>
            </a:r>
            <a:r>
              <a:rPr lang="tr-TR" dirty="0" err="1" smtClean="0">
                <a:latin typeface="Cambria" pitchFamily="18" charset="0"/>
              </a:rPr>
              <a:t>World</a:t>
            </a:r>
            <a:r>
              <a:rPr lang="tr-TR" dirty="0" smtClean="0">
                <a:latin typeface="Cambria" pitchFamily="18" charset="0"/>
              </a:rPr>
              <a:t> </a:t>
            </a:r>
            <a:r>
              <a:rPr lang="tr-TR" dirty="0" err="1" smtClean="0">
                <a:latin typeface="Cambria" pitchFamily="18" charset="0"/>
              </a:rPr>
              <a:t>Health</a:t>
            </a:r>
            <a:r>
              <a:rPr lang="tr-TR" dirty="0" smtClean="0">
                <a:latin typeface="Cambria" pitchFamily="18" charset="0"/>
              </a:rPr>
              <a:t> </a:t>
            </a:r>
            <a:r>
              <a:rPr lang="tr-TR" dirty="0" err="1" smtClean="0">
                <a:latin typeface="Cambria" pitchFamily="18" charset="0"/>
              </a:rPr>
              <a:t>Organisation</a:t>
            </a:r>
            <a:r>
              <a:rPr lang="tr-TR" dirty="0" smtClean="0">
                <a:latin typeface="Cambria" pitchFamily="18" charset="0"/>
              </a:rPr>
              <a:t>) önerdiği protein miktarının en az düzeyini almalıdır. Fosfattan ve potasyumdan fakir diyet uygulanmalı ve kalsiyum karbonat verilmelidir. </a:t>
            </a:r>
          </a:p>
          <a:p>
            <a:pPr>
              <a:buNone/>
            </a:pPr>
            <a:r>
              <a:rPr lang="tr-TR" dirty="0" smtClean="0">
                <a:latin typeface="Cambria" pitchFamily="18" charset="0"/>
              </a:rPr>
              <a:t>     </a:t>
            </a:r>
            <a:endParaRPr lang="tr-TR" dirty="0">
              <a:latin typeface="Cambria" pitchFamily="18"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fontScale="92500" lnSpcReduction="10000"/>
          </a:bodyPr>
          <a:lstStyle/>
          <a:p>
            <a:pPr>
              <a:buNone/>
            </a:pPr>
            <a:r>
              <a:rPr lang="tr-TR" dirty="0" smtClean="0">
                <a:latin typeface="Cambria" pitchFamily="18" charset="0"/>
              </a:rPr>
              <a:t>     </a:t>
            </a:r>
            <a:r>
              <a:rPr lang="tr-TR" dirty="0" err="1" smtClean="0">
                <a:latin typeface="Cambria" pitchFamily="18" charset="0"/>
              </a:rPr>
              <a:t>Sekonder</a:t>
            </a:r>
            <a:r>
              <a:rPr lang="tr-TR" dirty="0" smtClean="0">
                <a:latin typeface="Cambria" pitchFamily="18" charset="0"/>
              </a:rPr>
              <a:t> </a:t>
            </a:r>
            <a:r>
              <a:rPr lang="tr-TR" dirty="0" err="1" smtClean="0">
                <a:latin typeface="Cambria" pitchFamily="18" charset="0"/>
              </a:rPr>
              <a:t>hiperparatiroidi</a:t>
            </a:r>
            <a:r>
              <a:rPr lang="tr-TR" dirty="0" smtClean="0">
                <a:latin typeface="Cambria" pitchFamily="18" charset="0"/>
              </a:rPr>
              <a:t> ve </a:t>
            </a:r>
            <a:r>
              <a:rPr lang="tr-TR" dirty="0" err="1" smtClean="0">
                <a:latin typeface="Cambria" pitchFamily="18" charset="0"/>
              </a:rPr>
              <a:t>renal</a:t>
            </a:r>
            <a:r>
              <a:rPr lang="tr-TR" dirty="0" smtClean="0">
                <a:latin typeface="Cambria" pitchFamily="18" charset="0"/>
              </a:rPr>
              <a:t> </a:t>
            </a:r>
            <a:r>
              <a:rPr lang="tr-TR" dirty="0" err="1" smtClean="0">
                <a:latin typeface="Cambria" pitchFamily="18" charset="0"/>
              </a:rPr>
              <a:t>osteodistrofinin</a:t>
            </a:r>
            <a:r>
              <a:rPr lang="tr-TR" dirty="0" smtClean="0">
                <a:latin typeface="Cambria" pitchFamily="18" charset="0"/>
              </a:rPr>
              <a:t> tedavisi için a</a:t>
            </a:r>
            <a:r>
              <a:rPr lang="tr-TR" b="1" i="1" dirty="0" smtClean="0">
                <a:latin typeface="Cambria" pitchFamily="18" charset="0"/>
              </a:rPr>
              <a:t>ktif vitamin D tedavisi rutin olarak uygulanmalıdır. </a:t>
            </a:r>
            <a:r>
              <a:rPr lang="tr-TR" b="1" i="1" dirty="0" err="1" smtClean="0">
                <a:latin typeface="Cambria" pitchFamily="18" charset="0"/>
              </a:rPr>
              <a:t>Folik</a:t>
            </a:r>
            <a:r>
              <a:rPr lang="tr-TR" b="1" i="1" dirty="0" smtClean="0">
                <a:latin typeface="Cambria" pitchFamily="18" charset="0"/>
              </a:rPr>
              <a:t> asit ve vitamin B12, </a:t>
            </a:r>
            <a:r>
              <a:rPr lang="tr-TR" dirty="0" smtClean="0">
                <a:latin typeface="Cambria" pitchFamily="18" charset="0"/>
              </a:rPr>
              <a:t>hemodiyalizdeki kayıpları karşılamak için tedaviye eklenmelidir. </a:t>
            </a:r>
          </a:p>
          <a:p>
            <a:pPr>
              <a:buNone/>
            </a:pPr>
            <a:endParaRPr lang="tr-TR" dirty="0" smtClean="0">
              <a:latin typeface="Cambria" pitchFamily="18" charset="0"/>
            </a:endParaRPr>
          </a:p>
          <a:p>
            <a:pPr>
              <a:buNone/>
            </a:pPr>
            <a:r>
              <a:rPr lang="tr-TR" dirty="0" smtClean="0">
                <a:latin typeface="Cambria" pitchFamily="18" charset="0"/>
              </a:rPr>
              <a:t>     Anemisi olan hastalarda transfüzyon gereksinimini en aza indirmek için </a:t>
            </a:r>
            <a:r>
              <a:rPr lang="tr-TR" dirty="0" err="1" smtClean="0">
                <a:latin typeface="Cambria" pitchFamily="18" charset="0"/>
              </a:rPr>
              <a:t>eritropoietin</a:t>
            </a:r>
            <a:r>
              <a:rPr lang="tr-TR" dirty="0" smtClean="0">
                <a:latin typeface="Cambria" pitchFamily="18" charset="0"/>
              </a:rPr>
              <a:t> tedavisi uygulanmaktadır. </a:t>
            </a:r>
            <a:r>
              <a:rPr lang="tr-TR" b="1" dirty="0" err="1" smtClean="0">
                <a:latin typeface="Cambria" pitchFamily="18" charset="0"/>
              </a:rPr>
              <a:t>Eritropoietin</a:t>
            </a:r>
            <a:r>
              <a:rPr lang="tr-TR" b="1" dirty="0" smtClean="0">
                <a:latin typeface="Cambria" pitchFamily="18" charset="0"/>
              </a:rPr>
              <a:t> ile birlikte oral veya </a:t>
            </a:r>
            <a:r>
              <a:rPr lang="tr-TR" b="1" dirty="0" err="1" smtClean="0">
                <a:latin typeface="Cambria" pitchFamily="18" charset="0"/>
              </a:rPr>
              <a:t>intravenöz</a:t>
            </a:r>
            <a:r>
              <a:rPr lang="tr-TR" b="1" dirty="0" smtClean="0">
                <a:latin typeface="Cambria" pitchFamily="18" charset="0"/>
              </a:rPr>
              <a:t> demir </a:t>
            </a:r>
            <a:r>
              <a:rPr lang="tr-TR" dirty="0" smtClean="0">
                <a:latin typeface="Cambria" pitchFamily="18" charset="0"/>
              </a:rPr>
              <a:t>kullanılması gereklidir. </a:t>
            </a:r>
          </a:p>
          <a:p>
            <a:pPr>
              <a:buNone/>
            </a:pPr>
            <a:r>
              <a:rPr lang="tr-TR" dirty="0" smtClean="0">
                <a:latin typeface="Cambria" pitchFamily="18" charset="0"/>
              </a:rPr>
              <a:t>    </a:t>
            </a:r>
            <a:r>
              <a:rPr lang="tr-TR" b="1" i="1" dirty="0" smtClean="0">
                <a:latin typeface="Cambria" pitchFamily="18" charset="0"/>
              </a:rPr>
              <a:t>Kan transfüzyonu hemoglobin 6 gr/</a:t>
            </a:r>
            <a:r>
              <a:rPr lang="tr-TR" b="1" i="1" dirty="0" err="1" smtClean="0">
                <a:latin typeface="Cambria" pitchFamily="18" charset="0"/>
              </a:rPr>
              <a:t>dl’nin</a:t>
            </a:r>
            <a:r>
              <a:rPr lang="tr-TR" b="1" i="1" dirty="0" smtClean="0">
                <a:latin typeface="Cambria" pitchFamily="18" charset="0"/>
              </a:rPr>
              <a:t> altına düşmedikçe yapılmamalıdır.</a:t>
            </a:r>
          </a:p>
          <a:p>
            <a:endParaRPr lang="tr-TR"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363272" cy="1143000"/>
          </a:xfrm>
        </p:spPr>
        <p:txBody>
          <a:bodyPr>
            <a:normAutofit/>
          </a:bodyPr>
          <a:lstStyle/>
          <a:p>
            <a:r>
              <a:rPr lang="tr-TR" sz="2800" dirty="0" smtClean="0">
                <a:latin typeface="Cambria" pitchFamily="18" charset="0"/>
              </a:rPr>
              <a:t>Çok küçük çocuklarda kullanılabilecek olan </a:t>
            </a:r>
            <a:r>
              <a:rPr lang="tr-TR" sz="2800" dirty="0" err="1" smtClean="0">
                <a:latin typeface="Cambria" pitchFamily="18" charset="0"/>
              </a:rPr>
              <a:t>Diyalizerler</a:t>
            </a:r>
            <a:endParaRPr lang="tr-TR" sz="2800" dirty="0">
              <a:latin typeface="Cambria" pitchFamily="18" charset="0"/>
            </a:endParaRPr>
          </a:p>
        </p:txBody>
      </p:sp>
      <p:graphicFrame>
        <p:nvGraphicFramePr>
          <p:cNvPr id="4" name="3 İçerik Yer Tutucusu"/>
          <p:cNvGraphicFramePr>
            <a:graphicFrameLocks noGrp="1"/>
          </p:cNvGraphicFramePr>
          <p:nvPr>
            <p:ph idx="1"/>
          </p:nvPr>
        </p:nvGraphicFramePr>
        <p:xfrm>
          <a:off x="179511" y="1988840"/>
          <a:ext cx="8661649" cy="2026920"/>
        </p:xfrm>
        <a:graphic>
          <a:graphicData uri="http://schemas.openxmlformats.org/drawingml/2006/table">
            <a:tbl>
              <a:tblPr firstRow="1" bandRow="1">
                <a:tableStyleId>{5C22544A-7EE6-4342-B048-85BDC9FD1C3A}</a:tableStyleId>
              </a:tblPr>
              <a:tblGrid>
                <a:gridCol w="1905596"/>
                <a:gridCol w="2197863"/>
                <a:gridCol w="1093530"/>
                <a:gridCol w="1499756"/>
                <a:gridCol w="1964904"/>
              </a:tblGrid>
              <a:tr h="370840">
                <a:tc>
                  <a:txBody>
                    <a:bodyPr/>
                    <a:lstStyle/>
                    <a:p>
                      <a:r>
                        <a:rPr kumimoji="0" lang="tr-TR" sz="1800" b="1" kern="1200" baseline="0" dirty="0" err="1" smtClean="0">
                          <a:solidFill>
                            <a:schemeClr val="lt1"/>
                          </a:solidFill>
                          <a:latin typeface="+mn-lt"/>
                          <a:ea typeface="+mn-ea"/>
                          <a:cs typeface="+mn-cs"/>
                        </a:rPr>
                        <a:t>Diyalizer</a:t>
                      </a:r>
                      <a:endParaRPr lang="tr-TR" dirty="0"/>
                    </a:p>
                  </a:txBody>
                  <a:tcPr/>
                </a:tc>
                <a:tc>
                  <a:txBody>
                    <a:bodyPr/>
                    <a:lstStyle/>
                    <a:p>
                      <a:r>
                        <a:rPr kumimoji="0" lang="tr-TR" sz="1800" b="1" kern="1200" baseline="0" dirty="0" err="1" smtClean="0">
                          <a:solidFill>
                            <a:schemeClr val="lt1"/>
                          </a:solidFill>
                          <a:latin typeface="+mn-lt"/>
                          <a:ea typeface="+mn-ea"/>
                          <a:cs typeface="+mn-cs"/>
                        </a:rPr>
                        <a:t>Membran</a:t>
                      </a:r>
                      <a:r>
                        <a:rPr kumimoji="0" lang="tr-TR" sz="1800" b="1" kern="1200" baseline="0" dirty="0" smtClean="0">
                          <a:solidFill>
                            <a:schemeClr val="lt1"/>
                          </a:solidFill>
                          <a:latin typeface="+mn-lt"/>
                          <a:ea typeface="+mn-ea"/>
                          <a:cs typeface="+mn-cs"/>
                        </a:rPr>
                        <a:t> yapısı</a:t>
                      </a:r>
                      <a:endParaRPr lang="tr-TR" dirty="0"/>
                    </a:p>
                  </a:txBody>
                  <a:tcPr/>
                </a:tc>
                <a:tc>
                  <a:txBody>
                    <a:bodyPr/>
                    <a:lstStyle/>
                    <a:p>
                      <a:r>
                        <a:rPr kumimoji="0" lang="tr-TR" sz="1800" b="1" kern="1200" baseline="0" dirty="0" smtClean="0">
                          <a:solidFill>
                            <a:schemeClr val="lt1"/>
                          </a:solidFill>
                          <a:latin typeface="+mn-lt"/>
                          <a:ea typeface="+mn-ea"/>
                          <a:cs typeface="+mn-cs"/>
                        </a:rPr>
                        <a:t>m2</a:t>
                      </a:r>
                      <a:endParaRPr lang="tr-TR" dirty="0"/>
                    </a:p>
                  </a:txBody>
                  <a:tcPr/>
                </a:tc>
                <a:tc>
                  <a:txBody>
                    <a:bodyPr/>
                    <a:lstStyle/>
                    <a:p>
                      <a:r>
                        <a:rPr kumimoji="0" lang="tr-TR" sz="1800" b="1" kern="1200" baseline="0" dirty="0" smtClean="0">
                          <a:solidFill>
                            <a:schemeClr val="lt1"/>
                          </a:solidFill>
                          <a:latin typeface="+mn-lt"/>
                          <a:ea typeface="+mn-ea"/>
                          <a:cs typeface="+mn-cs"/>
                        </a:rPr>
                        <a:t>Ön dolum</a:t>
                      </a:r>
                    </a:p>
                    <a:p>
                      <a:r>
                        <a:rPr kumimoji="0" lang="tr-TR" sz="1800" b="1" kern="1200" baseline="0" dirty="0" smtClean="0">
                          <a:solidFill>
                            <a:schemeClr val="lt1"/>
                          </a:solidFill>
                          <a:latin typeface="+mn-lt"/>
                          <a:ea typeface="+mn-ea"/>
                          <a:cs typeface="+mn-cs"/>
                        </a:rPr>
                        <a:t>Hacmi (ml)</a:t>
                      </a:r>
                      <a:endParaRPr lang="tr-TR" dirty="0"/>
                    </a:p>
                  </a:txBody>
                  <a:tcPr/>
                </a:tc>
                <a:tc>
                  <a:txBody>
                    <a:bodyPr/>
                    <a:lstStyle/>
                    <a:p>
                      <a:r>
                        <a:rPr kumimoji="0" lang="tr-TR" sz="1800" b="1" kern="1200" baseline="0" dirty="0" smtClean="0">
                          <a:solidFill>
                            <a:schemeClr val="lt1"/>
                          </a:solidFill>
                          <a:latin typeface="+mn-lt"/>
                          <a:ea typeface="+mn-ea"/>
                          <a:cs typeface="+mn-cs"/>
                        </a:rPr>
                        <a:t>Üre </a:t>
                      </a:r>
                      <a:r>
                        <a:rPr kumimoji="0" lang="tr-TR" sz="1800" b="1" kern="1200" baseline="0" dirty="0" err="1" smtClean="0">
                          <a:solidFill>
                            <a:schemeClr val="lt1"/>
                          </a:solidFill>
                          <a:latin typeface="+mn-lt"/>
                          <a:ea typeface="+mn-ea"/>
                          <a:cs typeface="+mn-cs"/>
                        </a:rPr>
                        <a:t>klirensi</a:t>
                      </a:r>
                      <a:r>
                        <a:rPr kumimoji="0" lang="tr-TR" sz="1800" b="1" kern="1200" baseline="0" dirty="0" smtClean="0">
                          <a:solidFill>
                            <a:schemeClr val="lt1"/>
                          </a:solidFill>
                          <a:latin typeface="+mn-lt"/>
                          <a:ea typeface="+mn-ea"/>
                          <a:cs typeface="+mn-cs"/>
                        </a:rPr>
                        <a:t>,</a:t>
                      </a:r>
                    </a:p>
                    <a:p>
                      <a:r>
                        <a:rPr kumimoji="0" lang="tr-TR" sz="1800" b="1" kern="1200" baseline="0" dirty="0" smtClean="0">
                          <a:solidFill>
                            <a:schemeClr val="lt1"/>
                          </a:solidFill>
                          <a:latin typeface="+mn-lt"/>
                          <a:ea typeface="+mn-ea"/>
                          <a:cs typeface="+mn-cs"/>
                        </a:rPr>
                        <a:t>100 ml/</a:t>
                      </a:r>
                      <a:r>
                        <a:rPr kumimoji="0" lang="tr-TR" sz="1800" b="1" kern="1200" baseline="0" dirty="0" err="1" smtClean="0">
                          <a:solidFill>
                            <a:schemeClr val="lt1"/>
                          </a:solidFill>
                          <a:latin typeface="+mn-lt"/>
                          <a:ea typeface="+mn-ea"/>
                          <a:cs typeface="+mn-cs"/>
                        </a:rPr>
                        <a:t>dak</a:t>
                      </a:r>
                      <a:r>
                        <a:rPr kumimoji="0" lang="tr-TR" sz="1800" b="1" kern="1200" baseline="0" dirty="0" smtClean="0">
                          <a:solidFill>
                            <a:schemeClr val="lt1"/>
                          </a:solidFill>
                          <a:latin typeface="+mn-lt"/>
                          <a:ea typeface="+mn-ea"/>
                          <a:cs typeface="+mn-cs"/>
                        </a:rPr>
                        <a:t> kan</a:t>
                      </a:r>
                    </a:p>
                    <a:p>
                      <a:r>
                        <a:rPr kumimoji="0" lang="tr-TR" sz="1800" b="1" kern="1200" baseline="0" dirty="0" smtClean="0">
                          <a:solidFill>
                            <a:schemeClr val="lt1"/>
                          </a:solidFill>
                          <a:latin typeface="+mn-lt"/>
                          <a:ea typeface="+mn-ea"/>
                          <a:cs typeface="+mn-cs"/>
                        </a:rPr>
                        <a:t>akım hızında</a:t>
                      </a:r>
                      <a:endParaRPr lang="tr-TR" dirty="0"/>
                    </a:p>
                  </a:txBody>
                  <a:tcPr/>
                </a:tc>
              </a:tr>
              <a:tr h="370840">
                <a:tc>
                  <a:txBody>
                    <a:bodyPr/>
                    <a:lstStyle/>
                    <a:p>
                      <a:r>
                        <a:rPr kumimoji="0" lang="tr-TR" sz="1800" kern="1200" baseline="0" dirty="0" err="1" smtClean="0">
                          <a:solidFill>
                            <a:schemeClr val="dk1"/>
                          </a:solidFill>
                          <a:latin typeface="+mn-lt"/>
                          <a:ea typeface="+mn-ea"/>
                          <a:cs typeface="+mn-cs"/>
                        </a:rPr>
                        <a:t>Asahi</a:t>
                      </a:r>
                      <a:r>
                        <a:rPr kumimoji="0" lang="tr-TR" sz="1800" kern="1200" baseline="0" dirty="0" smtClean="0">
                          <a:solidFill>
                            <a:schemeClr val="dk1"/>
                          </a:solidFill>
                          <a:latin typeface="+mn-lt"/>
                          <a:ea typeface="+mn-ea"/>
                          <a:cs typeface="+mn-cs"/>
                        </a:rPr>
                        <a:t> AM 0.3</a:t>
                      </a:r>
                      <a:endParaRPr lang="tr-TR" dirty="0"/>
                    </a:p>
                  </a:txBody>
                  <a:tcPr/>
                </a:tc>
                <a:tc>
                  <a:txBody>
                    <a:bodyPr/>
                    <a:lstStyle/>
                    <a:p>
                      <a:r>
                        <a:rPr kumimoji="0" lang="tr-TR" sz="1800" kern="1200" baseline="0" dirty="0" smtClean="0">
                          <a:solidFill>
                            <a:schemeClr val="dk1"/>
                          </a:solidFill>
                          <a:latin typeface="+mn-lt"/>
                          <a:ea typeface="+mn-ea"/>
                          <a:cs typeface="+mn-cs"/>
                        </a:rPr>
                        <a:t>Cup.</a:t>
                      </a:r>
                      <a:endParaRPr lang="tr-TR" dirty="0"/>
                    </a:p>
                  </a:txBody>
                  <a:tcPr/>
                </a:tc>
                <a:tc>
                  <a:txBody>
                    <a:bodyPr/>
                    <a:lstStyle/>
                    <a:p>
                      <a:r>
                        <a:rPr lang="tr-TR" dirty="0" smtClean="0"/>
                        <a:t>0.3</a:t>
                      </a:r>
                      <a:endParaRPr lang="tr-TR" dirty="0"/>
                    </a:p>
                  </a:txBody>
                  <a:tcPr/>
                </a:tc>
                <a:tc>
                  <a:txBody>
                    <a:bodyPr/>
                    <a:lstStyle/>
                    <a:p>
                      <a:r>
                        <a:rPr lang="tr-TR" dirty="0" smtClean="0"/>
                        <a:t>30</a:t>
                      </a:r>
                      <a:endParaRPr lang="tr-TR" dirty="0"/>
                    </a:p>
                  </a:txBody>
                  <a:tcPr/>
                </a:tc>
                <a:tc>
                  <a:txBody>
                    <a:bodyPr/>
                    <a:lstStyle/>
                    <a:p>
                      <a:r>
                        <a:rPr lang="tr-TR" dirty="0" smtClean="0"/>
                        <a:t>64</a:t>
                      </a:r>
                      <a:endParaRPr lang="tr-TR" dirty="0"/>
                    </a:p>
                  </a:txBody>
                  <a:tcPr/>
                </a:tc>
              </a:tr>
              <a:tr h="370840">
                <a:tc>
                  <a:txBody>
                    <a:bodyPr/>
                    <a:lstStyle/>
                    <a:p>
                      <a:r>
                        <a:rPr kumimoji="0" lang="tr-TR" sz="1800" kern="1200" baseline="0" dirty="0" err="1" smtClean="0">
                          <a:solidFill>
                            <a:schemeClr val="dk1"/>
                          </a:solidFill>
                          <a:latin typeface="+mn-lt"/>
                          <a:ea typeface="+mn-ea"/>
                          <a:cs typeface="+mn-cs"/>
                        </a:rPr>
                        <a:t>Fresenius</a:t>
                      </a:r>
                      <a:r>
                        <a:rPr kumimoji="0" lang="tr-TR" sz="1800" kern="1200" baseline="0" dirty="0" smtClean="0">
                          <a:solidFill>
                            <a:schemeClr val="dk1"/>
                          </a:solidFill>
                          <a:latin typeface="+mn-lt"/>
                          <a:ea typeface="+mn-ea"/>
                          <a:cs typeface="+mn-cs"/>
                        </a:rPr>
                        <a:t> F3</a:t>
                      </a:r>
                      <a:endParaRPr lang="tr-TR" dirty="0"/>
                    </a:p>
                  </a:txBody>
                  <a:tcPr/>
                </a:tc>
                <a:tc>
                  <a:txBody>
                    <a:bodyPr/>
                    <a:lstStyle/>
                    <a:p>
                      <a:r>
                        <a:rPr lang="tr-TR" dirty="0" err="1" smtClean="0"/>
                        <a:t>Pol</a:t>
                      </a:r>
                      <a:r>
                        <a:rPr lang="tr-TR" dirty="0" smtClean="0"/>
                        <a:t> S</a:t>
                      </a:r>
                      <a:endParaRPr lang="tr-TR" dirty="0"/>
                    </a:p>
                  </a:txBody>
                  <a:tcPr/>
                </a:tc>
                <a:tc>
                  <a:txBody>
                    <a:bodyPr/>
                    <a:lstStyle/>
                    <a:p>
                      <a:r>
                        <a:rPr lang="tr-TR" dirty="0" smtClean="0"/>
                        <a:t>0.4</a:t>
                      </a:r>
                      <a:endParaRPr lang="tr-TR" dirty="0"/>
                    </a:p>
                  </a:txBody>
                  <a:tcPr/>
                </a:tc>
                <a:tc>
                  <a:txBody>
                    <a:bodyPr/>
                    <a:lstStyle/>
                    <a:p>
                      <a:r>
                        <a:rPr lang="tr-TR" dirty="0" smtClean="0"/>
                        <a:t>30</a:t>
                      </a:r>
                      <a:endParaRPr lang="tr-TR" dirty="0"/>
                    </a:p>
                  </a:txBody>
                  <a:tcPr/>
                </a:tc>
                <a:tc>
                  <a:txBody>
                    <a:bodyPr/>
                    <a:lstStyle/>
                    <a:p>
                      <a:r>
                        <a:rPr lang="tr-TR" dirty="0" smtClean="0"/>
                        <a:t>78</a:t>
                      </a:r>
                      <a:endParaRPr lang="tr-TR" dirty="0"/>
                    </a:p>
                  </a:txBody>
                  <a:tcPr/>
                </a:tc>
              </a:tr>
              <a:tr h="370840">
                <a:tc>
                  <a:txBody>
                    <a:bodyPr/>
                    <a:lstStyle/>
                    <a:p>
                      <a:r>
                        <a:rPr kumimoji="0" lang="tr-TR" sz="1800" kern="1200" baseline="0" dirty="0" err="1" smtClean="0">
                          <a:solidFill>
                            <a:schemeClr val="dk1"/>
                          </a:solidFill>
                          <a:latin typeface="+mn-lt"/>
                          <a:ea typeface="+mn-ea"/>
                          <a:cs typeface="+mn-cs"/>
                        </a:rPr>
                        <a:t>Gambro</a:t>
                      </a:r>
                      <a:r>
                        <a:rPr kumimoji="0" lang="tr-TR" sz="1800" kern="1200" baseline="0" dirty="0" smtClean="0">
                          <a:solidFill>
                            <a:schemeClr val="dk1"/>
                          </a:solidFill>
                          <a:latin typeface="+mn-lt"/>
                          <a:ea typeface="+mn-ea"/>
                          <a:cs typeface="+mn-cs"/>
                        </a:rPr>
                        <a:t> </a:t>
                      </a:r>
                      <a:r>
                        <a:rPr kumimoji="0" lang="tr-TR" sz="1800" kern="1200" baseline="0" dirty="0" err="1" smtClean="0">
                          <a:solidFill>
                            <a:schemeClr val="dk1"/>
                          </a:solidFill>
                          <a:latin typeface="+mn-lt"/>
                          <a:ea typeface="+mn-ea"/>
                          <a:cs typeface="+mn-cs"/>
                        </a:rPr>
                        <a:t>Pro</a:t>
                      </a:r>
                      <a:r>
                        <a:rPr kumimoji="0" lang="tr-TR" sz="1800" kern="1200" baseline="0" dirty="0" smtClean="0">
                          <a:solidFill>
                            <a:schemeClr val="dk1"/>
                          </a:solidFill>
                          <a:latin typeface="+mn-lt"/>
                          <a:ea typeface="+mn-ea"/>
                          <a:cs typeface="+mn-cs"/>
                        </a:rPr>
                        <a:t> 100</a:t>
                      </a:r>
                      <a:endParaRPr lang="tr-TR" dirty="0"/>
                    </a:p>
                  </a:txBody>
                  <a:tcPr/>
                </a:tc>
                <a:tc>
                  <a:txBody>
                    <a:bodyPr/>
                    <a:lstStyle/>
                    <a:p>
                      <a:r>
                        <a:rPr lang="tr-TR" dirty="0" err="1" smtClean="0"/>
                        <a:t>Pol</a:t>
                      </a:r>
                      <a:r>
                        <a:rPr lang="tr-TR" dirty="0" smtClean="0"/>
                        <a:t> C</a:t>
                      </a:r>
                      <a:endParaRPr lang="tr-TR" dirty="0"/>
                    </a:p>
                  </a:txBody>
                  <a:tcPr/>
                </a:tc>
                <a:tc>
                  <a:txBody>
                    <a:bodyPr/>
                    <a:lstStyle/>
                    <a:p>
                      <a:r>
                        <a:rPr lang="tr-TR" dirty="0" smtClean="0"/>
                        <a:t>0.3</a:t>
                      </a:r>
                      <a:endParaRPr lang="tr-TR" dirty="0"/>
                    </a:p>
                  </a:txBody>
                  <a:tcPr/>
                </a:tc>
                <a:tc>
                  <a:txBody>
                    <a:bodyPr/>
                    <a:lstStyle/>
                    <a:p>
                      <a:r>
                        <a:rPr lang="tr-TR" dirty="0" smtClean="0"/>
                        <a:t>19</a:t>
                      </a:r>
                      <a:endParaRPr lang="tr-TR" dirty="0"/>
                    </a:p>
                  </a:txBody>
                  <a:tcPr/>
                </a:tc>
                <a:tc>
                  <a:txBody>
                    <a:bodyPr/>
                    <a:lstStyle/>
                    <a:p>
                      <a:r>
                        <a:rPr lang="tr-TR" dirty="0" smtClean="0"/>
                        <a:t>54</a:t>
                      </a:r>
                      <a:endParaRPr lang="tr-TR" dirty="0"/>
                    </a:p>
                  </a:txBody>
                  <a:tcPr/>
                </a:tc>
              </a:tr>
            </a:tbl>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2800" dirty="0" err="1" smtClean="0">
                <a:latin typeface="Cambria" pitchFamily="18" charset="0"/>
              </a:rPr>
              <a:t>Yenidoğan</a:t>
            </a:r>
            <a:r>
              <a:rPr lang="tr-TR" sz="2800" dirty="0" smtClean="0">
                <a:latin typeface="Cambria" pitchFamily="18" charset="0"/>
              </a:rPr>
              <a:t> ve çocuklara uygun hemodiyaliz makine ve setleri.</a:t>
            </a:r>
            <a:endParaRPr lang="tr-TR" sz="2800" dirty="0">
              <a:latin typeface="Cambria" pitchFamily="18" charset="0"/>
            </a:endParaRPr>
          </a:p>
        </p:txBody>
      </p:sp>
      <p:graphicFrame>
        <p:nvGraphicFramePr>
          <p:cNvPr id="4" name="3 İçerik Yer Tutucusu"/>
          <p:cNvGraphicFramePr>
            <a:graphicFrameLocks noGrp="1"/>
          </p:cNvGraphicFramePr>
          <p:nvPr>
            <p:ph idx="1"/>
          </p:nvPr>
        </p:nvGraphicFramePr>
        <p:xfrm>
          <a:off x="457200" y="1935163"/>
          <a:ext cx="8229600" cy="1828800"/>
        </p:xfrm>
        <a:graphic>
          <a:graphicData uri="http://schemas.openxmlformats.org/drawingml/2006/table">
            <a:tbl>
              <a:tblPr firstRow="1" bandRow="1">
                <a:tableStyleId>{5C22544A-7EE6-4342-B048-85BDC9FD1C3A}</a:tableStyleId>
              </a:tblPr>
              <a:tblGrid>
                <a:gridCol w="2057400"/>
                <a:gridCol w="2057400"/>
                <a:gridCol w="2057400"/>
                <a:gridCol w="2057400"/>
              </a:tblGrid>
              <a:tr h="370840">
                <a:tc>
                  <a:txBody>
                    <a:bodyPr/>
                    <a:lstStyle/>
                    <a:p>
                      <a:r>
                        <a:rPr kumimoji="0" lang="tr-TR" sz="1800" b="1" kern="1200" baseline="0" dirty="0" smtClean="0">
                          <a:solidFill>
                            <a:schemeClr val="lt1"/>
                          </a:solidFill>
                          <a:latin typeface="+mn-lt"/>
                          <a:ea typeface="+mn-ea"/>
                          <a:cs typeface="+mn-cs"/>
                        </a:rPr>
                        <a:t>Firma</a:t>
                      </a:r>
                      <a:endParaRPr lang="tr-TR" dirty="0"/>
                    </a:p>
                  </a:txBody>
                  <a:tcPr/>
                </a:tc>
                <a:tc>
                  <a:txBody>
                    <a:bodyPr/>
                    <a:lstStyle/>
                    <a:p>
                      <a:r>
                        <a:rPr kumimoji="0" lang="tr-TR" sz="1800" b="1" i="1" kern="1200" baseline="0" dirty="0" smtClean="0">
                          <a:solidFill>
                            <a:schemeClr val="lt1"/>
                          </a:solidFill>
                          <a:latin typeface="+mn-lt"/>
                          <a:ea typeface="+mn-ea"/>
                          <a:cs typeface="+mn-cs"/>
                        </a:rPr>
                        <a:t>Tek lümen</a:t>
                      </a:r>
                    </a:p>
                    <a:p>
                      <a:r>
                        <a:rPr kumimoji="0" lang="tr-TR" sz="1800" b="1" i="1" kern="1200" baseline="0" dirty="0" smtClean="0">
                          <a:solidFill>
                            <a:schemeClr val="lt1"/>
                          </a:solidFill>
                          <a:latin typeface="+mn-lt"/>
                          <a:ea typeface="+mn-ea"/>
                          <a:cs typeface="+mn-cs"/>
                        </a:rPr>
                        <a:t>uygulama</a:t>
                      </a:r>
                      <a:endParaRPr lang="tr-TR" dirty="0"/>
                    </a:p>
                  </a:txBody>
                  <a:tcPr/>
                </a:tc>
                <a:tc>
                  <a:txBody>
                    <a:bodyPr/>
                    <a:lstStyle/>
                    <a:p>
                      <a:r>
                        <a:rPr kumimoji="0" lang="tr-TR" sz="1800" b="1" i="1" kern="1200" baseline="0" dirty="0" err="1" smtClean="0">
                          <a:solidFill>
                            <a:schemeClr val="lt1"/>
                          </a:solidFill>
                          <a:latin typeface="+mn-lt"/>
                          <a:ea typeface="+mn-ea"/>
                          <a:cs typeface="+mn-cs"/>
                        </a:rPr>
                        <a:t>Neonatal</a:t>
                      </a:r>
                      <a:r>
                        <a:rPr kumimoji="0" lang="tr-TR" sz="1800" b="1" i="1" kern="1200" baseline="0" dirty="0" smtClean="0">
                          <a:solidFill>
                            <a:schemeClr val="lt1"/>
                          </a:solidFill>
                          <a:latin typeface="+mn-lt"/>
                          <a:ea typeface="+mn-ea"/>
                          <a:cs typeface="+mn-cs"/>
                        </a:rPr>
                        <a:t> arter</a:t>
                      </a:r>
                    </a:p>
                    <a:p>
                      <a:r>
                        <a:rPr kumimoji="0" lang="tr-TR" sz="1800" b="1" i="1" kern="1200" baseline="0" dirty="0" err="1" smtClean="0">
                          <a:solidFill>
                            <a:schemeClr val="lt1"/>
                          </a:solidFill>
                          <a:latin typeface="+mn-lt"/>
                          <a:ea typeface="+mn-ea"/>
                          <a:cs typeface="+mn-cs"/>
                        </a:rPr>
                        <a:t>ven</a:t>
                      </a:r>
                      <a:r>
                        <a:rPr kumimoji="0" lang="tr-TR" sz="1800" b="1" i="1" kern="1200" baseline="0" dirty="0" smtClean="0">
                          <a:solidFill>
                            <a:schemeClr val="lt1"/>
                          </a:solidFill>
                          <a:latin typeface="+mn-lt"/>
                          <a:ea typeface="+mn-ea"/>
                          <a:cs typeface="+mn-cs"/>
                        </a:rPr>
                        <a:t> seti (ml)</a:t>
                      </a:r>
                      <a:endParaRPr lang="tr-TR" dirty="0"/>
                    </a:p>
                  </a:txBody>
                  <a:tcPr/>
                </a:tc>
                <a:tc>
                  <a:txBody>
                    <a:bodyPr/>
                    <a:lstStyle/>
                    <a:p>
                      <a:r>
                        <a:rPr kumimoji="0" lang="tr-TR" sz="1800" b="1" i="1" kern="1200" baseline="0" dirty="0" smtClean="0">
                          <a:solidFill>
                            <a:schemeClr val="lt1"/>
                          </a:solidFill>
                          <a:latin typeface="+mn-lt"/>
                          <a:ea typeface="+mn-ea"/>
                          <a:cs typeface="+mn-cs"/>
                        </a:rPr>
                        <a:t>Pediatrik</a:t>
                      </a:r>
                    </a:p>
                    <a:p>
                      <a:r>
                        <a:rPr kumimoji="0" lang="tr-TR" sz="1800" b="1" i="1" kern="1200" baseline="0" dirty="0" smtClean="0">
                          <a:solidFill>
                            <a:schemeClr val="lt1"/>
                          </a:solidFill>
                          <a:latin typeface="+mn-lt"/>
                          <a:ea typeface="+mn-ea"/>
                          <a:cs typeface="+mn-cs"/>
                        </a:rPr>
                        <a:t>arter </a:t>
                      </a:r>
                      <a:r>
                        <a:rPr kumimoji="0" lang="tr-TR" sz="1800" b="1" i="1" kern="1200" baseline="0" dirty="0" err="1" smtClean="0">
                          <a:solidFill>
                            <a:schemeClr val="lt1"/>
                          </a:solidFill>
                          <a:latin typeface="+mn-lt"/>
                          <a:ea typeface="+mn-ea"/>
                          <a:cs typeface="+mn-cs"/>
                        </a:rPr>
                        <a:t>ven</a:t>
                      </a:r>
                      <a:r>
                        <a:rPr kumimoji="0" lang="tr-TR" sz="1800" b="1" i="1" kern="1200" baseline="0" dirty="0" smtClean="0">
                          <a:solidFill>
                            <a:schemeClr val="lt1"/>
                          </a:solidFill>
                          <a:latin typeface="+mn-lt"/>
                          <a:ea typeface="+mn-ea"/>
                          <a:cs typeface="+mn-cs"/>
                        </a:rPr>
                        <a:t> seti</a:t>
                      </a:r>
                    </a:p>
                    <a:p>
                      <a:r>
                        <a:rPr kumimoji="0" lang="tr-TR" sz="1800" b="1" i="1" kern="1200" baseline="0" dirty="0" smtClean="0">
                          <a:solidFill>
                            <a:schemeClr val="lt1"/>
                          </a:solidFill>
                          <a:latin typeface="+mn-lt"/>
                          <a:ea typeface="+mn-ea"/>
                          <a:cs typeface="+mn-cs"/>
                        </a:rPr>
                        <a:t>(ml)</a:t>
                      </a:r>
                      <a:endParaRPr lang="tr-TR" dirty="0"/>
                    </a:p>
                  </a:txBody>
                  <a:tcPr/>
                </a:tc>
              </a:tr>
              <a:tr h="370840">
                <a:tc>
                  <a:txBody>
                    <a:bodyPr/>
                    <a:lstStyle/>
                    <a:p>
                      <a:r>
                        <a:rPr lang="tr-TR" dirty="0" err="1" smtClean="0"/>
                        <a:t>Gambro</a:t>
                      </a:r>
                      <a:endParaRPr lang="tr-TR" dirty="0" smtClean="0"/>
                    </a:p>
                    <a:p>
                      <a:r>
                        <a:rPr lang="tr-TR" dirty="0" err="1" smtClean="0"/>
                        <a:t>Fresenius</a:t>
                      </a:r>
                      <a:endParaRPr lang="tr-TR" dirty="0" smtClean="0"/>
                    </a:p>
                    <a:p>
                      <a:r>
                        <a:rPr lang="tr-TR" dirty="0" err="1" smtClean="0"/>
                        <a:t>Baxter</a:t>
                      </a:r>
                      <a:r>
                        <a:rPr lang="tr-TR" baseline="0" dirty="0" smtClean="0"/>
                        <a:t> SPS 550</a:t>
                      </a:r>
                      <a:endParaRPr lang="tr-TR" dirty="0"/>
                    </a:p>
                  </a:txBody>
                  <a:tcPr/>
                </a:tc>
                <a:tc>
                  <a:txBody>
                    <a:bodyPr/>
                    <a:lstStyle/>
                    <a:p>
                      <a:r>
                        <a:rPr lang="tr-TR" dirty="0" smtClean="0"/>
                        <a:t>Var</a:t>
                      </a:r>
                    </a:p>
                    <a:p>
                      <a:r>
                        <a:rPr lang="tr-TR" dirty="0" smtClean="0"/>
                        <a:t>Var</a:t>
                      </a:r>
                    </a:p>
                    <a:p>
                      <a:r>
                        <a:rPr lang="tr-TR" dirty="0" smtClean="0"/>
                        <a:t>yok</a:t>
                      </a:r>
                      <a:endParaRPr lang="tr-TR" dirty="0"/>
                    </a:p>
                  </a:txBody>
                  <a:tcPr/>
                </a:tc>
                <a:tc>
                  <a:txBody>
                    <a:bodyPr/>
                    <a:lstStyle/>
                    <a:p>
                      <a:r>
                        <a:rPr lang="tr-TR" dirty="0" smtClean="0"/>
                        <a:t>32</a:t>
                      </a:r>
                    </a:p>
                    <a:p>
                      <a:r>
                        <a:rPr lang="tr-TR" dirty="0" smtClean="0"/>
                        <a:t>20</a:t>
                      </a:r>
                    </a:p>
                    <a:p>
                      <a:r>
                        <a:rPr lang="tr-TR" dirty="0" smtClean="0"/>
                        <a:t>20</a:t>
                      </a:r>
                      <a:endParaRPr lang="tr-TR" dirty="0"/>
                    </a:p>
                  </a:txBody>
                  <a:tcPr/>
                </a:tc>
                <a:tc>
                  <a:txBody>
                    <a:bodyPr/>
                    <a:lstStyle/>
                    <a:p>
                      <a:r>
                        <a:rPr lang="tr-TR" dirty="0" smtClean="0"/>
                        <a:t>70</a:t>
                      </a:r>
                    </a:p>
                    <a:p>
                      <a:r>
                        <a:rPr lang="tr-TR" dirty="0" smtClean="0"/>
                        <a:t>62</a:t>
                      </a:r>
                    </a:p>
                    <a:p>
                      <a:r>
                        <a:rPr lang="tr-TR" dirty="0" smtClean="0"/>
                        <a:t>62</a:t>
                      </a:r>
                      <a:endParaRPr lang="tr-TR" dirty="0"/>
                    </a:p>
                  </a:txBody>
                  <a:tcPr/>
                </a:tc>
              </a:tr>
            </a:tbl>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pPr algn="ctr"/>
            <a:r>
              <a:rPr lang="tr-TR" sz="5400" b="1" i="1" u="sng" dirty="0" smtClean="0">
                <a:solidFill>
                  <a:srgbClr val="FF0000"/>
                </a:solidFill>
                <a:latin typeface="Calibri" pitchFamily="34" charset="0"/>
              </a:rPr>
              <a:t>2. PERİTON DİYALİZİ</a:t>
            </a:r>
            <a:endParaRPr lang="tr-TR" dirty="0"/>
          </a:p>
        </p:txBody>
      </p:sp>
      <p:sp>
        <p:nvSpPr>
          <p:cNvPr id="3" name="2 İçerik Yer Tutucusu"/>
          <p:cNvSpPr>
            <a:spLocks noGrp="1"/>
          </p:cNvSpPr>
          <p:nvPr>
            <p:ph idx="1"/>
          </p:nvPr>
        </p:nvSpPr>
        <p:spPr>
          <a:xfrm>
            <a:off x="683568" y="1935480"/>
            <a:ext cx="8003232" cy="4389120"/>
          </a:xfrm>
        </p:spPr>
        <p:txBody>
          <a:bodyPr>
            <a:normAutofit fontScale="92500"/>
          </a:bodyPr>
          <a:lstStyle/>
          <a:p>
            <a:pPr fontAlgn="t">
              <a:buNone/>
            </a:pPr>
            <a:r>
              <a:rPr lang="tr-TR" sz="2800" dirty="0" err="1" smtClean="0">
                <a:latin typeface="Calibri" pitchFamily="34" charset="0"/>
              </a:rPr>
              <a:t>Peritoneal</a:t>
            </a:r>
            <a:r>
              <a:rPr lang="tr-TR" sz="2800" dirty="0" smtClean="0">
                <a:latin typeface="Calibri" pitchFamily="34" charset="0"/>
              </a:rPr>
              <a:t> </a:t>
            </a:r>
            <a:r>
              <a:rPr lang="tr-TR" sz="2800" dirty="0" err="1" smtClean="0">
                <a:latin typeface="Calibri" pitchFamily="34" charset="0"/>
              </a:rPr>
              <a:t>dializ</a:t>
            </a:r>
            <a:r>
              <a:rPr lang="tr-TR" sz="2800" dirty="0" smtClean="0">
                <a:latin typeface="Calibri" pitchFamily="34" charset="0"/>
              </a:rPr>
              <a:t> solüsyonunun, hastanın karın duvarından </a:t>
            </a:r>
            <a:r>
              <a:rPr lang="tr-TR" sz="2800" dirty="0" err="1" smtClean="0">
                <a:latin typeface="Calibri" pitchFamily="34" charset="0"/>
              </a:rPr>
              <a:t>peritoneal</a:t>
            </a:r>
            <a:r>
              <a:rPr lang="tr-TR" sz="2800" dirty="0" smtClean="0">
                <a:latin typeface="Calibri" pitchFamily="34" charset="0"/>
              </a:rPr>
              <a:t> </a:t>
            </a:r>
            <a:r>
              <a:rPr lang="tr-TR" sz="2800" dirty="0" err="1" smtClean="0">
                <a:latin typeface="Calibri" pitchFamily="34" charset="0"/>
              </a:rPr>
              <a:t>kaviteye</a:t>
            </a:r>
            <a:r>
              <a:rPr lang="tr-TR" sz="2800" dirty="0" smtClean="0">
                <a:latin typeface="Calibri" pitchFamily="34" charset="0"/>
              </a:rPr>
              <a:t> </a:t>
            </a:r>
            <a:r>
              <a:rPr lang="tr-TR" sz="2800" dirty="0" smtClean="0">
                <a:latin typeface="Calibri" pitchFamily="34" charset="0"/>
              </a:rPr>
              <a:t>kadar </a:t>
            </a:r>
            <a:r>
              <a:rPr lang="tr-TR" sz="2800" dirty="0" smtClean="0">
                <a:latin typeface="Calibri" pitchFamily="34" charset="0"/>
              </a:rPr>
              <a:t>uzanan bir </a:t>
            </a:r>
            <a:r>
              <a:rPr lang="tr-TR" sz="2800" dirty="0" err="1" smtClean="0">
                <a:latin typeface="Calibri" pitchFamily="34" charset="0"/>
              </a:rPr>
              <a:t>kateter</a:t>
            </a:r>
            <a:r>
              <a:rPr lang="tr-TR" sz="2800" dirty="0" smtClean="0">
                <a:latin typeface="Calibri" pitchFamily="34" charset="0"/>
              </a:rPr>
              <a:t> yoluyla periton boşluğuna verilmesi ile uygulanır. </a:t>
            </a:r>
          </a:p>
          <a:p>
            <a:pPr fontAlgn="t">
              <a:buNone/>
            </a:pPr>
            <a:r>
              <a:rPr lang="tr-TR" sz="2800" dirty="0" err="1" smtClean="0">
                <a:latin typeface="Calibri" pitchFamily="34" charset="0"/>
              </a:rPr>
              <a:t>Kateter</a:t>
            </a:r>
            <a:r>
              <a:rPr lang="tr-TR" sz="2800" dirty="0" smtClean="0">
                <a:latin typeface="Calibri" pitchFamily="34" charset="0"/>
              </a:rPr>
              <a:t>, cilt-cilt altında tünel yaptırıldıktan sonra ucu </a:t>
            </a:r>
            <a:r>
              <a:rPr lang="tr-TR" sz="2800" dirty="0" err="1" smtClean="0">
                <a:latin typeface="Calibri" pitchFamily="34" charset="0"/>
              </a:rPr>
              <a:t>peritoneal</a:t>
            </a:r>
            <a:r>
              <a:rPr lang="tr-TR" sz="2800" dirty="0" smtClean="0">
                <a:latin typeface="Calibri" pitchFamily="34" charset="0"/>
              </a:rPr>
              <a:t> </a:t>
            </a:r>
            <a:r>
              <a:rPr lang="tr-TR" sz="2800" dirty="0" err="1" smtClean="0">
                <a:latin typeface="Calibri" pitchFamily="34" charset="0"/>
              </a:rPr>
              <a:t>kavitede</a:t>
            </a:r>
            <a:r>
              <a:rPr lang="tr-TR" sz="2800" dirty="0" smtClean="0">
                <a:latin typeface="Calibri" pitchFamily="34" charset="0"/>
              </a:rPr>
              <a:t> </a:t>
            </a:r>
            <a:r>
              <a:rPr lang="tr-TR" sz="2800" dirty="0" smtClean="0">
                <a:latin typeface="Calibri" pitchFamily="34" charset="0"/>
              </a:rPr>
              <a:t>sonlanacak </a:t>
            </a:r>
            <a:r>
              <a:rPr lang="tr-TR" sz="2800" dirty="0" smtClean="0">
                <a:latin typeface="Calibri" pitchFamily="34" charset="0"/>
              </a:rPr>
              <a:t>şekilde yerleştirilir. </a:t>
            </a:r>
          </a:p>
          <a:p>
            <a:pPr fontAlgn="t">
              <a:buNone/>
            </a:pPr>
            <a:r>
              <a:rPr lang="tr-TR" sz="2800" dirty="0" smtClean="0">
                <a:latin typeface="Calibri" pitchFamily="34" charset="0"/>
              </a:rPr>
              <a:t>Periton zarı doğal bir </a:t>
            </a:r>
            <a:r>
              <a:rPr lang="tr-TR" sz="2800" dirty="0" err="1" smtClean="0">
                <a:latin typeface="Calibri" pitchFamily="34" charset="0"/>
              </a:rPr>
              <a:t>membran</a:t>
            </a:r>
            <a:r>
              <a:rPr lang="tr-TR" sz="2800" dirty="0" smtClean="0">
                <a:latin typeface="Calibri" pitchFamily="34" charset="0"/>
              </a:rPr>
              <a:t> gibi davranarak dolaşımdaki sıvı yükü ve </a:t>
            </a:r>
            <a:r>
              <a:rPr lang="tr-TR" sz="2800" dirty="0" err="1" smtClean="0">
                <a:latin typeface="Calibri" pitchFamily="34" charset="0"/>
              </a:rPr>
              <a:t>metabolik</a:t>
            </a:r>
            <a:r>
              <a:rPr lang="tr-TR" sz="2800" dirty="0" smtClean="0">
                <a:latin typeface="Calibri" pitchFamily="34" charset="0"/>
              </a:rPr>
              <a:t> </a:t>
            </a:r>
            <a:r>
              <a:rPr lang="tr-TR" sz="2800" dirty="0" smtClean="0">
                <a:latin typeface="Calibri" pitchFamily="34" charset="0"/>
              </a:rPr>
              <a:t>artıkların, </a:t>
            </a:r>
            <a:r>
              <a:rPr lang="tr-TR" sz="2800" dirty="0" err="1" smtClean="0">
                <a:latin typeface="Calibri" pitchFamily="34" charset="0"/>
              </a:rPr>
              <a:t>peritoneal</a:t>
            </a:r>
            <a:r>
              <a:rPr lang="tr-TR" sz="2800" dirty="0" smtClean="0">
                <a:latin typeface="Calibri" pitchFamily="34" charset="0"/>
              </a:rPr>
              <a:t> </a:t>
            </a:r>
            <a:r>
              <a:rPr lang="tr-TR" sz="2800" dirty="0" err="1" smtClean="0">
                <a:latin typeface="Calibri" pitchFamily="34" charset="0"/>
              </a:rPr>
              <a:t>kaviteye</a:t>
            </a:r>
            <a:r>
              <a:rPr lang="tr-TR" sz="2800" dirty="0" smtClean="0">
                <a:latin typeface="Calibri" pitchFamily="34" charset="0"/>
              </a:rPr>
              <a:t> doldurulmuş </a:t>
            </a:r>
            <a:r>
              <a:rPr lang="tr-TR" sz="2800" dirty="0" err="1" smtClean="0">
                <a:latin typeface="Calibri" pitchFamily="34" charset="0"/>
              </a:rPr>
              <a:t>dializat</a:t>
            </a:r>
            <a:r>
              <a:rPr lang="tr-TR" sz="2800" dirty="0" smtClean="0">
                <a:latin typeface="Calibri" pitchFamily="34" charset="0"/>
              </a:rPr>
              <a:t> solüsyonuna </a:t>
            </a:r>
          </a:p>
          <a:p>
            <a:pPr fontAlgn="t">
              <a:buNone/>
            </a:pPr>
            <a:r>
              <a:rPr lang="tr-TR" sz="2800" dirty="0" smtClean="0">
                <a:latin typeface="Calibri" pitchFamily="34" charset="0"/>
              </a:rPr>
              <a:t>geçmesine izin verir.</a:t>
            </a:r>
          </a:p>
          <a:p>
            <a:endParaRPr lang="tr-TR"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95536" y="260648"/>
            <a:ext cx="8229600" cy="1143000"/>
          </a:xfrm>
        </p:spPr>
        <p:txBody>
          <a:bodyPr>
            <a:normAutofit/>
          </a:bodyPr>
          <a:lstStyle/>
          <a:p>
            <a:pPr algn="ctr"/>
            <a:r>
              <a:rPr lang="tr-TR" sz="2800" dirty="0" smtClean="0">
                <a:latin typeface="Cambria" pitchFamily="18" charset="0"/>
              </a:rPr>
              <a:t>2. </a:t>
            </a:r>
            <a:r>
              <a:rPr lang="tr-TR" sz="2800" b="1" dirty="0" smtClean="0">
                <a:solidFill>
                  <a:srgbClr val="FF0000"/>
                </a:solidFill>
                <a:latin typeface="Cambria" pitchFamily="18" charset="0"/>
              </a:rPr>
              <a:t>Periton Diyalizi (PD)</a:t>
            </a:r>
            <a:endParaRPr lang="tr-TR" sz="2800" b="1" dirty="0">
              <a:solidFill>
                <a:srgbClr val="FF0000"/>
              </a:solidFill>
              <a:latin typeface="Cambria" pitchFamily="18" charset="0"/>
            </a:endParaRPr>
          </a:p>
        </p:txBody>
      </p:sp>
      <p:sp>
        <p:nvSpPr>
          <p:cNvPr id="3" name="2 İçerik Yer Tutucusu"/>
          <p:cNvSpPr>
            <a:spLocks noGrp="1"/>
          </p:cNvSpPr>
          <p:nvPr>
            <p:ph idx="1"/>
          </p:nvPr>
        </p:nvSpPr>
        <p:spPr/>
        <p:txBody>
          <a:bodyPr>
            <a:normAutofit/>
          </a:bodyPr>
          <a:lstStyle/>
          <a:p>
            <a:r>
              <a:rPr lang="tr-TR" sz="2000" b="1" dirty="0" smtClean="0">
                <a:latin typeface="Cambria" pitchFamily="18" charset="0"/>
              </a:rPr>
              <a:t>Kanama </a:t>
            </a:r>
            <a:r>
              <a:rPr lang="tr-TR" sz="2000" b="1" dirty="0" err="1" smtClean="0">
                <a:latin typeface="Cambria" pitchFamily="18" charset="0"/>
              </a:rPr>
              <a:t>egilimi</a:t>
            </a:r>
            <a:r>
              <a:rPr lang="tr-TR" sz="2000" b="1" dirty="0" smtClean="0">
                <a:latin typeface="Cambria" pitchFamily="18" charset="0"/>
              </a:rPr>
              <a:t> olan ve damar yolu </a:t>
            </a:r>
            <a:r>
              <a:rPr lang="tr-TR" sz="2000" b="1" dirty="0" err="1" smtClean="0">
                <a:latin typeface="Cambria" pitchFamily="18" charset="0"/>
              </a:rPr>
              <a:t>saglanamayan</a:t>
            </a:r>
            <a:r>
              <a:rPr lang="tr-TR" sz="2000" b="1" dirty="0" smtClean="0">
                <a:latin typeface="Cambria" pitchFamily="18" charset="0"/>
              </a:rPr>
              <a:t> olgularda, PD tercih edilir. </a:t>
            </a:r>
          </a:p>
          <a:p>
            <a:r>
              <a:rPr lang="tr-TR" sz="2000" dirty="0" smtClean="0">
                <a:latin typeface="Cambria" pitchFamily="18" charset="0"/>
              </a:rPr>
              <a:t>PD, kolay ve özel </a:t>
            </a:r>
            <a:r>
              <a:rPr lang="tr-TR" sz="2000" dirty="0" err="1" smtClean="0">
                <a:latin typeface="Cambria" pitchFamily="18" charset="0"/>
              </a:rPr>
              <a:t>egitim</a:t>
            </a:r>
            <a:r>
              <a:rPr lang="tr-TR" sz="2000" dirty="0" smtClean="0">
                <a:latin typeface="Cambria" pitchFamily="18" charset="0"/>
              </a:rPr>
              <a:t> gerektirmeden uygulanabilen bir yöntemdir. Çocuk </a:t>
            </a:r>
            <a:r>
              <a:rPr lang="tr-TR" sz="2000" dirty="0" err="1" smtClean="0">
                <a:latin typeface="Cambria" pitchFamily="18" charset="0"/>
              </a:rPr>
              <a:t>yogun</a:t>
            </a:r>
            <a:r>
              <a:rPr lang="tr-TR" sz="2000" dirty="0" smtClean="0">
                <a:latin typeface="Cambria" pitchFamily="18" charset="0"/>
              </a:rPr>
              <a:t> bakım </a:t>
            </a:r>
            <a:r>
              <a:rPr lang="tr-TR" sz="2000" dirty="0" err="1" smtClean="0">
                <a:latin typeface="Cambria" pitchFamily="18" charset="0"/>
              </a:rPr>
              <a:t>hemsireleri</a:t>
            </a:r>
            <a:r>
              <a:rPr lang="tr-TR" sz="2000" dirty="0" smtClean="0">
                <a:latin typeface="Cambria" pitchFamily="18" charset="0"/>
              </a:rPr>
              <a:t> </a:t>
            </a:r>
            <a:r>
              <a:rPr lang="tr-TR" sz="2000" dirty="0" err="1" smtClean="0">
                <a:latin typeface="Cambria" pitchFamily="18" charset="0"/>
              </a:rPr>
              <a:t>PD’yi</a:t>
            </a:r>
            <a:r>
              <a:rPr lang="tr-TR" sz="2000" dirty="0" smtClean="0">
                <a:latin typeface="Cambria" pitchFamily="18" charset="0"/>
              </a:rPr>
              <a:t> kolaylıkla uygulayabilirler. Sıvı ve solut </a:t>
            </a:r>
            <a:r>
              <a:rPr lang="tr-TR" sz="2000" dirty="0" err="1" smtClean="0">
                <a:latin typeface="Cambria" pitchFamily="18" charset="0"/>
              </a:rPr>
              <a:t>yavas</a:t>
            </a:r>
            <a:r>
              <a:rPr lang="tr-TR" sz="2000" dirty="0" smtClean="0">
                <a:latin typeface="Cambria" pitchFamily="18" charset="0"/>
              </a:rPr>
              <a:t> </a:t>
            </a:r>
            <a:r>
              <a:rPr lang="tr-TR" sz="2000" dirty="0" err="1" smtClean="0">
                <a:latin typeface="Cambria" pitchFamily="18" charset="0"/>
              </a:rPr>
              <a:t>uzaklastırılması</a:t>
            </a:r>
            <a:r>
              <a:rPr lang="tr-TR" sz="2000" dirty="0" smtClean="0">
                <a:latin typeface="Cambria" pitchFamily="18" charset="0"/>
              </a:rPr>
              <a:t> kritik hastada </a:t>
            </a:r>
            <a:r>
              <a:rPr lang="tr-TR" sz="2000" dirty="0" err="1" smtClean="0">
                <a:latin typeface="Cambria" pitchFamily="18" charset="0"/>
              </a:rPr>
              <a:t>hemodinamik</a:t>
            </a:r>
            <a:r>
              <a:rPr lang="tr-TR" sz="2000" dirty="0" smtClean="0">
                <a:latin typeface="Cambria" pitchFamily="18" charset="0"/>
              </a:rPr>
              <a:t> dengeyi korumada avantaj </a:t>
            </a:r>
            <a:r>
              <a:rPr lang="tr-TR" sz="2000" dirty="0" err="1" smtClean="0">
                <a:latin typeface="Cambria" pitchFamily="18" charset="0"/>
              </a:rPr>
              <a:t>saglamakta</a:t>
            </a:r>
            <a:r>
              <a:rPr lang="tr-TR" sz="2000" dirty="0" smtClean="0">
                <a:latin typeface="Cambria" pitchFamily="18" charset="0"/>
              </a:rPr>
              <a:t> ve diyalize </a:t>
            </a:r>
            <a:r>
              <a:rPr lang="tr-TR" sz="2000" dirty="0" err="1" smtClean="0">
                <a:latin typeface="Cambria" pitchFamily="18" charset="0"/>
              </a:rPr>
              <a:t>baglı</a:t>
            </a:r>
            <a:r>
              <a:rPr lang="tr-TR" sz="2000" dirty="0" smtClean="0">
                <a:latin typeface="Cambria" pitchFamily="18" charset="0"/>
              </a:rPr>
              <a:t> hipotansiyon ve </a:t>
            </a:r>
            <a:r>
              <a:rPr lang="tr-TR" sz="2000" dirty="0" err="1" smtClean="0">
                <a:latin typeface="Cambria" pitchFamily="18" charset="0"/>
              </a:rPr>
              <a:t>disequilibrium</a:t>
            </a:r>
            <a:r>
              <a:rPr lang="tr-TR" sz="2000" dirty="0" smtClean="0">
                <a:latin typeface="Cambria" pitchFamily="18" charset="0"/>
              </a:rPr>
              <a:t> </a:t>
            </a:r>
            <a:r>
              <a:rPr lang="tr-TR" sz="2000" dirty="0" err="1" smtClean="0">
                <a:latin typeface="Cambria" pitchFamily="18" charset="0"/>
              </a:rPr>
              <a:t>olasılıgı</a:t>
            </a:r>
            <a:r>
              <a:rPr lang="tr-TR" sz="2000" dirty="0" smtClean="0">
                <a:latin typeface="Cambria" pitchFamily="18" charset="0"/>
              </a:rPr>
              <a:t> ortadan kalkmaktadır.</a:t>
            </a:r>
          </a:p>
          <a:p>
            <a:endParaRPr lang="tr-TR" sz="2000" dirty="0" smtClean="0">
              <a:latin typeface="Cambria" pitchFamily="18" charset="0"/>
            </a:endParaRPr>
          </a:p>
          <a:p>
            <a:r>
              <a:rPr lang="tr-TR" sz="2000" dirty="0" smtClean="0">
                <a:latin typeface="Cambria" pitchFamily="18" charset="0"/>
              </a:rPr>
              <a:t>Periton yüzey alanı, vücut kitlesinden çok yüzey alanı ile </a:t>
            </a:r>
            <a:r>
              <a:rPr lang="tr-TR" sz="2000" dirty="0" err="1" smtClean="0">
                <a:latin typeface="Cambria" pitchFamily="18" charset="0"/>
              </a:rPr>
              <a:t>baglantılıdır</a:t>
            </a:r>
            <a:r>
              <a:rPr lang="tr-TR" sz="2000" dirty="0" smtClean="0">
                <a:latin typeface="Cambria" pitchFamily="18" charset="0"/>
              </a:rPr>
              <a:t>. Periton yüzey alanı ile vücut yüzey alanı arasındaki oran süt çocuklarında idealdir ve yeterli </a:t>
            </a:r>
            <a:r>
              <a:rPr lang="tr-TR" sz="2000" dirty="0" err="1" smtClean="0">
                <a:latin typeface="Cambria" pitchFamily="18" charset="0"/>
              </a:rPr>
              <a:t>peritoneal</a:t>
            </a:r>
            <a:r>
              <a:rPr lang="tr-TR" sz="2000" dirty="0" smtClean="0">
                <a:latin typeface="Cambria" pitchFamily="18" charset="0"/>
              </a:rPr>
              <a:t> </a:t>
            </a:r>
            <a:r>
              <a:rPr lang="tr-TR" sz="2000" dirty="0" err="1" smtClean="0">
                <a:latin typeface="Cambria" pitchFamily="18" charset="0"/>
              </a:rPr>
              <a:t>klirens</a:t>
            </a:r>
            <a:r>
              <a:rPr lang="tr-TR" sz="2000" dirty="0" smtClean="0">
                <a:latin typeface="Cambria" pitchFamily="18" charset="0"/>
              </a:rPr>
              <a:t> </a:t>
            </a:r>
            <a:r>
              <a:rPr lang="tr-TR" sz="2000" dirty="0" err="1" smtClean="0">
                <a:latin typeface="Cambria" pitchFamily="18" charset="0"/>
              </a:rPr>
              <a:t>saglanır</a:t>
            </a:r>
            <a:r>
              <a:rPr lang="tr-TR" sz="2000" dirty="0" smtClean="0">
                <a:latin typeface="Cambria" pitchFamily="18" charset="0"/>
              </a:rPr>
              <a:t>.</a:t>
            </a:r>
          </a:p>
          <a:p>
            <a:pPr>
              <a:buNone/>
            </a:pPr>
            <a:r>
              <a:rPr lang="tr-TR" sz="2000" dirty="0" smtClean="0">
                <a:latin typeface="Cambria" pitchFamily="18" charset="0"/>
              </a:rPr>
              <a:t>     </a:t>
            </a:r>
            <a:r>
              <a:rPr lang="tr-TR" sz="2000" b="1" i="1" dirty="0" err="1" smtClean="0">
                <a:latin typeface="Cambria" pitchFamily="18" charset="0"/>
              </a:rPr>
              <a:t>PD’de</a:t>
            </a:r>
            <a:r>
              <a:rPr lang="tr-TR" sz="2000" b="1" i="1" dirty="0" smtClean="0">
                <a:latin typeface="Cambria" pitchFamily="18" charset="0"/>
              </a:rPr>
              <a:t> </a:t>
            </a:r>
            <a:r>
              <a:rPr lang="tr-TR" sz="2000" b="1" i="1" dirty="0" err="1" smtClean="0">
                <a:latin typeface="Cambria" pitchFamily="18" charset="0"/>
              </a:rPr>
              <a:t>antikoagülasyon</a:t>
            </a:r>
            <a:r>
              <a:rPr lang="tr-TR" sz="2000" b="1" i="1" dirty="0" smtClean="0">
                <a:latin typeface="Cambria" pitchFamily="18" charset="0"/>
              </a:rPr>
              <a:t> kullanılmaz ve devrenin kanla doldurulması gerekmez. Ucuzdur ve detaylı donanıma gerek yoktur.</a:t>
            </a:r>
            <a:endParaRPr lang="tr-TR" sz="2000" b="1" i="1" dirty="0">
              <a:latin typeface="Cambria" pitchFamily="18"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latin typeface="Cambria" pitchFamily="18" charset="0"/>
            </a:endParaRPr>
          </a:p>
        </p:txBody>
      </p:sp>
      <p:sp>
        <p:nvSpPr>
          <p:cNvPr id="3" name="2 İçerik Yer Tutucusu"/>
          <p:cNvSpPr>
            <a:spLocks noGrp="1"/>
          </p:cNvSpPr>
          <p:nvPr>
            <p:ph idx="1"/>
          </p:nvPr>
        </p:nvSpPr>
        <p:spPr/>
        <p:txBody>
          <a:bodyPr>
            <a:normAutofit/>
          </a:bodyPr>
          <a:lstStyle/>
          <a:p>
            <a:r>
              <a:rPr lang="tr-TR" dirty="0" smtClean="0">
                <a:latin typeface="Cambria" pitchFamily="18" charset="0"/>
              </a:rPr>
              <a:t>Ancak PD her hastada uygulanamaz. </a:t>
            </a:r>
          </a:p>
          <a:p>
            <a:pPr marL="514350" indent="-514350">
              <a:buFont typeface="+mj-lt"/>
              <a:buAutoNum type="arabicPeriod"/>
            </a:pPr>
            <a:r>
              <a:rPr lang="tr-TR" dirty="0" smtClean="0">
                <a:latin typeface="Cambria" pitchFamily="18" charset="0"/>
              </a:rPr>
              <a:t>Karın duvarı </a:t>
            </a:r>
            <a:r>
              <a:rPr lang="tr-TR" dirty="0" err="1" smtClean="0">
                <a:latin typeface="Cambria" pitchFamily="18" charset="0"/>
              </a:rPr>
              <a:t>bütünlügünün</a:t>
            </a:r>
            <a:r>
              <a:rPr lang="tr-TR" dirty="0" smtClean="0">
                <a:latin typeface="Cambria" pitchFamily="18" charset="0"/>
              </a:rPr>
              <a:t> </a:t>
            </a:r>
            <a:r>
              <a:rPr lang="tr-TR" dirty="0" err="1" smtClean="0">
                <a:latin typeface="Cambria" pitchFamily="18" charset="0"/>
              </a:rPr>
              <a:t>bozuldugu</a:t>
            </a:r>
            <a:r>
              <a:rPr lang="tr-TR" dirty="0" smtClean="0">
                <a:latin typeface="Cambria" pitchFamily="18" charset="0"/>
              </a:rPr>
              <a:t> durumlarda (Mesane </a:t>
            </a:r>
            <a:r>
              <a:rPr lang="tr-TR" dirty="0" err="1" smtClean="0">
                <a:latin typeface="Cambria" pitchFamily="18" charset="0"/>
              </a:rPr>
              <a:t>ektropisi</a:t>
            </a:r>
            <a:r>
              <a:rPr lang="tr-TR" dirty="0" smtClean="0">
                <a:latin typeface="Cambria" pitchFamily="18" charset="0"/>
              </a:rPr>
              <a:t>, </a:t>
            </a:r>
          </a:p>
          <a:p>
            <a:pPr marL="514350" indent="-514350">
              <a:buFont typeface="+mj-lt"/>
              <a:buAutoNum type="arabicPeriod"/>
            </a:pPr>
            <a:r>
              <a:rPr lang="tr-TR" dirty="0" err="1" smtClean="0">
                <a:latin typeface="Cambria" pitchFamily="18" charset="0"/>
              </a:rPr>
              <a:t>Omfolosel</a:t>
            </a:r>
            <a:r>
              <a:rPr lang="tr-TR" dirty="0" smtClean="0">
                <a:latin typeface="Cambria" pitchFamily="18" charset="0"/>
              </a:rPr>
              <a:t>, ve </a:t>
            </a:r>
          </a:p>
          <a:p>
            <a:pPr marL="514350" indent="-514350">
              <a:buFont typeface="+mj-lt"/>
              <a:buAutoNum type="arabicPeriod"/>
            </a:pPr>
            <a:r>
              <a:rPr lang="tr-TR" dirty="0" err="1" smtClean="0">
                <a:latin typeface="Cambria" pitchFamily="18" charset="0"/>
              </a:rPr>
              <a:t>Gastrosizis</a:t>
            </a:r>
            <a:r>
              <a:rPr lang="tr-TR" dirty="0" smtClean="0">
                <a:latin typeface="Cambria" pitchFamily="18" charset="0"/>
              </a:rPr>
              <a:t>) ve </a:t>
            </a:r>
          </a:p>
          <a:p>
            <a:pPr marL="514350" indent="-514350">
              <a:buFont typeface="+mj-lt"/>
              <a:buAutoNum type="arabicPeriod"/>
            </a:pPr>
            <a:r>
              <a:rPr lang="tr-TR" dirty="0" err="1" smtClean="0">
                <a:latin typeface="Cambria" pitchFamily="18" charset="0"/>
              </a:rPr>
              <a:t>Diyafragmatik</a:t>
            </a:r>
            <a:r>
              <a:rPr lang="tr-TR" dirty="0" smtClean="0">
                <a:latin typeface="Cambria" pitchFamily="18" charset="0"/>
              </a:rPr>
              <a:t> lezyonların </a:t>
            </a:r>
            <a:r>
              <a:rPr lang="tr-TR" dirty="0" err="1" smtClean="0">
                <a:latin typeface="Cambria" pitchFamily="18" charset="0"/>
              </a:rPr>
              <a:t>varlıgında</a:t>
            </a:r>
            <a:r>
              <a:rPr lang="tr-TR" dirty="0" smtClean="0">
                <a:latin typeface="Cambria" pitchFamily="18" charset="0"/>
              </a:rPr>
              <a:t> kullanılamaz. </a:t>
            </a:r>
          </a:p>
          <a:p>
            <a:pPr marL="514350" indent="-514350">
              <a:buFont typeface="+mj-lt"/>
              <a:buAutoNum type="arabicPeriod"/>
            </a:pPr>
            <a:r>
              <a:rPr lang="tr-TR" dirty="0" err="1" smtClean="0">
                <a:latin typeface="Cambria" pitchFamily="18" charset="0"/>
              </a:rPr>
              <a:t>Abdominal</a:t>
            </a:r>
            <a:r>
              <a:rPr lang="tr-TR" dirty="0" smtClean="0">
                <a:latin typeface="Cambria" pitchFamily="18" charset="0"/>
              </a:rPr>
              <a:t> cerrahi sonrasında hemen uygulanamaz. </a:t>
            </a:r>
            <a:r>
              <a:rPr lang="tr-TR" dirty="0" err="1" smtClean="0">
                <a:latin typeface="Cambria" pitchFamily="18" charset="0"/>
              </a:rPr>
              <a:t>Ventrikoperitoneal</a:t>
            </a:r>
            <a:r>
              <a:rPr lang="tr-TR" dirty="0" smtClean="0">
                <a:latin typeface="Cambria" pitchFamily="18" charset="0"/>
              </a:rPr>
              <a:t> </a:t>
            </a:r>
            <a:r>
              <a:rPr lang="tr-TR" dirty="0" err="1" smtClean="0">
                <a:latin typeface="Cambria" pitchFamily="18" charset="0"/>
              </a:rPr>
              <a:t>sant</a:t>
            </a:r>
            <a:r>
              <a:rPr lang="tr-TR" dirty="0" smtClean="0">
                <a:latin typeface="Cambria" pitchFamily="18" charset="0"/>
              </a:rPr>
              <a:t> </a:t>
            </a:r>
            <a:r>
              <a:rPr lang="tr-TR" dirty="0" err="1" smtClean="0">
                <a:latin typeface="Cambria" pitchFamily="18" charset="0"/>
              </a:rPr>
              <a:t>varlıgı</a:t>
            </a:r>
            <a:r>
              <a:rPr lang="tr-TR" dirty="0" smtClean="0">
                <a:latin typeface="Cambria" pitchFamily="18" charset="0"/>
              </a:rPr>
              <a:t> PD için kısmi </a:t>
            </a:r>
            <a:r>
              <a:rPr lang="tr-TR" dirty="0" err="1" smtClean="0">
                <a:latin typeface="Cambria" pitchFamily="18" charset="0"/>
              </a:rPr>
              <a:t>ontrendikasyondur</a:t>
            </a:r>
            <a:r>
              <a:rPr lang="tr-TR" dirty="0" smtClean="0">
                <a:latin typeface="Cambria" pitchFamily="18" charset="0"/>
              </a:rPr>
              <a:t>. </a:t>
            </a:r>
            <a:endParaRPr lang="tr-TR" dirty="0">
              <a:latin typeface="Cambria"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fontScale="92500"/>
          </a:bodyPr>
          <a:lstStyle/>
          <a:p>
            <a:r>
              <a:rPr lang="tr-TR" dirty="0" smtClean="0">
                <a:latin typeface="Cambria" pitchFamily="18" charset="0"/>
              </a:rPr>
              <a:t>Bugün RRT denince; böbrek fonksiyonları bozulmuş son dönem böbrek yetmezlikli hastalarda yaşamın sürdürülmesi için kullanılan tedavi yöntemleri anlaşılmaktadır</a:t>
            </a:r>
            <a:r>
              <a:rPr lang="tr-TR" sz="2200" dirty="0" smtClean="0">
                <a:latin typeface="Cambria" pitchFamily="18" charset="0"/>
              </a:rPr>
              <a:t>.</a:t>
            </a:r>
          </a:p>
          <a:p>
            <a:endParaRPr lang="tr-TR" sz="2200" dirty="0" smtClean="0">
              <a:latin typeface="Cambria" pitchFamily="18" charset="0"/>
            </a:endParaRPr>
          </a:p>
          <a:p>
            <a:r>
              <a:rPr lang="tr-TR" dirty="0" smtClean="0">
                <a:latin typeface="Cambria" pitchFamily="18" charset="0"/>
              </a:rPr>
              <a:t>Çocukluk yaş grubundaki son dönem böbrek yetmezliği (SDBY) kronik  diyaliz tedavilerinin çocuklara da uygulanmasını gündeme getirmiştir. Çocuklardaki diyaliz </a:t>
            </a:r>
            <a:r>
              <a:rPr lang="tr-TR" dirty="0" err="1" smtClean="0">
                <a:latin typeface="Cambria" pitchFamily="18" charset="0"/>
              </a:rPr>
              <a:t>endikasyonları</a:t>
            </a:r>
            <a:r>
              <a:rPr lang="tr-TR" dirty="0" smtClean="0">
                <a:latin typeface="Cambria" pitchFamily="18" charset="0"/>
              </a:rPr>
              <a:t> erişkinlerden çok farklı değildir. </a:t>
            </a:r>
            <a:r>
              <a:rPr lang="tr-TR" b="1" i="1" dirty="0" smtClean="0">
                <a:latin typeface="Cambria" pitchFamily="18" charset="0"/>
              </a:rPr>
              <a:t>Kronik  diyaliz tedavisi genellikle </a:t>
            </a:r>
            <a:r>
              <a:rPr lang="tr-TR" b="1" i="1" dirty="0" err="1" smtClean="0">
                <a:latin typeface="Cambria" pitchFamily="18" charset="0"/>
              </a:rPr>
              <a:t>kreatinin</a:t>
            </a:r>
            <a:r>
              <a:rPr lang="tr-TR" b="1" i="1" dirty="0" smtClean="0">
                <a:latin typeface="Cambria" pitchFamily="18" charset="0"/>
              </a:rPr>
              <a:t> </a:t>
            </a:r>
            <a:r>
              <a:rPr lang="tr-TR" b="1" i="1" dirty="0" err="1" smtClean="0">
                <a:latin typeface="Cambria" pitchFamily="18" charset="0"/>
              </a:rPr>
              <a:t>klirensi</a:t>
            </a:r>
            <a:r>
              <a:rPr lang="tr-TR" b="1" i="1" dirty="0" smtClean="0">
                <a:latin typeface="Cambria" pitchFamily="18" charset="0"/>
              </a:rPr>
              <a:t> 5 ml/</a:t>
            </a:r>
            <a:r>
              <a:rPr lang="tr-TR" b="1" i="1" dirty="0" err="1" smtClean="0">
                <a:latin typeface="Cambria" pitchFamily="18" charset="0"/>
              </a:rPr>
              <a:t>dak</a:t>
            </a:r>
            <a:r>
              <a:rPr lang="tr-TR" b="1" i="1" dirty="0" smtClean="0">
                <a:latin typeface="Cambria" pitchFamily="18" charset="0"/>
              </a:rPr>
              <a:t>/1.73 m2’nin altına düşünce başlanmaktadır. </a:t>
            </a:r>
          </a:p>
          <a:p>
            <a:endParaRPr lang="tr-TR" dirty="0" smtClean="0">
              <a:latin typeface="Cambria" pitchFamily="18" charset="0"/>
            </a:endParaRPr>
          </a:p>
          <a:p>
            <a:endParaRPr lang="tr-TR"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err="1" smtClean="0">
                <a:latin typeface="Cambria" pitchFamily="18" charset="0"/>
              </a:rPr>
              <a:t>Yogun</a:t>
            </a:r>
            <a:r>
              <a:rPr lang="tr-TR" dirty="0" smtClean="0">
                <a:latin typeface="Cambria" pitchFamily="18" charset="0"/>
              </a:rPr>
              <a:t> bakımda solunum </a:t>
            </a:r>
            <a:r>
              <a:rPr lang="tr-TR" dirty="0" err="1" smtClean="0">
                <a:latin typeface="Cambria" pitchFamily="18" charset="0"/>
              </a:rPr>
              <a:t>yetersizligi</a:t>
            </a:r>
            <a:r>
              <a:rPr lang="tr-TR" dirty="0" smtClean="0">
                <a:latin typeface="Cambria" pitchFamily="18" charset="0"/>
              </a:rPr>
              <a:t> olan hastada </a:t>
            </a:r>
            <a:r>
              <a:rPr lang="tr-TR" dirty="0" err="1" smtClean="0">
                <a:latin typeface="Cambria" pitchFamily="18" charset="0"/>
              </a:rPr>
              <a:t>intratorasik</a:t>
            </a:r>
            <a:r>
              <a:rPr lang="tr-TR" dirty="0" smtClean="0">
                <a:latin typeface="Cambria" pitchFamily="18" charset="0"/>
              </a:rPr>
              <a:t> hacim azalması </a:t>
            </a:r>
            <a:r>
              <a:rPr lang="tr-TR" dirty="0" err="1" smtClean="0">
                <a:latin typeface="Cambria" pitchFamily="18" charset="0"/>
              </a:rPr>
              <a:t>ventilasyonu</a:t>
            </a:r>
            <a:r>
              <a:rPr lang="tr-TR" dirty="0" smtClean="0">
                <a:latin typeface="Cambria" pitchFamily="18" charset="0"/>
              </a:rPr>
              <a:t> </a:t>
            </a:r>
            <a:r>
              <a:rPr lang="tr-TR" dirty="0" err="1" smtClean="0">
                <a:latin typeface="Cambria" pitchFamily="18" charset="0"/>
              </a:rPr>
              <a:t>zorlastırır</a:t>
            </a:r>
            <a:r>
              <a:rPr lang="tr-TR" dirty="0" smtClean="0">
                <a:latin typeface="Cambria" pitchFamily="18" charset="0"/>
              </a:rPr>
              <a:t>. Hızlı solut (</a:t>
            </a:r>
            <a:r>
              <a:rPr lang="tr-TR" dirty="0" err="1" smtClean="0">
                <a:latin typeface="Cambria" pitchFamily="18" charset="0"/>
              </a:rPr>
              <a:t>hiperkalemi</a:t>
            </a:r>
            <a:r>
              <a:rPr lang="tr-TR" dirty="0" smtClean="0">
                <a:latin typeface="Cambria" pitchFamily="18" charset="0"/>
              </a:rPr>
              <a:t>), toksin ve </a:t>
            </a:r>
            <a:r>
              <a:rPr lang="tr-TR" dirty="0" err="1" smtClean="0">
                <a:latin typeface="Cambria" pitchFamily="18" charset="0"/>
              </a:rPr>
              <a:t>metabolit</a:t>
            </a:r>
            <a:r>
              <a:rPr lang="tr-TR" dirty="0" smtClean="0">
                <a:latin typeface="Cambria" pitchFamily="18" charset="0"/>
              </a:rPr>
              <a:t> (amonyak) </a:t>
            </a:r>
            <a:r>
              <a:rPr lang="tr-TR" dirty="0" err="1" smtClean="0">
                <a:latin typeface="Cambria" pitchFamily="18" charset="0"/>
              </a:rPr>
              <a:t>klirensi</a:t>
            </a:r>
            <a:r>
              <a:rPr lang="tr-TR" dirty="0" smtClean="0">
                <a:latin typeface="Cambria" pitchFamily="18" charset="0"/>
              </a:rPr>
              <a:t> </a:t>
            </a:r>
            <a:r>
              <a:rPr lang="tr-TR" dirty="0" err="1" smtClean="0">
                <a:latin typeface="Cambria" pitchFamily="18" charset="0"/>
              </a:rPr>
              <a:t>amaçlandıgında</a:t>
            </a:r>
            <a:r>
              <a:rPr lang="tr-TR" dirty="0" smtClean="0">
                <a:latin typeface="Cambria" pitchFamily="18" charset="0"/>
              </a:rPr>
              <a:t> PD ile hedefe </a:t>
            </a:r>
            <a:r>
              <a:rPr lang="tr-TR" dirty="0" err="1" smtClean="0">
                <a:latin typeface="Cambria" pitchFamily="18" charset="0"/>
              </a:rPr>
              <a:t>ulasmak</a:t>
            </a:r>
            <a:r>
              <a:rPr lang="tr-TR" dirty="0" smtClean="0">
                <a:latin typeface="Cambria" pitchFamily="18" charset="0"/>
              </a:rPr>
              <a:t> zordur. </a:t>
            </a:r>
          </a:p>
          <a:p>
            <a:endParaRPr lang="tr-TR" dirty="0" smtClean="0">
              <a:latin typeface="Cambria" pitchFamily="18" charset="0"/>
            </a:endParaRPr>
          </a:p>
          <a:p>
            <a:r>
              <a:rPr lang="tr-TR" dirty="0" smtClean="0">
                <a:latin typeface="Cambria" pitchFamily="18" charset="0"/>
              </a:rPr>
              <a:t>Ek olarak akut sıvı yükünün </a:t>
            </a:r>
            <a:r>
              <a:rPr lang="tr-TR" dirty="0" err="1" smtClean="0">
                <a:latin typeface="Cambria" pitchFamily="18" charset="0"/>
              </a:rPr>
              <a:t>oldugu</a:t>
            </a:r>
            <a:r>
              <a:rPr lang="tr-TR" dirty="0" smtClean="0">
                <a:latin typeface="Cambria" pitchFamily="18" charset="0"/>
              </a:rPr>
              <a:t> durumlarda (</a:t>
            </a:r>
            <a:r>
              <a:rPr lang="tr-TR" dirty="0" err="1" smtClean="0">
                <a:latin typeface="Cambria" pitchFamily="18" charset="0"/>
              </a:rPr>
              <a:t>pulmoner</a:t>
            </a:r>
            <a:r>
              <a:rPr lang="tr-TR" dirty="0" smtClean="0">
                <a:latin typeface="Cambria" pitchFamily="18" charset="0"/>
              </a:rPr>
              <a:t> ödem ve </a:t>
            </a:r>
            <a:r>
              <a:rPr lang="tr-TR" dirty="0" err="1" smtClean="0">
                <a:latin typeface="Cambria" pitchFamily="18" charset="0"/>
              </a:rPr>
              <a:t>konjestif</a:t>
            </a:r>
            <a:r>
              <a:rPr lang="tr-TR" dirty="0" smtClean="0">
                <a:latin typeface="Cambria" pitchFamily="18" charset="0"/>
              </a:rPr>
              <a:t> kalp </a:t>
            </a:r>
            <a:r>
              <a:rPr lang="tr-TR" dirty="0" err="1" smtClean="0">
                <a:latin typeface="Cambria" pitchFamily="18" charset="0"/>
              </a:rPr>
              <a:t>yetersizligi</a:t>
            </a:r>
            <a:r>
              <a:rPr lang="tr-TR" dirty="0" smtClean="0">
                <a:latin typeface="Cambria" pitchFamily="18" charset="0"/>
              </a:rPr>
              <a:t>) PD ile </a:t>
            </a:r>
            <a:r>
              <a:rPr lang="tr-TR" dirty="0" err="1" smtClean="0">
                <a:latin typeface="Cambria" pitchFamily="18" charset="0"/>
              </a:rPr>
              <a:t>saglanan</a:t>
            </a:r>
            <a:r>
              <a:rPr lang="tr-TR" dirty="0" smtClean="0">
                <a:latin typeface="Cambria" pitchFamily="18" charset="0"/>
              </a:rPr>
              <a:t> </a:t>
            </a:r>
            <a:r>
              <a:rPr lang="tr-TR" dirty="0" err="1" smtClean="0">
                <a:latin typeface="Cambria" pitchFamily="18" charset="0"/>
              </a:rPr>
              <a:t>ultrafiltrasyon</a:t>
            </a:r>
            <a:r>
              <a:rPr lang="tr-TR" dirty="0" smtClean="0">
                <a:latin typeface="Cambria" pitchFamily="18" charset="0"/>
              </a:rPr>
              <a:t> hastadaki hızlı gidisi veya </a:t>
            </a:r>
            <a:r>
              <a:rPr lang="tr-TR" dirty="0" err="1" smtClean="0">
                <a:latin typeface="Cambria" pitchFamily="18" charset="0"/>
              </a:rPr>
              <a:t>entubasyonu</a:t>
            </a:r>
            <a:r>
              <a:rPr lang="tr-TR" dirty="0" smtClean="0">
                <a:latin typeface="Cambria" pitchFamily="18" charset="0"/>
              </a:rPr>
              <a:t> engellemede yetersiz kalabilir.</a:t>
            </a:r>
            <a:endParaRPr lang="tr-TR"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p:txBody>
          <a:bodyPr/>
          <a:lstStyle/>
          <a:p>
            <a:r>
              <a:rPr lang="tr-TR" sz="3200">
                <a:solidFill>
                  <a:srgbClr val="0000CC"/>
                </a:solidFill>
              </a:rPr>
              <a:t>PERİTON DİYALİZİNİN AVANTAJLARI</a:t>
            </a:r>
          </a:p>
        </p:txBody>
      </p:sp>
      <p:sp>
        <p:nvSpPr>
          <p:cNvPr id="125955" name="Rectangle 3"/>
          <p:cNvSpPr>
            <a:spLocks noGrp="1" noChangeArrowheads="1"/>
          </p:cNvSpPr>
          <p:nvPr>
            <p:ph type="body" idx="1"/>
          </p:nvPr>
        </p:nvSpPr>
        <p:spPr>
          <a:xfrm>
            <a:off x="395536" y="2073275"/>
            <a:ext cx="8229600" cy="4784725"/>
          </a:xfrm>
        </p:spPr>
        <p:txBody>
          <a:bodyPr/>
          <a:lstStyle/>
          <a:p>
            <a:pPr marL="609600" indent="-609600">
              <a:lnSpc>
                <a:spcPct val="90000"/>
              </a:lnSpc>
              <a:buFont typeface="+mj-lt"/>
              <a:buAutoNum type="arabicPeriod"/>
            </a:pPr>
            <a:r>
              <a:rPr lang="tr-TR" dirty="0"/>
              <a:t>    - Hastanın daha bağımsız olması</a:t>
            </a:r>
          </a:p>
          <a:p>
            <a:pPr marL="609600" indent="-609600">
              <a:lnSpc>
                <a:spcPct val="90000"/>
              </a:lnSpc>
              <a:buFont typeface="+mj-lt"/>
              <a:buAutoNum type="arabicPeriod"/>
            </a:pPr>
            <a:r>
              <a:rPr lang="tr-TR" dirty="0"/>
              <a:t>    - Daha az diyet ve sıvı kısıtlaması</a:t>
            </a:r>
          </a:p>
          <a:p>
            <a:pPr marL="609600" indent="-609600">
              <a:lnSpc>
                <a:spcPct val="90000"/>
              </a:lnSpc>
              <a:buFont typeface="+mj-lt"/>
              <a:buAutoNum type="arabicPeriod"/>
            </a:pPr>
            <a:r>
              <a:rPr lang="tr-TR" dirty="0"/>
              <a:t>    - Damar giriş yoluna ihtiyaç göstermemesi</a:t>
            </a:r>
          </a:p>
          <a:p>
            <a:pPr marL="609600" indent="-609600">
              <a:lnSpc>
                <a:spcPct val="90000"/>
              </a:lnSpc>
              <a:buFont typeface="+mj-lt"/>
              <a:buAutoNum type="arabicPeriod"/>
            </a:pPr>
            <a:r>
              <a:rPr lang="tr-TR" dirty="0"/>
              <a:t>    - Periton </a:t>
            </a:r>
            <a:r>
              <a:rPr lang="tr-TR" dirty="0" err="1"/>
              <a:t>solüt</a:t>
            </a:r>
            <a:r>
              <a:rPr lang="tr-TR" dirty="0"/>
              <a:t> atımının dengeli - devamlı olması</a:t>
            </a:r>
          </a:p>
          <a:p>
            <a:pPr marL="609600" indent="-609600">
              <a:lnSpc>
                <a:spcPct val="90000"/>
              </a:lnSpc>
              <a:buFont typeface="+mj-lt"/>
              <a:buAutoNum type="arabicPeriod"/>
            </a:pPr>
            <a:r>
              <a:rPr lang="tr-TR" dirty="0"/>
              <a:t>    - Aneminin daha kolay kontrol altına alınması</a:t>
            </a:r>
          </a:p>
          <a:p>
            <a:pPr marL="609600" indent="-609600">
              <a:lnSpc>
                <a:spcPct val="90000"/>
              </a:lnSpc>
              <a:buFont typeface="+mj-lt"/>
              <a:buAutoNum type="arabicPeriod"/>
            </a:pPr>
            <a:r>
              <a:rPr lang="tr-TR" dirty="0"/>
              <a:t>    - Orta ve büyük moleküllü üremik toksin </a:t>
            </a:r>
            <a:r>
              <a:rPr lang="tr-TR" dirty="0" err="1"/>
              <a:t>klirenslerinin</a:t>
            </a:r>
            <a:r>
              <a:rPr lang="tr-TR" dirty="0"/>
              <a:t> daha yüksek olması</a:t>
            </a:r>
          </a:p>
          <a:p>
            <a:pPr marL="609600" indent="-609600">
              <a:lnSpc>
                <a:spcPct val="90000"/>
              </a:lnSpc>
              <a:buFont typeface="+mj-lt"/>
              <a:buAutoNum type="arabicPeriod"/>
            </a:pPr>
            <a:endParaRPr lang="tr-TR" sz="2000" dirty="0">
              <a:effectLst>
                <a:outerShdw blurRad="38100" dist="38100" dir="2700000" algn="tl">
                  <a:srgbClr val="FFFFFF"/>
                </a:outerShdw>
              </a:effectLst>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p:txBody>
          <a:bodyPr/>
          <a:lstStyle/>
          <a:p>
            <a:r>
              <a:rPr lang="tr-TR" sz="3200">
                <a:solidFill>
                  <a:srgbClr val="0000CC"/>
                </a:solidFill>
              </a:rPr>
              <a:t>PERİTON DİYALİZİNİN DEZAVANTAJLARI</a:t>
            </a:r>
          </a:p>
        </p:txBody>
      </p:sp>
      <p:sp>
        <p:nvSpPr>
          <p:cNvPr id="126979" name="Rectangle 3"/>
          <p:cNvSpPr>
            <a:spLocks noGrp="1" noChangeArrowheads="1"/>
          </p:cNvSpPr>
          <p:nvPr>
            <p:ph type="body" idx="1"/>
          </p:nvPr>
        </p:nvSpPr>
        <p:spPr/>
        <p:txBody>
          <a:bodyPr/>
          <a:lstStyle/>
          <a:p>
            <a:pPr>
              <a:buFontTx/>
              <a:buChar char="-"/>
            </a:pPr>
            <a:r>
              <a:rPr lang="tr-TR" sz="2800"/>
              <a:t>Diyaliz solusyonlarının periton zarında yol açtığı fonksiyonel ve yapısal değişiklikler nedeniyle teknik kullanım süresi düşüktür.</a:t>
            </a:r>
          </a:p>
          <a:p>
            <a:pPr>
              <a:buFontTx/>
              <a:buChar char="-"/>
            </a:pPr>
            <a:endParaRPr lang="tr-TR" sz="2800"/>
          </a:p>
          <a:p>
            <a:pPr>
              <a:buFontTx/>
              <a:buChar char="-"/>
            </a:pPr>
            <a:r>
              <a:rPr lang="tr-TR" sz="2800"/>
              <a:t>Peritoneal protein kullanımı nedeniyle malnütrisyon sıklığı daha fazladır</a:t>
            </a:r>
          </a:p>
          <a:p>
            <a:pPr>
              <a:buFontTx/>
              <a:buChar char="-"/>
            </a:pPr>
            <a:endParaRPr lang="tr-TR" sz="2800"/>
          </a:p>
          <a:p>
            <a:pPr>
              <a:buFontTx/>
              <a:buChar char="-"/>
            </a:pPr>
            <a:r>
              <a:rPr lang="tr-TR" sz="2800"/>
              <a:t>Diyalizattan sürekli glukoz emilimi nedeniyle obezite sıklığı yüksektir</a:t>
            </a:r>
          </a:p>
          <a:p>
            <a:pPr>
              <a:buFontTx/>
              <a:buChar char="-"/>
            </a:pPr>
            <a:endParaRPr lang="tr-TR" sz="280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lstStyle/>
          <a:p>
            <a:r>
              <a:rPr lang="tr-TR">
                <a:solidFill>
                  <a:srgbClr val="0000FF"/>
                </a:solidFill>
              </a:rPr>
              <a:t>Komplikasyonlar</a:t>
            </a:r>
          </a:p>
        </p:txBody>
      </p:sp>
      <p:sp>
        <p:nvSpPr>
          <p:cNvPr id="105475" name="Rectangle 3"/>
          <p:cNvSpPr>
            <a:spLocks noGrp="1" noChangeArrowheads="1"/>
          </p:cNvSpPr>
          <p:nvPr>
            <p:ph type="body" idx="1"/>
          </p:nvPr>
        </p:nvSpPr>
        <p:spPr/>
        <p:txBody>
          <a:bodyPr/>
          <a:lstStyle/>
          <a:p>
            <a:r>
              <a:rPr lang="tr-TR" dirty="0" err="1"/>
              <a:t>Katetere</a:t>
            </a:r>
            <a:r>
              <a:rPr lang="tr-TR" dirty="0"/>
              <a:t> bağlı tıkanma yapışıklık…</a:t>
            </a:r>
          </a:p>
          <a:p>
            <a:endParaRPr lang="tr-TR" dirty="0"/>
          </a:p>
          <a:p>
            <a:r>
              <a:rPr lang="tr-TR" dirty="0"/>
              <a:t>Karın içi basınç artışına bağlı karın ağrısı, bel </a:t>
            </a:r>
            <a:r>
              <a:rPr lang="tr-TR" dirty="0" smtClean="0"/>
              <a:t>ağrısı, fıtık</a:t>
            </a:r>
            <a:r>
              <a:rPr lang="tr-TR" dirty="0"/>
              <a:t>…</a:t>
            </a:r>
          </a:p>
          <a:p>
            <a:endParaRPr lang="tr-TR" dirty="0"/>
          </a:p>
          <a:p>
            <a:r>
              <a:rPr lang="tr-TR" dirty="0" err="1"/>
              <a:t>Kateter</a:t>
            </a:r>
            <a:r>
              <a:rPr lang="tr-TR" dirty="0"/>
              <a:t> enfeksiyonu, peritonit…</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dirty="0" smtClean="0">
                <a:latin typeface="Cambria" pitchFamily="18" charset="0"/>
              </a:rPr>
              <a:t>Periton diyalizi uygulama</a:t>
            </a:r>
            <a:endParaRPr lang="tr-TR" dirty="0">
              <a:latin typeface="Cambria" pitchFamily="18" charset="0"/>
            </a:endParaRPr>
          </a:p>
        </p:txBody>
      </p:sp>
      <p:sp>
        <p:nvSpPr>
          <p:cNvPr id="3" name="2 İçerik Yer Tutucusu"/>
          <p:cNvSpPr>
            <a:spLocks noGrp="1"/>
          </p:cNvSpPr>
          <p:nvPr>
            <p:ph idx="1"/>
          </p:nvPr>
        </p:nvSpPr>
        <p:spPr/>
        <p:txBody>
          <a:bodyPr>
            <a:normAutofit fontScale="92500" lnSpcReduction="20000"/>
          </a:bodyPr>
          <a:lstStyle/>
          <a:p>
            <a:r>
              <a:rPr lang="tr-TR" dirty="0" smtClean="0">
                <a:latin typeface="Cambria" pitchFamily="18" charset="0"/>
              </a:rPr>
              <a:t>1. Mesaneye sonda konularak mesane </a:t>
            </a:r>
            <a:r>
              <a:rPr lang="tr-TR" dirty="0" err="1" smtClean="0">
                <a:latin typeface="Cambria" pitchFamily="18" charset="0"/>
              </a:rPr>
              <a:t>bosaltılır</a:t>
            </a:r>
            <a:r>
              <a:rPr lang="tr-TR" dirty="0" smtClean="0">
                <a:latin typeface="Cambria" pitchFamily="18" charset="0"/>
              </a:rPr>
              <a:t>.</a:t>
            </a:r>
          </a:p>
          <a:p>
            <a:pPr>
              <a:buNone/>
            </a:pPr>
            <a:r>
              <a:rPr lang="tr-TR" dirty="0" smtClean="0">
                <a:latin typeface="Cambria" pitchFamily="18" charset="0"/>
              </a:rPr>
              <a:t>   2. Periton diyaliz sıvıları 37°C ısıtılır.</a:t>
            </a:r>
          </a:p>
          <a:p>
            <a:pPr>
              <a:buNone/>
            </a:pPr>
            <a:r>
              <a:rPr lang="tr-TR" dirty="0" smtClean="0">
                <a:latin typeface="Cambria" pitchFamily="18" charset="0"/>
              </a:rPr>
              <a:t>   3. </a:t>
            </a:r>
            <a:r>
              <a:rPr lang="tr-TR" dirty="0" err="1" smtClean="0">
                <a:latin typeface="Cambria" pitchFamily="18" charset="0"/>
              </a:rPr>
              <a:t>Angiocut</a:t>
            </a:r>
            <a:r>
              <a:rPr lang="tr-TR" dirty="0" smtClean="0">
                <a:latin typeface="Cambria" pitchFamily="18" charset="0"/>
              </a:rPr>
              <a:t> ile 20cc/kg diyaliz sıvısı batın </a:t>
            </a:r>
            <a:r>
              <a:rPr lang="tr-TR" dirty="0" err="1" smtClean="0">
                <a:latin typeface="Cambria" pitchFamily="18" charset="0"/>
              </a:rPr>
              <a:t>bosluguna</a:t>
            </a:r>
            <a:r>
              <a:rPr lang="tr-TR" dirty="0" smtClean="0">
                <a:latin typeface="Cambria" pitchFamily="18" charset="0"/>
              </a:rPr>
              <a:t> verilir. Amaç diyaliz </a:t>
            </a:r>
            <a:r>
              <a:rPr lang="tr-TR" dirty="0" err="1" smtClean="0">
                <a:latin typeface="Cambria" pitchFamily="18" charset="0"/>
              </a:rPr>
              <a:t>kateteri</a:t>
            </a:r>
            <a:r>
              <a:rPr lang="tr-TR" dirty="0" smtClean="0">
                <a:latin typeface="Cambria" pitchFamily="18" charset="0"/>
              </a:rPr>
              <a:t> takılması sırasında barsak </a:t>
            </a:r>
            <a:r>
              <a:rPr lang="tr-TR" dirty="0" err="1" smtClean="0">
                <a:latin typeface="Cambria" pitchFamily="18" charset="0"/>
              </a:rPr>
              <a:t>perforasyon</a:t>
            </a:r>
            <a:r>
              <a:rPr lang="tr-TR" dirty="0" smtClean="0">
                <a:latin typeface="Cambria" pitchFamily="18" charset="0"/>
              </a:rPr>
              <a:t> riskini azaltmaktır. </a:t>
            </a:r>
          </a:p>
          <a:p>
            <a:pPr>
              <a:buNone/>
            </a:pPr>
            <a:r>
              <a:rPr lang="tr-TR" dirty="0" smtClean="0">
                <a:latin typeface="Cambria" pitchFamily="18" charset="0"/>
              </a:rPr>
              <a:t>   4. Göbek </a:t>
            </a:r>
            <a:r>
              <a:rPr lang="tr-TR" dirty="0" err="1" smtClean="0">
                <a:latin typeface="Cambria" pitchFamily="18" charset="0"/>
              </a:rPr>
              <a:t>deligi</a:t>
            </a:r>
            <a:r>
              <a:rPr lang="tr-TR" dirty="0" smtClean="0">
                <a:latin typeface="Cambria" pitchFamily="18" charset="0"/>
              </a:rPr>
              <a:t> ile ön </a:t>
            </a:r>
            <a:r>
              <a:rPr lang="tr-TR" dirty="0" err="1" smtClean="0">
                <a:latin typeface="Cambria" pitchFamily="18" charset="0"/>
              </a:rPr>
              <a:t>iliak</a:t>
            </a:r>
            <a:r>
              <a:rPr lang="tr-TR" dirty="0" smtClean="0">
                <a:latin typeface="Cambria" pitchFamily="18" charset="0"/>
              </a:rPr>
              <a:t> </a:t>
            </a:r>
            <a:r>
              <a:rPr lang="tr-TR" dirty="0" err="1" smtClean="0">
                <a:latin typeface="Cambria" pitchFamily="18" charset="0"/>
              </a:rPr>
              <a:t>krista</a:t>
            </a:r>
            <a:r>
              <a:rPr lang="tr-TR" dirty="0" smtClean="0">
                <a:latin typeface="Cambria" pitchFamily="18" charset="0"/>
              </a:rPr>
              <a:t> arasındaki mesafenin 1/3 iç noktası saptanır. Periton diyaliz </a:t>
            </a:r>
            <a:r>
              <a:rPr lang="tr-TR" dirty="0" err="1" smtClean="0">
                <a:latin typeface="Cambria" pitchFamily="18" charset="0"/>
              </a:rPr>
              <a:t>kateteri</a:t>
            </a:r>
            <a:r>
              <a:rPr lang="tr-TR" dirty="0" smtClean="0">
                <a:latin typeface="Cambria" pitchFamily="18" charset="0"/>
              </a:rPr>
              <a:t> </a:t>
            </a:r>
            <a:r>
              <a:rPr lang="tr-TR" dirty="0" err="1" smtClean="0">
                <a:latin typeface="Cambria" pitchFamily="18" charset="0"/>
              </a:rPr>
              <a:t>perkütan</a:t>
            </a:r>
            <a:r>
              <a:rPr lang="tr-TR" dirty="0" smtClean="0">
                <a:latin typeface="Cambria" pitchFamily="18" charset="0"/>
              </a:rPr>
              <a:t> olarak </a:t>
            </a:r>
            <a:r>
              <a:rPr lang="tr-TR" dirty="0" err="1" smtClean="0">
                <a:latin typeface="Cambria" pitchFamily="18" charset="0"/>
              </a:rPr>
              <a:t>yerlestirilir</a:t>
            </a:r>
            <a:endParaRPr lang="tr-TR" dirty="0" smtClean="0">
              <a:latin typeface="Cambria" pitchFamily="18" charset="0"/>
            </a:endParaRPr>
          </a:p>
          <a:p>
            <a:pPr>
              <a:buNone/>
            </a:pPr>
            <a:r>
              <a:rPr lang="tr-TR" dirty="0" smtClean="0">
                <a:latin typeface="Cambria" pitchFamily="18" charset="0"/>
              </a:rPr>
              <a:t>   5. </a:t>
            </a:r>
            <a:r>
              <a:rPr lang="tr-TR" b="1" dirty="0" smtClean="0">
                <a:latin typeface="Cambria" pitchFamily="18" charset="0"/>
              </a:rPr>
              <a:t>On dakika </a:t>
            </a:r>
            <a:r>
              <a:rPr lang="tr-TR" b="1" dirty="0" err="1" smtClean="0">
                <a:latin typeface="Cambria" pitchFamily="18" charset="0"/>
              </a:rPr>
              <a:t>veris</a:t>
            </a:r>
            <a:r>
              <a:rPr lang="tr-TR" b="1" dirty="0" smtClean="0">
                <a:latin typeface="Cambria" pitchFamily="18" charset="0"/>
              </a:rPr>
              <a:t>, 40 dakika bekleme, 10 dakika </a:t>
            </a:r>
            <a:r>
              <a:rPr lang="tr-TR" b="1" dirty="0" err="1" smtClean="0">
                <a:latin typeface="Cambria" pitchFamily="18" charset="0"/>
              </a:rPr>
              <a:t>alıs</a:t>
            </a:r>
            <a:r>
              <a:rPr lang="tr-TR" b="1" dirty="0" smtClean="0">
                <a:latin typeface="Cambria" pitchFamily="18" charset="0"/>
              </a:rPr>
              <a:t> zamanı seklinde saatlik uygulama yapılır.</a:t>
            </a:r>
          </a:p>
          <a:p>
            <a:pPr>
              <a:buNone/>
            </a:pPr>
            <a:r>
              <a:rPr lang="tr-TR" dirty="0" smtClean="0">
                <a:latin typeface="Cambria" pitchFamily="18" charset="0"/>
              </a:rPr>
              <a:t>   6. </a:t>
            </a:r>
            <a:r>
              <a:rPr lang="tr-TR" dirty="0" err="1" smtClean="0">
                <a:latin typeface="Cambria" pitchFamily="18" charset="0"/>
              </a:rPr>
              <a:t>Baslangıçta</a:t>
            </a:r>
            <a:r>
              <a:rPr lang="tr-TR" dirty="0" smtClean="0">
                <a:latin typeface="Cambria" pitchFamily="18" charset="0"/>
              </a:rPr>
              <a:t> sızıntıyı engellemek için 30 </a:t>
            </a:r>
            <a:r>
              <a:rPr lang="tr-TR" dirty="0" err="1" smtClean="0">
                <a:latin typeface="Cambria" pitchFamily="18" charset="0"/>
              </a:rPr>
              <a:t>cc</a:t>
            </a:r>
            <a:r>
              <a:rPr lang="tr-TR" dirty="0" smtClean="0">
                <a:latin typeface="Cambria" pitchFamily="18" charset="0"/>
              </a:rPr>
              <a:t>/kg miktarında periton diyaliz sıvısı verilir. Daha sonda 50 </a:t>
            </a:r>
            <a:r>
              <a:rPr lang="tr-TR" dirty="0" err="1" smtClean="0">
                <a:latin typeface="Cambria" pitchFamily="18" charset="0"/>
              </a:rPr>
              <a:t>cc</a:t>
            </a:r>
            <a:r>
              <a:rPr lang="tr-TR" dirty="0" smtClean="0">
                <a:latin typeface="Cambria" pitchFamily="18" charset="0"/>
              </a:rPr>
              <a:t>/kg sıvı miktarına çıkılır.</a:t>
            </a:r>
            <a:endParaRPr lang="tr-TR" dirty="0">
              <a:latin typeface="Cambria" pitchFamily="18"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latin typeface="Cambria" pitchFamily="18" charset="0"/>
            </a:endParaRPr>
          </a:p>
        </p:txBody>
      </p:sp>
      <p:sp>
        <p:nvSpPr>
          <p:cNvPr id="3" name="2 İçerik Yer Tutucusu"/>
          <p:cNvSpPr>
            <a:spLocks noGrp="1"/>
          </p:cNvSpPr>
          <p:nvPr>
            <p:ph idx="1"/>
          </p:nvPr>
        </p:nvSpPr>
        <p:spPr>
          <a:xfrm>
            <a:off x="457200" y="1992208"/>
            <a:ext cx="8229600" cy="4389120"/>
          </a:xfrm>
        </p:spPr>
        <p:txBody>
          <a:bodyPr>
            <a:normAutofit fontScale="92500" lnSpcReduction="20000"/>
          </a:bodyPr>
          <a:lstStyle/>
          <a:p>
            <a:r>
              <a:rPr lang="tr-TR" dirty="0" smtClean="0">
                <a:latin typeface="Cambria" pitchFamily="18" charset="0"/>
              </a:rPr>
              <a:t>7. </a:t>
            </a:r>
            <a:r>
              <a:rPr lang="tr-TR" dirty="0" err="1" smtClean="0">
                <a:latin typeface="Cambria" pitchFamily="18" charset="0"/>
              </a:rPr>
              <a:t>Hiperpotasemi</a:t>
            </a:r>
            <a:r>
              <a:rPr lang="tr-TR" dirty="0" smtClean="0">
                <a:latin typeface="Cambria" pitchFamily="18" charset="0"/>
              </a:rPr>
              <a:t> varsa ilk diyaliz sıvılarına potasyum eklenmez. Daha sonra % 7.5 </a:t>
            </a:r>
            <a:r>
              <a:rPr lang="tr-TR" dirty="0" err="1" smtClean="0">
                <a:latin typeface="Cambria" pitchFamily="18" charset="0"/>
              </a:rPr>
              <a:t>KCl</a:t>
            </a:r>
            <a:r>
              <a:rPr lang="tr-TR" dirty="0" smtClean="0">
                <a:latin typeface="Cambria" pitchFamily="18" charset="0"/>
              </a:rPr>
              <a:t> ampulden her 1 litreye 4 </a:t>
            </a:r>
            <a:r>
              <a:rPr lang="tr-TR" dirty="0" err="1" smtClean="0">
                <a:latin typeface="Cambria" pitchFamily="18" charset="0"/>
              </a:rPr>
              <a:t>cc</a:t>
            </a:r>
            <a:r>
              <a:rPr lang="tr-TR" dirty="0" smtClean="0">
                <a:latin typeface="Cambria" pitchFamily="18" charset="0"/>
              </a:rPr>
              <a:t> (4 </a:t>
            </a:r>
            <a:r>
              <a:rPr lang="tr-TR" dirty="0" err="1" smtClean="0">
                <a:latin typeface="Cambria" pitchFamily="18" charset="0"/>
              </a:rPr>
              <a:t>mmol</a:t>
            </a:r>
            <a:r>
              <a:rPr lang="tr-TR" dirty="0" smtClean="0">
                <a:latin typeface="Cambria" pitchFamily="18" charset="0"/>
              </a:rPr>
              <a:t>/l) eklenir.</a:t>
            </a:r>
          </a:p>
          <a:p>
            <a:pPr>
              <a:buNone/>
            </a:pPr>
            <a:r>
              <a:rPr lang="tr-TR" dirty="0" smtClean="0">
                <a:latin typeface="Cambria" pitchFamily="18" charset="0"/>
              </a:rPr>
              <a:t>    </a:t>
            </a:r>
            <a:r>
              <a:rPr lang="nb-NO" dirty="0" smtClean="0">
                <a:latin typeface="Cambria" pitchFamily="18" charset="0"/>
              </a:rPr>
              <a:t>8. Her litreye 200-500 ünite heparin eklenebilir.</a:t>
            </a:r>
          </a:p>
          <a:p>
            <a:pPr>
              <a:buNone/>
            </a:pPr>
            <a:r>
              <a:rPr lang="tr-TR" dirty="0" smtClean="0">
                <a:latin typeface="Cambria" pitchFamily="18" charset="0"/>
              </a:rPr>
              <a:t>    9. Steril </a:t>
            </a:r>
            <a:r>
              <a:rPr lang="tr-TR" dirty="0" err="1" smtClean="0">
                <a:latin typeface="Cambria" pitchFamily="18" charset="0"/>
              </a:rPr>
              <a:t>kosullarda</a:t>
            </a:r>
            <a:r>
              <a:rPr lang="tr-TR" dirty="0" smtClean="0">
                <a:latin typeface="Cambria" pitchFamily="18" charset="0"/>
              </a:rPr>
              <a:t> uygulanan diyalizler için antibiyotik eklenmesine gerek yoktur.</a:t>
            </a:r>
          </a:p>
          <a:p>
            <a:pPr>
              <a:buNone/>
            </a:pPr>
            <a:r>
              <a:rPr lang="tr-TR" dirty="0" smtClean="0">
                <a:latin typeface="Cambria" pitchFamily="18" charset="0"/>
              </a:rPr>
              <a:t>    10. Diyaliz süresi 48-72 saat devam eder. Gerekirse 5 güne uzatılabilinir.</a:t>
            </a:r>
          </a:p>
          <a:p>
            <a:pPr>
              <a:buNone/>
            </a:pPr>
            <a:r>
              <a:rPr lang="tr-TR" dirty="0" smtClean="0">
                <a:latin typeface="Cambria" pitchFamily="18" charset="0"/>
              </a:rPr>
              <a:t>    11. </a:t>
            </a:r>
            <a:r>
              <a:rPr lang="tr-TR" dirty="0" err="1" smtClean="0">
                <a:latin typeface="Cambria" pitchFamily="18" charset="0"/>
              </a:rPr>
              <a:t>Hipertonik</a:t>
            </a:r>
            <a:r>
              <a:rPr lang="tr-TR" dirty="0" smtClean="0">
                <a:latin typeface="Cambria" pitchFamily="18" charset="0"/>
              </a:rPr>
              <a:t> diyaliz gerekiyorsa % 30’luk </a:t>
            </a:r>
            <a:r>
              <a:rPr lang="tr-TR" dirty="0" err="1" smtClean="0">
                <a:latin typeface="Cambria" pitchFamily="18" charset="0"/>
              </a:rPr>
              <a:t>dextroz</a:t>
            </a:r>
            <a:r>
              <a:rPr lang="tr-TR" dirty="0" smtClean="0">
                <a:latin typeface="Cambria" pitchFamily="18" charset="0"/>
              </a:rPr>
              <a:t> ilave edilir.</a:t>
            </a:r>
          </a:p>
          <a:p>
            <a:pPr>
              <a:buNone/>
            </a:pPr>
            <a:r>
              <a:rPr lang="tr-TR" dirty="0" smtClean="0">
                <a:latin typeface="Cambria" pitchFamily="18" charset="0"/>
              </a:rPr>
              <a:t>    12. Diyaliz </a:t>
            </a:r>
            <a:r>
              <a:rPr lang="tr-TR" dirty="0" err="1" smtClean="0">
                <a:latin typeface="Cambria" pitchFamily="18" charset="0"/>
              </a:rPr>
              <a:t>baslangıcının</a:t>
            </a:r>
            <a:r>
              <a:rPr lang="tr-TR" dirty="0" smtClean="0">
                <a:latin typeface="Cambria" pitchFamily="18" charset="0"/>
              </a:rPr>
              <a:t> 6. saatinde ve daha sonra </a:t>
            </a:r>
            <a:r>
              <a:rPr lang="tr-TR" dirty="0" err="1" smtClean="0">
                <a:latin typeface="Cambria" pitchFamily="18" charset="0"/>
              </a:rPr>
              <a:t>hergün</a:t>
            </a:r>
            <a:r>
              <a:rPr lang="tr-TR" dirty="0" smtClean="0">
                <a:latin typeface="Cambria" pitchFamily="18" charset="0"/>
              </a:rPr>
              <a:t> elektrolitler, kan gazı ve </a:t>
            </a:r>
            <a:r>
              <a:rPr lang="tr-TR" dirty="0" err="1" smtClean="0">
                <a:latin typeface="Cambria" pitchFamily="18" charset="0"/>
              </a:rPr>
              <a:t>diyalizat</a:t>
            </a:r>
            <a:r>
              <a:rPr lang="tr-TR" dirty="0" smtClean="0">
                <a:latin typeface="Cambria" pitchFamily="18" charset="0"/>
              </a:rPr>
              <a:t>  kültürü alınır.</a:t>
            </a:r>
          </a:p>
          <a:p>
            <a:pPr>
              <a:buNone/>
            </a:pPr>
            <a:r>
              <a:rPr lang="tr-TR" dirty="0" smtClean="0">
                <a:latin typeface="Cambria" pitchFamily="18" charset="0"/>
              </a:rPr>
              <a:t>    13. Hastanın </a:t>
            </a:r>
            <a:r>
              <a:rPr lang="tr-TR" dirty="0" err="1" smtClean="0">
                <a:latin typeface="Cambria" pitchFamily="18" charset="0"/>
              </a:rPr>
              <a:t>hergün</a:t>
            </a:r>
            <a:r>
              <a:rPr lang="tr-TR" dirty="0" smtClean="0">
                <a:latin typeface="Cambria" pitchFamily="18" charset="0"/>
              </a:rPr>
              <a:t> tartı kontrolü yapılır.</a:t>
            </a:r>
            <a:endParaRPr lang="tr-TR" dirty="0">
              <a:latin typeface="Cambria" pitchFamily="18"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dirty="0"/>
          </a:p>
        </p:txBody>
      </p:sp>
      <p:pic>
        <p:nvPicPr>
          <p:cNvPr id="1026" name="Picture 2" descr="http://4.bp.blogspot.com/_u7NciQOV8Ps/S3mWAH60xVI/AAAAAAAAAMA/Ds_t_QRstY8/s320/peri+kater.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pic>
        <p:nvPicPr>
          <p:cNvPr id="70658" name="Picture 2" descr="http://static.wixstatic.com/media/d5f140_5e157031ca24416dbc07d879baefbdef~mv2.jpg/v1/fill/w_613,h_411/d5f140_5e157031ca24416dbc07d879baefbdef~mv2.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latin typeface="Cambria" pitchFamily="18" charset="0"/>
            </a:endParaRPr>
          </a:p>
        </p:txBody>
      </p:sp>
      <p:sp>
        <p:nvSpPr>
          <p:cNvPr id="3" name="2 İçerik Yer Tutucusu"/>
          <p:cNvSpPr>
            <a:spLocks noGrp="1"/>
          </p:cNvSpPr>
          <p:nvPr>
            <p:ph idx="1"/>
          </p:nvPr>
        </p:nvSpPr>
        <p:spPr/>
        <p:txBody>
          <a:bodyPr>
            <a:normAutofit/>
          </a:bodyPr>
          <a:lstStyle/>
          <a:p>
            <a:r>
              <a:rPr lang="tr-TR" dirty="0" smtClean="0">
                <a:latin typeface="Cambria" pitchFamily="18" charset="0"/>
              </a:rPr>
              <a:t>Periton diyalizinin volüm ve zaman ayarlı otomatik cihazlar ile yapılması önerilir. Standart periton diyaliz sıvıları </a:t>
            </a:r>
            <a:r>
              <a:rPr lang="tr-TR" dirty="0" err="1" smtClean="0">
                <a:latin typeface="Cambria" pitchFamily="18" charset="0"/>
              </a:rPr>
              <a:t>laktat</a:t>
            </a:r>
            <a:r>
              <a:rPr lang="tr-TR" dirty="0" smtClean="0">
                <a:latin typeface="Cambria" pitchFamily="18" charset="0"/>
              </a:rPr>
              <a:t> içerirler. Laktik </a:t>
            </a:r>
            <a:r>
              <a:rPr lang="tr-TR" dirty="0" err="1" smtClean="0">
                <a:latin typeface="Cambria" pitchFamily="18" charset="0"/>
              </a:rPr>
              <a:t>asidozu</a:t>
            </a:r>
            <a:r>
              <a:rPr lang="tr-TR" dirty="0" smtClean="0">
                <a:latin typeface="Cambria" pitchFamily="18" charset="0"/>
              </a:rPr>
              <a:t> olan veya </a:t>
            </a:r>
            <a:r>
              <a:rPr lang="tr-TR" dirty="0" err="1" smtClean="0">
                <a:latin typeface="Cambria" pitchFamily="18" charset="0"/>
              </a:rPr>
              <a:t>karaciger</a:t>
            </a:r>
            <a:r>
              <a:rPr lang="tr-TR" dirty="0" smtClean="0">
                <a:latin typeface="Cambria" pitchFamily="18" charset="0"/>
              </a:rPr>
              <a:t> </a:t>
            </a:r>
            <a:r>
              <a:rPr lang="tr-TR" dirty="0" err="1" smtClean="0">
                <a:latin typeface="Cambria" pitchFamily="18" charset="0"/>
              </a:rPr>
              <a:t>yetmezligi</a:t>
            </a:r>
            <a:r>
              <a:rPr lang="tr-TR" dirty="0" smtClean="0">
                <a:latin typeface="Cambria" pitchFamily="18" charset="0"/>
              </a:rPr>
              <a:t> olan hastalarda standart periton diyaliz sıvısı yerine bikarbonat içeren solüsyon hazırlanmalıdır.</a:t>
            </a:r>
          </a:p>
          <a:p>
            <a:r>
              <a:rPr lang="tr-TR" dirty="0" smtClean="0">
                <a:latin typeface="Cambria" pitchFamily="18" charset="0"/>
              </a:rPr>
              <a:t>Bunun için:</a:t>
            </a:r>
          </a:p>
          <a:p>
            <a:pPr>
              <a:buNone/>
            </a:pPr>
            <a:r>
              <a:rPr lang="tr-TR" dirty="0" smtClean="0">
                <a:latin typeface="Cambria" pitchFamily="18" charset="0"/>
              </a:rPr>
              <a:t>   450 ml %0.9 </a:t>
            </a:r>
            <a:r>
              <a:rPr lang="tr-TR" dirty="0" err="1" smtClean="0">
                <a:latin typeface="Cambria" pitchFamily="18" charset="0"/>
              </a:rPr>
              <a:t>NaCl</a:t>
            </a:r>
            <a:r>
              <a:rPr lang="tr-TR" dirty="0" smtClean="0">
                <a:latin typeface="Cambria" pitchFamily="18" charset="0"/>
              </a:rPr>
              <a:t>, 450 </a:t>
            </a:r>
            <a:r>
              <a:rPr lang="tr-TR" dirty="0" err="1" smtClean="0">
                <a:latin typeface="Cambria" pitchFamily="18" charset="0"/>
              </a:rPr>
              <a:t>KCl</a:t>
            </a:r>
            <a:r>
              <a:rPr lang="tr-TR" dirty="0" smtClean="0">
                <a:latin typeface="Cambria" pitchFamily="18" charset="0"/>
              </a:rPr>
              <a:t> % 5 Dekstroz, 40 </a:t>
            </a:r>
            <a:r>
              <a:rPr lang="tr-TR" dirty="0" err="1" smtClean="0">
                <a:latin typeface="Cambria" pitchFamily="18" charset="0"/>
              </a:rPr>
              <a:t>cc</a:t>
            </a:r>
            <a:r>
              <a:rPr lang="tr-TR" dirty="0" smtClean="0">
                <a:latin typeface="Cambria" pitchFamily="18" charset="0"/>
              </a:rPr>
              <a:t> % 8.4 NaHCO3 1.2 ml % 15 MgSO4 içeren bir</a:t>
            </a:r>
          </a:p>
          <a:p>
            <a:pPr>
              <a:buNone/>
            </a:pPr>
            <a:r>
              <a:rPr lang="tr-TR" dirty="0" smtClean="0">
                <a:latin typeface="Cambria" pitchFamily="18" charset="0"/>
              </a:rPr>
              <a:t>    </a:t>
            </a:r>
            <a:r>
              <a:rPr lang="tr-TR" dirty="0" err="1" smtClean="0">
                <a:latin typeface="Cambria" pitchFamily="18" charset="0"/>
              </a:rPr>
              <a:t>karısım</a:t>
            </a:r>
            <a:r>
              <a:rPr lang="tr-TR" dirty="0" smtClean="0">
                <a:latin typeface="Cambria" pitchFamily="18" charset="0"/>
              </a:rPr>
              <a:t> yararlı olur.</a:t>
            </a:r>
            <a:endParaRPr lang="tr-TR" dirty="0">
              <a:latin typeface="Cambria" pitchFamily="18"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nn-NO" sz="2800" dirty="0" smtClean="0">
                <a:latin typeface="Cambria" pitchFamily="18" charset="0"/>
              </a:rPr>
              <a:t>3. Sürekli Renal Replasman Tedavisi (SRRT)</a:t>
            </a:r>
            <a:endParaRPr lang="tr-TR" sz="2800" dirty="0">
              <a:latin typeface="Cambria" pitchFamily="18" charset="0"/>
            </a:endParaRPr>
          </a:p>
        </p:txBody>
      </p:sp>
      <p:sp>
        <p:nvSpPr>
          <p:cNvPr id="3" name="2 İçerik Yer Tutucusu"/>
          <p:cNvSpPr>
            <a:spLocks noGrp="1"/>
          </p:cNvSpPr>
          <p:nvPr>
            <p:ph idx="1"/>
          </p:nvPr>
        </p:nvSpPr>
        <p:spPr/>
        <p:txBody>
          <a:bodyPr>
            <a:normAutofit lnSpcReduction="10000"/>
          </a:bodyPr>
          <a:lstStyle/>
          <a:p>
            <a:r>
              <a:rPr lang="tr-TR" sz="2000" b="1" i="1" dirty="0" smtClean="0">
                <a:solidFill>
                  <a:srgbClr val="FF0000"/>
                </a:solidFill>
                <a:latin typeface="Cambria" pitchFamily="18" charset="0"/>
              </a:rPr>
              <a:t>SRRT BAŞLAMA ENDİKASYONLARI</a:t>
            </a:r>
          </a:p>
          <a:p>
            <a:pPr marL="457200" indent="-457200">
              <a:buFont typeface="+mj-lt"/>
              <a:buAutoNum type="arabicPeriod"/>
            </a:pPr>
            <a:r>
              <a:rPr lang="tr-TR" sz="2000" b="1" i="1" dirty="0" smtClean="0">
                <a:solidFill>
                  <a:srgbClr val="FF0000"/>
                </a:solidFill>
                <a:latin typeface="Cambria" pitchFamily="18" charset="0"/>
              </a:rPr>
              <a:t>     </a:t>
            </a:r>
            <a:r>
              <a:rPr lang="tr-TR" sz="2000" b="1" i="1" dirty="0" err="1" smtClean="0">
                <a:solidFill>
                  <a:srgbClr val="FF0000"/>
                </a:solidFill>
                <a:latin typeface="Cambria" pitchFamily="18" charset="0"/>
              </a:rPr>
              <a:t>Hipervolemi</a:t>
            </a:r>
            <a:endParaRPr lang="tr-TR" sz="2000" b="1" i="1" dirty="0" smtClean="0">
              <a:solidFill>
                <a:srgbClr val="FF0000"/>
              </a:solidFill>
              <a:latin typeface="Cambria" pitchFamily="18" charset="0"/>
            </a:endParaRPr>
          </a:p>
          <a:p>
            <a:pPr marL="457200" indent="-457200">
              <a:buFont typeface="+mj-lt"/>
              <a:buAutoNum type="arabicPeriod"/>
            </a:pPr>
            <a:r>
              <a:rPr lang="tr-TR" sz="2000" b="1" i="1" dirty="0" smtClean="0">
                <a:solidFill>
                  <a:srgbClr val="FF0000"/>
                </a:solidFill>
                <a:latin typeface="Cambria" pitchFamily="18" charset="0"/>
              </a:rPr>
              <a:t>     Elektrolit anormallikleri</a:t>
            </a:r>
          </a:p>
          <a:p>
            <a:pPr marL="457200" indent="-457200">
              <a:buFont typeface="+mj-lt"/>
              <a:buAutoNum type="arabicPeriod"/>
            </a:pPr>
            <a:r>
              <a:rPr lang="tr-TR" sz="2000" b="1" i="1" dirty="0" smtClean="0">
                <a:solidFill>
                  <a:srgbClr val="FF0000"/>
                </a:solidFill>
                <a:latin typeface="Cambria" pitchFamily="18" charset="0"/>
              </a:rPr>
              <a:t>     </a:t>
            </a:r>
            <a:r>
              <a:rPr lang="tr-TR" sz="2000" b="1" i="1" dirty="0" err="1" smtClean="0">
                <a:solidFill>
                  <a:srgbClr val="FF0000"/>
                </a:solidFill>
                <a:latin typeface="Cambria" pitchFamily="18" charset="0"/>
              </a:rPr>
              <a:t>Hiperkalemi</a:t>
            </a:r>
            <a:endParaRPr lang="tr-TR" sz="2000" b="1" i="1" dirty="0" smtClean="0">
              <a:solidFill>
                <a:srgbClr val="FF0000"/>
              </a:solidFill>
              <a:latin typeface="Cambria" pitchFamily="18" charset="0"/>
            </a:endParaRPr>
          </a:p>
          <a:p>
            <a:pPr marL="457200" indent="-457200">
              <a:buFont typeface="+mj-lt"/>
              <a:buAutoNum type="arabicPeriod"/>
            </a:pPr>
            <a:r>
              <a:rPr lang="tr-TR" sz="2000" b="1" i="1" dirty="0" smtClean="0">
                <a:solidFill>
                  <a:srgbClr val="FF0000"/>
                </a:solidFill>
                <a:latin typeface="Cambria" pitchFamily="18" charset="0"/>
              </a:rPr>
              <a:t>     </a:t>
            </a:r>
            <a:r>
              <a:rPr lang="tr-TR" sz="2000" b="1" i="1" dirty="0" err="1" smtClean="0">
                <a:solidFill>
                  <a:srgbClr val="FF0000"/>
                </a:solidFill>
                <a:latin typeface="Cambria" pitchFamily="18" charset="0"/>
              </a:rPr>
              <a:t>Metabolik</a:t>
            </a:r>
            <a:r>
              <a:rPr lang="tr-TR" sz="2000" b="1" i="1" dirty="0" smtClean="0">
                <a:solidFill>
                  <a:srgbClr val="FF0000"/>
                </a:solidFill>
                <a:latin typeface="Cambria" pitchFamily="18" charset="0"/>
              </a:rPr>
              <a:t> </a:t>
            </a:r>
            <a:r>
              <a:rPr lang="tr-TR" sz="2000" b="1" i="1" dirty="0" err="1" smtClean="0">
                <a:solidFill>
                  <a:srgbClr val="FF0000"/>
                </a:solidFill>
                <a:latin typeface="Cambria" pitchFamily="18" charset="0"/>
              </a:rPr>
              <a:t>asidoz</a:t>
            </a:r>
            <a:endParaRPr lang="tr-TR" sz="2000" b="1" i="1" dirty="0" smtClean="0">
              <a:solidFill>
                <a:srgbClr val="FF0000"/>
              </a:solidFill>
              <a:latin typeface="Cambria" pitchFamily="18" charset="0"/>
            </a:endParaRPr>
          </a:p>
          <a:p>
            <a:pPr marL="457200" indent="-457200">
              <a:buFont typeface="+mj-lt"/>
              <a:buAutoNum type="arabicPeriod"/>
            </a:pPr>
            <a:r>
              <a:rPr lang="tr-TR" sz="2000" b="1" i="1" dirty="0" smtClean="0">
                <a:solidFill>
                  <a:srgbClr val="FF0000"/>
                </a:solidFill>
                <a:latin typeface="Cambria" pitchFamily="18" charset="0"/>
              </a:rPr>
              <a:t>     Sıvı kısıtlama gereksiniminden hastayı kurtarmak</a:t>
            </a:r>
          </a:p>
          <a:p>
            <a:pPr marL="457200" indent="-457200">
              <a:buFont typeface="+mj-lt"/>
              <a:buAutoNum type="arabicPeriod"/>
            </a:pPr>
            <a:r>
              <a:rPr lang="tr-TR" sz="2000" b="1" i="1" dirty="0" smtClean="0">
                <a:solidFill>
                  <a:srgbClr val="FF0000"/>
                </a:solidFill>
                <a:latin typeface="Cambria" pitchFamily="18" charset="0"/>
              </a:rPr>
              <a:t>     Beslenme ve yüksek volümlü ilaç/kan ürünü verilmesi gereği</a:t>
            </a:r>
          </a:p>
          <a:p>
            <a:pPr marL="457200" indent="-457200">
              <a:buFont typeface="+mj-lt"/>
              <a:buAutoNum type="arabicPeriod"/>
            </a:pPr>
            <a:r>
              <a:rPr lang="tr-TR" sz="2000" b="1" i="1" dirty="0" smtClean="0">
                <a:solidFill>
                  <a:srgbClr val="FF0000"/>
                </a:solidFill>
                <a:latin typeface="Cambria" pitchFamily="18" charset="0"/>
              </a:rPr>
              <a:t>     </a:t>
            </a:r>
            <a:r>
              <a:rPr lang="tr-TR" sz="2000" b="1" i="1" dirty="0" err="1" smtClean="0">
                <a:solidFill>
                  <a:srgbClr val="FF0000"/>
                </a:solidFill>
                <a:latin typeface="Cambria" pitchFamily="18" charset="0"/>
              </a:rPr>
              <a:t>Semptomatik</a:t>
            </a:r>
            <a:r>
              <a:rPr lang="tr-TR" sz="2000" b="1" i="1" dirty="0" smtClean="0">
                <a:solidFill>
                  <a:srgbClr val="FF0000"/>
                </a:solidFill>
                <a:latin typeface="Cambria" pitchFamily="18" charset="0"/>
              </a:rPr>
              <a:t> üremi</a:t>
            </a:r>
          </a:p>
          <a:p>
            <a:pPr marL="457200" indent="-457200">
              <a:buFont typeface="+mj-lt"/>
              <a:buAutoNum type="arabicPeriod"/>
            </a:pPr>
            <a:r>
              <a:rPr lang="tr-TR" sz="2000" b="1" i="1" dirty="0" smtClean="0">
                <a:solidFill>
                  <a:srgbClr val="FF0000"/>
                </a:solidFill>
                <a:latin typeface="Cambria" pitchFamily="18" charset="0"/>
              </a:rPr>
              <a:t>     </a:t>
            </a:r>
            <a:r>
              <a:rPr lang="tr-TR" sz="2000" b="1" i="1" dirty="0" err="1" smtClean="0">
                <a:solidFill>
                  <a:srgbClr val="FF0000"/>
                </a:solidFill>
                <a:latin typeface="Cambria" pitchFamily="18" charset="0"/>
              </a:rPr>
              <a:t>Ensefalopati</a:t>
            </a:r>
            <a:endParaRPr lang="tr-TR" sz="2000" b="1" i="1" dirty="0" smtClean="0">
              <a:solidFill>
                <a:srgbClr val="FF0000"/>
              </a:solidFill>
              <a:latin typeface="Cambria" pitchFamily="18" charset="0"/>
            </a:endParaRPr>
          </a:p>
          <a:p>
            <a:pPr marL="457200" indent="-457200">
              <a:buFont typeface="+mj-lt"/>
              <a:buAutoNum type="arabicPeriod"/>
            </a:pPr>
            <a:r>
              <a:rPr lang="tr-TR" sz="2000" b="1" i="1" dirty="0" smtClean="0">
                <a:solidFill>
                  <a:srgbClr val="FF0000"/>
                </a:solidFill>
                <a:latin typeface="Cambria" pitchFamily="18" charset="0"/>
              </a:rPr>
              <a:t>     Kanama</a:t>
            </a:r>
          </a:p>
          <a:p>
            <a:pPr marL="457200" indent="-457200">
              <a:buFont typeface="+mj-lt"/>
              <a:buAutoNum type="arabicPeriod"/>
            </a:pPr>
            <a:r>
              <a:rPr lang="tr-TR" sz="2000" b="1" i="1" dirty="0" smtClean="0">
                <a:solidFill>
                  <a:srgbClr val="FF0000"/>
                </a:solidFill>
                <a:latin typeface="Cambria" pitchFamily="18" charset="0"/>
              </a:rPr>
              <a:t>     </a:t>
            </a:r>
            <a:r>
              <a:rPr lang="tr-TR" sz="2000" b="1" i="1" dirty="0" err="1" smtClean="0">
                <a:solidFill>
                  <a:srgbClr val="FF0000"/>
                </a:solidFill>
                <a:latin typeface="Cambria" pitchFamily="18" charset="0"/>
              </a:rPr>
              <a:t>Perikardit</a:t>
            </a:r>
            <a:endParaRPr lang="tr-TR" sz="2000" b="1" i="1" dirty="0" smtClean="0">
              <a:solidFill>
                <a:srgbClr val="FF0000"/>
              </a:solidFill>
              <a:latin typeface="Cambria" pitchFamily="18" charset="0"/>
            </a:endParaRPr>
          </a:p>
          <a:p>
            <a:pPr marL="457200" indent="-457200">
              <a:buFont typeface="+mj-lt"/>
              <a:buAutoNum type="arabicPeriod"/>
            </a:pPr>
            <a:r>
              <a:rPr lang="tr-TR" sz="2000" b="1" i="1" dirty="0" smtClean="0">
                <a:solidFill>
                  <a:srgbClr val="FF0000"/>
                </a:solidFill>
                <a:latin typeface="Cambria" pitchFamily="18" charset="0"/>
              </a:rPr>
              <a:t>     </a:t>
            </a:r>
            <a:r>
              <a:rPr lang="tr-TR" sz="2000" b="1" i="1" dirty="0" err="1" smtClean="0">
                <a:solidFill>
                  <a:srgbClr val="FF0000"/>
                </a:solidFill>
                <a:latin typeface="Cambria" pitchFamily="18" charset="0"/>
              </a:rPr>
              <a:t>Hiperamonemi</a:t>
            </a:r>
            <a:endParaRPr lang="tr-TR" sz="2000" b="1" i="1" dirty="0" smtClean="0">
              <a:solidFill>
                <a:srgbClr val="FF0000"/>
              </a:solidFill>
              <a:latin typeface="Cambria" pitchFamily="18" charset="0"/>
            </a:endParaRPr>
          </a:p>
          <a:p>
            <a:pPr marL="457200" indent="-457200">
              <a:buFont typeface="+mj-lt"/>
              <a:buAutoNum type="arabicPeriod"/>
            </a:pPr>
            <a:r>
              <a:rPr lang="tr-TR" sz="2000" b="1" i="1" dirty="0" smtClean="0">
                <a:solidFill>
                  <a:srgbClr val="FF0000"/>
                </a:solidFill>
                <a:latin typeface="Cambria" pitchFamily="18" charset="0"/>
              </a:rPr>
              <a:t>     </a:t>
            </a:r>
            <a:r>
              <a:rPr lang="tr-TR" sz="2000" b="1" i="1" dirty="0" err="1" smtClean="0">
                <a:solidFill>
                  <a:srgbClr val="FF0000"/>
                </a:solidFill>
                <a:latin typeface="Cambria" pitchFamily="18" charset="0"/>
              </a:rPr>
              <a:t>İntoksikasyon</a:t>
            </a:r>
            <a:r>
              <a:rPr lang="tr-TR" sz="2000" b="1" i="1" dirty="0" smtClean="0">
                <a:solidFill>
                  <a:srgbClr val="FF0000"/>
                </a:solidFill>
                <a:latin typeface="Cambria" pitchFamily="18" charset="0"/>
              </a:rPr>
              <a:t>/ilaç doz aşımı</a:t>
            </a:r>
            <a:endParaRPr lang="tr-TR" sz="2000" b="1" i="1" dirty="0">
              <a:solidFill>
                <a:srgbClr val="FF0000"/>
              </a:solidFill>
              <a:latin typeface="Cambria"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Oval 2"/>
          <p:cNvSpPr>
            <a:spLocks noChangeArrowheads="1"/>
          </p:cNvSpPr>
          <p:nvPr/>
        </p:nvSpPr>
        <p:spPr bwMode="auto">
          <a:xfrm>
            <a:off x="338138" y="2743200"/>
            <a:ext cx="1287462" cy="1295400"/>
          </a:xfrm>
          <a:prstGeom prst="ellipse">
            <a:avLst/>
          </a:prstGeom>
          <a:gradFill rotWithShape="0">
            <a:gsLst>
              <a:gs pos="0">
                <a:srgbClr val="FF0000"/>
              </a:gs>
              <a:gs pos="100000">
                <a:srgbClr val="FF0000">
                  <a:gamma/>
                  <a:shade val="81961"/>
                  <a:invGamma/>
                </a:srgbClr>
              </a:gs>
            </a:gsLst>
            <a:path path="shape">
              <a:fillToRect l="50000" t="50000" r="50000" b="50000"/>
            </a:path>
          </a:gradFill>
          <a:ln w="9525">
            <a:noFill/>
            <a:miter lim="800000"/>
            <a:headEnd/>
            <a:tailEnd/>
          </a:ln>
          <a:effectLst/>
        </p:spPr>
        <p:txBody>
          <a:bodyPr wrap="none" anchor="ctr"/>
          <a:lstStyle/>
          <a:p>
            <a:pPr algn="ctr"/>
            <a:r>
              <a:rPr lang="tr-TR" sz="3200" b="1">
                <a:solidFill>
                  <a:schemeClr val="bg1"/>
                </a:solidFill>
                <a:effectLst>
                  <a:outerShdw blurRad="38100" dist="38100" dir="2700000" algn="tl">
                    <a:srgbClr val="000000"/>
                  </a:outerShdw>
                </a:effectLst>
              </a:rPr>
              <a:t>DM</a:t>
            </a:r>
          </a:p>
        </p:txBody>
      </p:sp>
      <p:sp>
        <p:nvSpPr>
          <p:cNvPr id="75779" name="Oval 3"/>
          <p:cNvSpPr>
            <a:spLocks noChangeArrowheads="1"/>
          </p:cNvSpPr>
          <p:nvPr/>
        </p:nvSpPr>
        <p:spPr bwMode="auto">
          <a:xfrm>
            <a:off x="2573338" y="2819400"/>
            <a:ext cx="1287462" cy="1295400"/>
          </a:xfrm>
          <a:prstGeom prst="ellipse">
            <a:avLst/>
          </a:prstGeom>
          <a:gradFill rotWithShape="0">
            <a:gsLst>
              <a:gs pos="0">
                <a:srgbClr val="FF0000"/>
              </a:gs>
              <a:gs pos="100000">
                <a:srgbClr val="FF0000">
                  <a:gamma/>
                  <a:shade val="81961"/>
                  <a:invGamma/>
                </a:srgbClr>
              </a:gs>
            </a:gsLst>
            <a:path path="shape">
              <a:fillToRect l="50000" t="50000" r="50000" b="50000"/>
            </a:path>
          </a:gradFill>
          <a:ln w="9525">
            <a:noFill/>
            <a:miter lim="800000"/>
            <a:headEnd/>
            <a:tailEnd/>
          </a:ln>
          <a:effectLst/>
        </p:spPr>
        <p:txBody>
          <a:bodyPr wrap="none" anchor="ctr"/>
          <a:lstStyle/>
          <a:p>
            <a:pPr algn="ctr"/>
            <a:r>
              <a:rPr lang="tr-TR" sz="3200" b="1">
                <a:solidFill>
                  <a:schemeClr val="bg1"/>
                </a:solidFill>
                <a:effectLst>
                  <a:outerShdw blurRad="38100" dist="38100" dir="2700000" algn="tl">
                    <a:srgbClr val="000000"/>
                  </a:outerShdw>
                </a:effectLst>
              </a:rPr>
              <a:t>SDBY</a:t>
            </a:r>
          </a:p>
        </p:txBody>
      </p:sp>
      <p:sp>
        <p:nvSpPr>
          <p:cNvPr id="75780" name="Oval 4"/>
          <p:cNvSpPr>
            <a:spLocks noChangeArrowheads="1"/>
          </p:cNvSpPr>
          <p:nvPr/>
        </p:nvSpPr>
        <p:spPr bwMode="auto">
          <a:xfrm>
            <a:off x="3725863" y="990600"/>
            <a:ext cx="1625600" cy="1295400"/>
          </a:xfrm>
          <a:prstGeom prst="ellipse">
            <a:avLst/>
          </a:prstGeom>
          <a:solidFill>
            <a:srgbClr val="FFFFCC"/>
          </a:solidFill>
          <a:ln w="38100">
            <a:solidFill>
              <a:srgbClr val="F00000"/>
            </a:solidFill>
            <a:miter lim="800000"/>
            <a:headEnd/>
            <a:tailEnd/>
          </a:ln>
          <a:effectLst/>
        </p:spPr>
        <p:txBody>
          <a:bodyPr wrap="none" anchor="ctr"/>
          <a:lstStyle/>
          <a:p>
            <a:pPr algn="ctr"/>
            <a:r>
              <a:rPr lang="tr-TR" sz="2800" b="1"/>
              <a:t>DİYALİZ</a:t>
            </a:r>
            <a:endParaRPr lang="tr-TR" sz="2800" b="1">
              <a:effectLst>
                <a:outerShdw blurRad="38100" dist="38100" dir="2700000" algn="tl">
                  <a:srgbClr val="FFFFFF"/>
                </a:outerShdw>
              </a:effectLst>
            </a:endParaRPr>
          </a:p>
        </p:txBody>
      </p:sp>
      <p:sp>
        <p:nvSpPr>
          <p:cNvPr id="75781" name="Oval 5"/>
          <p:cNvSpPr>
            <a:spLocks noChangeArrowheads="1"/>
          </p:cNvSpPr>
          <p:nvPr/>
        </p:nvSpPr>
        <p:spPr bwMode="auto">
          <a:xfrm>
            <a:off x="3851275" y="4581525"/>
            <a:ext cx="1287463" cy="1295400"/>
          </a:xfrm>
          <a:prstGeom prst="ellipse">
            <a:avLst/>
          </a:prstGeom>
          <a:solidFill>
            <a:srgbClr val="FFFFCC"/>
          </a:solidFill>
          <a:ln w="38100">
            <a:solidFill>
              <a:srgbClr val="F00000"/>
            </a:solidFill>
            <a:miter lim="800000"/>
            <a:headEnd/>
            <a:tailEnd/>
          </a:ln>
          <a:effectLst/>
        </p:spPr>
        <p:txBody>
          <a:bodyPr wrap="none" anchor="ctr"/>
          <a:lstStyle/>
          <a:p>
            <a:pPr algn="ctr"/>
            <a:r>
              <a:rPr lang="tr-TR" sz="3200" b="1"/>
              <a:t>Tx</a:t>
            </a:r>
          </a:p>
        </p:txBody>
      </p:sp>
      <p:sp>
        <p:nvSpPr>
          <p:cNvPr id="75782" name="AutoShape 6"/>
          <p:cNvSpPr>
            <a:spLocks noChangeArrowheads="1"/>
          </p:cNvSpPr>
          <p:nvPr/>
        </p:nvSpPr>
        <p:spPr bwMode="auto">
          <a:xfrm>
            <a:off x="1760538" y="3276600"/>
            <a:ext cx="677862" cy="381000"/>
          </a:xfrm>
          <a:prstGeom prst="rightArrow">
            <a:avLst>
              <a:gd name="adj1" fmla="val 50000"/>
              <a:gd name="adj2" fmla="val 44479"/>
            </a:avLst>
          </a:prstGeom>
          <a:solidFill>
            <a:schemeClr val="tx1"/>
          </a:solidFill>
          <a:ln w="9525">
            <a:noFill/>
            <a:miter lim="800000"/>
            <a:headEnd/>
            <a:tailEnd/>
          </a:ln>
          <a:effectLst/>
        </p:spPr>
        <p:txBody>
          <a:bodyPr wrap="none" anchor="ctr"/>
          <a:lstStyle/>
          <a:p>
            <a:endParaRPr lang="tr-TR"/>
          </a:p>
        </p:txBody>
      </p:sp>
      <p:sp>
        <p:nvSpPr>
          <p:cNvPr id="75783" name="AutoShape 7"/>
          <p:cNvSpPr>
            <a:spLocks noChangeArrowheads="1"/>
          </p:cNvSpPr>
          <p:nvPr/>
        </p:nvSpPr>
        <p:spPr bwMode="auto">
          <a:xfrm rot="2700000">
            <a:off x="3615532" y="4136231"/>
            <a:ext cx="762000" cy="338137"/>
          </a:xfrm>
          <a:prstGeom prst="rightArrow">
            <a:avLst>
              <a:gd name="adj1" fmla="val 50000"/>
              <a:gd name="adj2" fmla="val 56338"/>
            </a:avLst>
          </a:prstGeom>
          <a:solidFill>
            <a:schemeClr val="tx1"/>
          </a:solidFill>
          <a:ln w="9525">
            <a:noFill/>
            <a:miter lim="800000"/>
            <a:headEnd/>
            <a:tailEnd/>
          </a:ln>
          <a:effectLst/>
        </p:spPr>
        <p:txBody>
          <a:bodyPr wrap="none" anchor="ctr"/>
          <a:lstStyle/>
          <a:p>
            <a:endParaRPr lang="tr-TR"/>
          </a:p>
        </p:txBody>
      </p:sp>
      <p:sp>
        <p:nvSpPr>
          <p:cNvPr id="75784" name="AutoShape 8"/>
          <p:cNvSpPr>
            <a:spLocks noChangeArrowheads="1"/>
          </p:cNvSpPr>
          <p:nvPr/>
        </p:nvSpPr>
        <p:spPr bwMode="auto">
          <a:xfrm rot="18900000">
            <a:off x="3657600" y="2438400"/>
            <a:ext cx="677863" cy="381000"/>
          </a:xfrm>
          <a:prstGeom prst="rightArrow">
            <a:avLst>
              <a:gd name="adj1" fmla="val 50000"/>
              <a:gd name="adj2" fmla="val 44479"/>
            </a:avLst>
          </a:prstGeom>
          <a:solidFill>
            <a:schemeClr val="tx1"/>
          </a:solidFill>
          <a:ln w="9525">
            <a:noFill/>
            <a:miter lim="800000"/>
            <a:headEnd/>
            <a:tailEnd/>
          </a:ln>
          <a:effectLst/>
        </p:spPr>
        <p:txBody>
          <a:bodyPr wrap="none" anchor="ctr"/>
          <a:lstStyle/>
          <a:p>
            <a:endParaRPr lang="tr-TR"/>
          </a:p>
        </p:txBody>
      </p:sp>
      <p:sp>
        <p:nvSpPr>
          <p:cNvPr id="75785" name="AutoShape 9"/>
          <p:cNvSpPr>
            <a:spLocks noChangeArrowheads="1"/>
          </p:cNvSpPr>
          <p:nvPr/>
        </p:nvSpPr>
        <p:spPr bwMode="auto">
          <a:xfrm rot="19800000">
            <a:off x="5418138" y="1066800"/>
            <a:ext cx="677862" cy="381000"/>
          </a:xfrm>
          <a:prstGeom prst="rightArrow">
            <a:avLst>
              <a:gd name="adj1" fmla="val 50000"/>
              <a:gd name="adj2" fmla="val 44479"/>
            </a:avLst>
          </a:prstGeom>
          <a:solidFill>
            <a:schemeClr val="tx1"/>
          </a:solidFill>
          <a:ln w="9525">
            <a:noFill/>
            <a:miter lim="800000"/>
            <a:headEnd/>
            <a:tailEnd/>
          </a:ln>
          <a:effectLst/>
        </p:spPr>
        <p:txBody>
          <a:bodyPr wrap="none" anchor="ctr"/>
          <a:lstStyle/>
          <a:p>
            <a:endParaRPr lang="tr-TR"/>
          </a:p>
        </p:txBody>
      </p:sp>
      <p:sp>
        <p:nvSpPr>
          <p:cNvPr id="75786" name="AutoShape 10"/>
          <p:cNvSpPr>
            <a:spLocks noChangeArrowheads="1"/>
          </p:cNvSpPr>
          <p:nvPr/>
        </p:nvSpPr>
        <p:spPr bwMode="auto">
          <a:xfrm rot="1800000">
            <a:off x="5418138" y="1828800"/>
            <a:ext cx="677862" cy="381000"/>
          </a:xfrm>
          <a:prstGeom prst="rightArrow">
            <a:avLst>
              <a:gd name="adj1" fmla="val 50000"/>
              <a:gd name="adj2" fmla="val 44479"/>
            </a:avLst>
          </a:prstGeom>
          <a:solidFill>
            <a:schemeClr val="tx1"/>
          </a:solidFill>
          <a:ln w="9525">
            <a:noFill/>
            <a:miter lim="800000"/>
            <a:headEnd/>
            <a:tailEnd/>
          </a:ln>
          <a:effectLst/>
        </p:spPr>
        <p:txBody>
          <a:bodyPr wrap="none" anchor="ctr"/>
          <a:lstStyle/>
          <a:p>
            <a:endParaRPr lang="tr-TR"/>
          </a:p>
        </p:txBody>
      </p:sp>
      <p:sp>
        <p:nvSpPr>
          <p:cNvPr id="75787" name="Oval 11"/>
          <p:cNvSpPr>
            <a:spLocks noChangeArrowheads="1"/>
          </p:cNvSpPr>
          <p:nvPr/>
        </p:nvSpPr>
        <p:spPr bwMode="auto">
          <a:xfrm>
            <a:off x="6156325" y="476250"/>
            <a:ext cx="1285875" cy="1066800"/>
          </a:xfrm>
          <a:prstGeom prst="ellipse">
            <a:avLst/>
          </a:prstGeom>
          <a:solidFill>
            <a:schemeClr val="folHlink"/>
          </a:solidFill>
          <a:ln w="9525">
            <a:noFill/>
            <a:miter lim="800000"/>
            <a:headEnd/>
            <a:tailEnd/>
          </a:ln>
          <a:effectLst/>
        </p:spPr>
        <p:txBody>
          <a:bodyPr wrap="none" anchor="ctr"/>
          <a:lstStyle/>
          <a:p>
            <a:pPr algn="ctr"/>
            <a:r>
              <a:rPr lang="tr-TR" sz="3200" b="1">
                <a:solidFill>
                  <a:schemeClr val="bg1"/>
                </a:solidFill>
                <a:effectLst>
                  <a:outerShdw blurRad="38100" dist="38100" dir="2700000" algn="tl">
                    <a:srgbClr val="000000"/>
                  </a:outerShdw>
                </a:effectLst>
              </a:rPr>
              <a:t>HD</a:t>
            </a:r>
          </a:p>
        </p:txBody>
      </p:sp>
      <p:sp>
        <p:nvSpPr>
          <p:cNvPr id="75788" name="Oval 12"/>
          <p:cNvSpPr>
            <a:spLocks noChangeArrowheads="1"/>
          </p:cNvSpPr>
          <p:nvPr/>
        </p:nvSpPr>
        <p:spPr bwMode="auto">
          <a:xfrm>
            <a:off x="6164263" y="1752600"/>
            <a:ext cx="1285875" cy="1066800"/>
          </a:xfrm>
          <a:prstGeom prst="ellipse">
            <a:avLst/>
          </a:prstGeom>
          <a:solidFill>
            <a:schemeClr val="folHlink"/>
          </a:solidFill>
          <a:ln w="9525">
            <a:noFill/>
            <a:miter lim="800000"/>
            <a:headEnd/>
            <a:tailEnd/>
          </a:ln>
          <a:effectLst/>
        </p:spPr>
        <p:txBody>
          <a:bodyPr wrap="none" anchor="ctr"/>
          <a:lstStyle/>
          <a:p>
            <a:pPr algn="ctr"/>
            <a:r>
              <a:rPr lang="tr-TR" sz="3200" b="1">
                <a:solidFill>
                  <a:schemeClr val="bg1"/>
                </a:solidFill>
                <a:effectLst>
                  <a:outerShdw blurRad="38100" dist="38100" dir="2700000" algn="tl">
                    <a:srgbClr val="000000"/>
                  </a:outerShdw>
                </a:effectLst>
              </a:rPr>
              <a:t>PD</a:t>
            </a:r>
          </a:p>
        </p:txBody>
      </p:sp>
      <p:sp>
        <p:nvSpPr>
          <p:cNvPr id="75789" name="AutoShape 13"/>
          <p:cNvSpPr>
            <a:spLocks noChangeArrowheads="1"/>
          </p:cNvSpPr>
          <p:nvPr/>
        </p:nvSpPr>
        <p:spPr bwMode="auto">
          <a:xfrm rot="19800000">
            <a:off x="5214938" y="4648200"/>
            <a:ext cx="677862" cy="381000"/>
          </a:xfrm>
          <a:prstGeom prst="rightArrow">
            <a:avLst>
              <a:gd name="adj1" fmla="val 50000"/>
              <a:gd name="adj2" fmla="val 44479"/>
            </a:avLst>
          </a:prstGeom>
          <a:solidFill>
            <a:schemeClr val="tx1"/>
          </a:solidFill>
          <a:ln w="9525">
            <a:noFill/>
            <a:miter lim="800000"/>
            <a:headEnd/>
            <a:tailEnd/>
          </a:ln>
          <a:effectLst/>
        </p:spPr>
        <p:txBody>
          <a:bodyPr wrap="none" anchor="ctr"/>
          <a:lstStyle/>
          <a:p>
            <a:endParaRPr lang="tr-TR"/>
          </a:p>
        </p:txBody>
      </p:sp>
      <p:sp>
        <p:nvSpPr>
          <p:cNvPr id="75790" name="Oval 14"/>
          <p:cNvSpPr>
            <a:spLocks noChangeArrowheads="1"/>
          </p:cNvSpPr>
          <p:nvPr/>
        </p:nvSpPr>
        <p:spPr bwMode="auto">
          <a:xfrm>
            <a:off x="5892800" y="3810000"/>
            <a:ext cx="1963738" cy="1219200"/>
          </a:xfrm>
          <a:prstGeom prst="ellipse">
            <a:avLst/>
          </a:prstGeom>
          <a:solidFill>
            <a:schemeClr val="folHlink"/>
          </a:solidFill>
          <a:ln w="9525">
            <a:noFill/>
            <a:miter lim="800000"/>
            <a:headEnd/>
            <a:tailEnd/>
          </a:ln>
          <a:effectLst/>
        </p:spPr>
        <p:txBody>
          <a:bodyPr wrap="none" anchor="ctr"/>
          <a:lstStyle/>
          <a:p>
            <a:pPr algn="ctr"/>
            <a:r>
              <a:rPr lang="tr-TR" sz="2800" b="1">
                <a:solidFill>
                  <a:schemeClr val="bg1"/>
                </a:solidFill>
                <a:effectLst>
                  <a:outerShdw blurRad="38100" dist="38100" dir="2700000" algn="tl">
                    <a:srgbClr val="000000"/>
                  </a:outerShdw>
                </a:effectLst>
              </a:rPr>
              <a:t>Böbrek</a:t>
            </a:r>
            <a:endParaRPr lang="tr-TR" sz="3200" b="1">
              <a:solidFill>
                <a:schemeClr val="bg1"/>
              </a:solidFill>
              <a:effectLst>
                <a:outerShdw blurRad="38100" dist="38100" dir="2700000" algn="tl">
                  <a:srgbClr val="000000"/>
                </a:outerShdw>
              </a:effectLst>
            </a:endParaRPr>
          </a:p>
        </p:txBody>
      </p:sp>
      <p:sp>
        <p:nvSpPr>
          <p:cNvPr id="75791" name="Oval 15"/>
          <p:cNvSpPr>
            <a:spLocks noChangeArrowheads="1"/>
          </p:cNvSpPr>
          <p:nvPr/>
        </p:nvSpPr>
        <p:spPr bwMode="auto">
          <a:xfrm>
            <a:off x="5892800" y="5257800"/>
            <a:ext cx="1963738" cy="1295400"/>
          </a:xfrm>
          <a:prstGeom prst="ellipse">
            <a:avLst/>
          </a:prstGeom>
          <a:solidFill>
            <a:schemeClr val="folHlink"/>
          </a:solidFill>
          <a:ln w="9525">
            <a:noFill/>
            <a:miter lim="800000"/>
            <a:headEnd/>
            <a:tailEnd/>
          </a:ln>
          <a:effectLst/>
        </p:spPr>
        <p:txBody>
          <a:bodyPr wrap="none" anchor="ctr"/>
          <a:lstStyle/>
          <a:p>
            <a:pPr algn="ctr"/>
            <a:r>
              <a:rPr lang="tr-TR" sz="2800" b="1">
                <a:solidFill>
                  <a:schemeClr val="bg1"/>
                </a:solidFill>
                <a:effectLst>
                  <a:outerShdw blurRad="38100" dist="38100" dir="2700000" algn="tl">
                    <a:srgbClr val="000000"/>
                  </a:outerShdw>
                </a:effectLst>
              </a:rPr>
              <a:t>Böbrek +</a:t>
            </a:r>
          </a:p>
          <a:p>
            <a:pPr algn="ctr"/>
            <a:r>
              <a:rPr lang="tr-TR" sz="2800" b="1">
                <a:solidFill>
                  <a:schemeClr val="bg1"/>
                </a:solidFill>
                <a:effectLst>
                  <a:outerShdw blurRad="38100" dist="38100" dir="2700000" algn="tl">
                    <a:srgbClr val="000000"/>
                  </a:outerShdw>
                </a:effectLst>
              </a:rPr>
              <a:t>pankreas</a:t>
            </a:r>
          </a:p>
        </p:txBody>
      </p:sp>
      <p:sp>
        <p:nvSpPr>
          <p:cNvPr id="75792" name="AutoShape 16"/>
          <p:cNvSpPr>
            <a:spLocks noChangeArrowheads="1"/>
          </p:cNvSpPr>
          <p:nvPr/>
        </p:nvSpPr>
        <p:spPr bwMode="auto">
          <a:xfrm rot="1800000">
            <a:off x="5214938" y="5410200"/>
            <a:ext cx="677862" cy="381000"/>
          </a:xfrm>
          <a:prstGeom prst="rightArrow">
            <a:avLst>
              <a:gd name="adj1" fmla="val 50000"/>
              <a:gd name="adj2" fmla="val 44479"/>
            </a:avLst>
          </a:prstGeom>
          <a:solidFill>
            <a:schemeClr val="tx1"/>
          </a:solidFill>
          <a:ln w="9525">
            <a:noFill/>
            <a:miter lim="800000"/>
            <a:headEnd/>
            <a:tailEnd/>
          </a:ln>
          <a:effectLst/>
        </p:spPr>
        <p:txBody>
          <a:bodyPr wrap="none" anchor="ctr"/>
          <a:lstStyle/>
          <a:p>
            <a:endParaRPr lang="tr-T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989856"/>
            <a:ext cx="8820472" cy="1143000"/>
          </a:xfrm>
        </p:spPr>
        <p:txBody>
          <a:bodyPr>
            <a:normAutofit/>
          </a:bodyPr>
          <a:lstStyle/>
          <a:p>
            <a:pPr algn="ctr"/>
            <a:r>
              <a:rPr lang="tr-TR" sz="2400" b="1" dirty="0" smtClean="0">
                <a:latin typeface="Cambria" pitchFamily="18" charset="0"/>
              </a:rPr>
              <a:t>Devamlı tedaviler </a:t>
            </a:r>
            <a:br>
              <a:rPr lang="tr-TR" sz="2400" b="1" dirty="0" smtClean="0">
                <a:latin typeface="Cambria" pitchFamily="18" charset="0"/>
              </a:rPr>
            </a:br>
            <a:r>
              <a:rPr lang="tr-TR" sz="2400" b="1" dirty="0" smtClean="0">
                <a:latin typeface="Cambria" pitchFamily="18" charset="0"/>
              </a:rPr>
              <a:t>ABH ve sıvı fazlalığının tedavisinde Doğal Böbreği taklit eder:</a:t>
            </a:r>
            <a:endParaRPr lang="tr-TR" sz="2400" b="1" dirty="0">
              <a:latin typeface="Cambria" pitchFamily="18" charset="0"/>
            </a:endParaRPr>
          </a:p>
        </p:txBody>
      </p:sp>
      <p:sp>
        <p:nvSpPr>
          <p:cNvPr id="3" name="2 İçerik Yer Tutucusu"/>
          <p:cNvSpPr>
            <a:spLocks noGrp="1"/>
          </p:cNvSpPr>
          <p:nvPr>
            <p:ph idx="1"/>
          </p:nvPr>
        </p:nvSpPr>
        <p:spPr>
          <a:xfrm>
            <a:off x="539552" y="2708920"/>
            <a:ext cx="8229600" cy="4389120"/>
          </a:xfrm>
        </p:spPr>
        <p:txBody>
          <a:bodyPr>
            <a:normAutofit/>
          </a:bodyPr>
          <a:lstStyle/>
          <a:p>
            <a:r>
              <a:rPr lang="tr-TR" sz="2000" b="1" i="1" dirty="0" smtClean="0">
                <a:latin typeface="Cambria" pitchFamily="18" charset="0"/>
              </a:rPr>
              <a:t>Devamlı böbrek yerine koyma tedavisi;</a:t>
            </a:r>
          </a:p>
          <a:p>
            <a:pPr>
              <a:buNone/>
            </a:pPr>
            <a:r>
              <a:rPr lang="tr-TR" sz="2000" dirty="0" smtClean="0">
                <a:latin typeface="Cambria" pitchFamily="18" charset="0"/>
              </a:rPr>
              <a:t>     Bozulmuş böbrek fonksiyonunu 24 saatten daha uzun süreyle yerine koyma tedavisidir.</a:t>
            </a:r>
          </a:p>
          <a:p>
            <a:r>
              <a:rPr lang="tr-TR" sz="2000" dirty="0" smtClean="0">
                <a:latin typeface="Cambria" pitchFamily="18" charset="0"/>
              </a:rPr>
              <a:t>Yavaş: </a:t>
            </a:r>
            <a:r>
              <a:rPr lang="tr-TR" sz="2000" dirty="0" err="1" smtClean="0">
                <a:latin typeface="Cambria" pitchFamily="18" charset="0"/>
              </a:rPr>
              <a:t>Hemodinamik</a:t>
            </a:r>
            <a:r>
              <a:rPr lang="tr-TR" sz="2000" dirty="0" smtClean="0">
                <a:latin typeface="Cambria" pitchFamily="18" charset="0"/>
              </a:rPr>
              <a:t> olarak dengesiz </a:t>
            </a:r>
            <a:r>
              <a:rPr lang="fi-FI" sz="2000" dirty="0" smtClean="0">
                <a:latin typeface="Cambria" pitchFamily="18" charset="0"/>
              </a:rPr>
              <a:t>hastalar daha rahat tolere eder</a:t>
            </a:r>
            <a:endParaRPr lang="tr-TR" sz="2000" dirty="0" smtClean="0">
              <a:latin typeface="Cambria" pitchFamily="18" charset="0"/>
            </a:endParaRPr>
          </a:p>
          <a:p>
            <a:r>
              <a:rPr lang="tr-TR" sz="1800" dirty="0" smtClean="0">
                <a:latin typeface="Cambria" pitchFamily="18" charset="0"/>
              </a:rPr>
              <a:t>Devamlı: </a:t>
            </a:r>
            <a:r>
              <a:rPr lang="tr-TR" sz="1800" dirty="0" err="1" smtClean="0">
                <a:latin typeface="Cambria" pitchFamily="18" charset="0"/>
              </a:rPr>
              <a:t>Metabolik</a:t>
            </a:r>
            <a:r>
              <a:rPr lang="tr-TR" sz="1800" dirty="0" smtClean="0">
                <a:latin typeface="Cambria" pitchFamily="18" charset="0"/>
              </a:rPr>
              <a:t> dengeyi daha iyi korur</a:t>
            </a:r>
          </a:p>
          <a:p>
            <a:pPr>
              <a:buNone/>
            </a:pPr>
            <a:r>
              <a:rPr lang="tr-TR" sz="2000" dirty="0" smtClean="0">
                <a:latin typeface="Cambria" pitchFamily="18" charset="0"/>
              </a:rPr>
              <a:t>                   </a:t>
            </a:r>
            <a:r>
              <a:rPr lang="tr-TR" sz="1800" dirty="0" smtClean="0">
                <a:latin typeface="Cambria" pitchFamily="18" charset="0"/>
              </a:rPr>
              <a:t>Çok miktarlarda sıvı alması gereken </a:t>
            </a:r>
            <a:r>
              <a:rPr lang="tr-TR" sz="1800" dirty="0" err="1" smtClean="0">
                <a:latin typeface="Cambria" pitchFamily="18" charset="0"/>
              </a:rPr>
              <a:t>oligürik</a:t>
            </a:r>
            <a:r>
              <a:rPr lang="tr-TR" sz="1800" dirty="0" smtClean="0">
                <a:latin typeface="Cambria" pitchFamily="18" charset="0"/>
              </a:rPr>
              <a:t> hastada sıvı dengesini                 daha iyi devam ettirir</a:t>
            </a:r>
            <a:endParaRPr lang="tr-TR" sz="2000" dirty="0">
              <a:latin typeface="Cambria" pitchFamily="18" charset="0"/>
            </a:endParaRPr>
          </a:p>
        </p:txBody>
      </p:sp>
      <p:sp>
        <p:nvSpPr>
          <p:cNvPr id="6" name="5 Sağ Ok"/>
          <p:cNvSpPr/>
          <p:nvPr/>
        </p:nvSpPr>
        <p:spPr>
          <a:xfrm>
            <a:off x="5143504" y="3429000"/>
            <a:ext cx="785818" cy="2143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400"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2800" b="1" dirty="0" smtClean="0">
                <a:latin typeface="Cambria" pitchFamily="18" charset="0"/>
              </a:rPr>
              <a:t>SRRT GENEL PRENSİPLERİ</a:t>
            </a:r>
            <a:endParaRPr lang="tr-TR" sz="2800" dirty="0">
              <a:latin typeface="Cambria" pitchFamily="18" charset="0"/>
            </a:endParaRPr>
          </a:p>
        </p:txBody>
      </p:sp>
      <p:pic>
        <p:nvPicPr>
          <p:cNvPr id="2050" name="Picture 2"/>
          <p:cNvPicPr>
            <a:picLocks noGrp="1" noChangeAspect="1" noChangeArrowheads="1"/>
          </p:cNvPicPr>
          <p:nvPr>
            <p:ph idx="1"/>
          </p:nvPr>
        </p:nvPicPr>
        <p:blipFill>
          <a:blip r:embed="rId2" cstate="print"/>
          <a:srcRect/>
          <a:stretch>
            <a:fillRect/>
          </a:stretch>
        </p:blipFill>
        <p:spPr bwMode="auto">
          <a:xfrm>
            <a:off x="4929190" y="2214554"/>
            <a:ext cx="3590925" cy="2028825"/>
          </a:xfrm>
          <a:prstGeom prst="rect">
            <a:avLst/>
          </a:prstGeom>
          <a:noFill/>
          <a:ln w="9525">
            <a:noFill/>
            <a:miter lim="800000"/>
            <a:headEnd/>
            <a:tailEnd/>
          </a:ln>
          <a:effectLst/>
        </p:spPr>
      </p:pic>
      <p:sp>
        <p:nvSpPr>
          <p:cNvPr id="5" name="4 Dikdörtgen"/>
          <p:cNvSpPr/>
          <p:nvPr/>
        </p:nvSpPr>
        <p:spPr>
          <a:xfrm>
            <a:off x="642910" y="2136339"/>
            <a:ext cx="3786214" cy="1477328"/>
          </a:xfrm>
          <a:prstGeom prst="rect">
            <a:avLst/>
          </a:prstGeom>
        </p:spPr>
        <p:txBody>
          <a:bodyPr wrap="square">
            <a:spAutoFit/>
          </a:bodyPr>
          <a:lstStyle/>
          <a:p>
            <a:r>
              <a:rPr lang="tr-TR" b="1" dirty="0" err="1" smtClean="0"/>
              <a:t>Diffüzyon</a:t>
            </a:r>
            <a:r>
              <a:rPr lang="tr-TR" b="1" dirty="0" smtClean="0"/>
              <a:t> (Diyaliz)</a:t>
            </a:r>
          </a:p>
          <a:p>
            <a:r>
              <a:rPr lang="tr-TR" dirty="0" smtClean="0"/>
              <a:t>• </a:t>
            </a:r>
            <a:r>
              <a:rPr lang="tr-TR" dirty="0" err="1" smtClean="0"/>
              <a:t>Solütlerin</a:t>
            </a:r>
            <a:r>
              <a:rPr lang="tr-TR" dirty="0" smtClean="0"/>
              <a:t> yarı geçirgen bir zardan</a:t>
            </a:r>
          </a:p>
          <a:p>
            <a:r>
              <a:rPr lang="tr-TR" dirty="0" smtClean="0"/>
              <a:t>derişim farkına göre hareketi .Küçük molekülleri etkin bir şekilde</a:t>
            </a:r>
          </a:p>
          <a:p>
            <a:r>
              <a:rPr lang="tr-TR" dirty="0" smtClean="0"/>
              <a:t>uzaklaştırır</a:t>
            </a:r>
            <a:endParaRPr lang="tr-TR"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latin typeface="Cambria" pitchFamily="18" charset="0"/>
            </a:endParaRPr>
          </a:p>
        </p:txBody>
      </p:sp>
      <p:pic>
        <p:nvPicPr>
          <p:cNvPr id="3074" name="Picture 2"/>
          <p:cNvPicPr>
            <a:picLocks noGrp="1" noChangeAspect="1" noChangeArrowheads="1"/>
          </p:cNvPicPr>
          <p:nvPr>
            <p:ph idx="1"/>
          </p:nvPr>
        </p:nvPicPr>
        <p:blipFill>
          <a:blip r:embed="rId2" cstate="print"/>
          <a:srcRect/>
          <a:stretch>
            <a:fillRect/>
          </a:stretch>
        </p:blipFill>
        <p:spPr bwMode="auto">
          <a:xfrm>
            <a:off x="4429124" y="1928802"/>
            <a:ext cx="3686175" cy="1876425"/>
          </a:xfrm>
          <a:prstGeom prst="rect">
            <a:avLst/>
          </a:prstGeom>
          <a:noFill/>
          <a:ln w="9525">
            <a:noFill/>
            <a:miter lim="800000"/>
            <a:headEnd/>
            <a:tailEnd/>
          </a:ln>
          <a:effectLst/>
        </p:spPr>
      </p:pic>
      <p:sp>
        <p:nvSpPr>
          <p:cNvPr id="5" name="4 Dikdörtgen"/>
          <p:cNvSpPr/>
          <p:nvPr/>
        </p:nvSpPr>
        <p:spPr>
          <a:xfrm>
            <a:off x="785786" y="2274838"/>
            <a:ext cx="3000396" cy="1200329"/>
          </a:xfrm>
          <a:prstGeom prst="rect">
            <a:avLst/>
          </a:prstGeom>
        </p:spPr>
        <p:txBody>
          <a:bodyPr wrap="square">
            <a:spAutoFit/>
          </a:bodyPr>
          <a:lstStyle/>
          <a:p>
            <a:r>
              <a:rPr lang="tr-TR" b="1" dirty="0" smtClean="0"/>
              <a:t>Konveksiyon (</a:t>
            </a:r>
            <a:r>
              <a:rPr lang="tr-TR" b="1" dirty="0" err="1" smtClean="0"/>
              <a:t>Filtrasyon</a:t>
            </a:r>
            <a:r>
              <a:rPr lang="tr-TR" b="1" dirty="0" smtClean="0"/>
              <a:t>)</a:t>
            </a:r>
          </a:p>
          <a:p>
            <a:r>
              <a:rPr lang="tr-TR" dirty="0" smtClean="0"/>
              <a:t>• Pozitif </a:t>
            </a:r>
            <a:r>
              <a:rPr lang="tr-TR" dirty="0" err="1" smtClean="0"/>
              <a:t>transmembran</a:t>
            </a:r>
            <a:endParaRPr lang="tr-TR" dirty="0" smtClean="0"/>
          </a:p>
          <a:p>
            <a:r>
              <a:rPr lang="tr-TR" dirty="0" smtClean="0"/>
              <a:t>basınç ile </a:t>
            </a:r>
            <a:r>
              <a:rPr lang="tr-TR" dirty="0" err="1" smtClean="0"/>
              <a:t>solütlerin</a:t>
            </a:r>
            <a:r>
              <a:rPr lang="tr-TR" dirty="0" smtClean="0"/>
              <a:t> yarı</a:t>
            </a:r>
          </a:p>
          <a:p>
            <a:r>
              <a:rPr lang="tr-TR" dirty="0" smtClean="0"/>
              <a:t>geçirgen bir zardan geçmesi</a:t>
            </a:r>
            <a:endParaRPr lang="tr-TR"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latin typeface="Cambria" pitchFamily="18" charset="0"/>
            </a:endParaRPr>
          </a:p>
        </p:txBody>
      </p:sp>
      <p:pic>
        <p:nvPicPr>
          <p:cNvPr id="4098" name="Picture 2"/>
          <p:cNvPicPr>
            <a:picLocks noGrp="1" noChangeAspect="1" noChangeArrowheads="1"/>
          </p:cNvPicPr>
          <p:nvPr>
            <p:ph idx="1"/>
          </p:nvPr>
        </p:nvPicPr>
        <p:blipFill>
          <a:blip r:embed="rId2" cstate="print"/>
          <a:srcRect/>
          <a:stretch>
            <a:fillRect/>
          </a:stretch>
        </p:blipFill>
        <p:spPr bwMode="auto">
          <a:xfrm>
            <a:off x="5214942" y="2285992"/>
            <a:ext cx="3667125" cy="1847850"/>
          </a:xfrm>
          <a:prstGeom prst="rect">
            <a:avLst/>
          </a:prstGeom>
          <a:noFill/>
          <a:ln w="9525">
            <a:noFill/>
            <a:miter lim="800000"/>
            <a:headEnd/>
            <a:tailEnd/>
          </a:ln>
          <a:effectLst/>
        </p:spPr>
      </p:pic>
      <p:sp>
        <p:nvSpPr>
          <p:cNvPr id="5" name="4 Dikdörtgen"/>
          <p:cNvSpPr/>
          <p:nvPr/>
        </p:nvSpPr>
        <p:spPr>
          <a:xfrm>
            <a:off x="571472" y="2274838"/>
            <a:ext cx="2643206" cy="1754326"/>
          </a:xfrm>
          <a:prstGeom prst="rect">
            <a:avLst/>
          </a:prstGeom>
        </p:spPr>
        <p:txBody>
          <a:bodyPr wrap="square">
            <a:spAutoFit/>
          </a:bodyPr>
          <a:lstStyle/>
          <a:p>
            <a:r>
              <a:rPr lang="tr-TR" b="1" dirty="0" err="1" smtClean="0"/>
              <a:t>Ultrafiltrasyon</a:t>
            </a:r>
            <a:endParaRPr lang="tr-TR" b="1" dirty="0" smtClean="0"/>
          </a:p>
          <a:p>
            <a:r>
              <a:rPr lang="tr-TR" dirty="0" smtClean="0"/>
              <a:t>• </a:t>
            </a:r>
            <a:r>
              <a:rPr lang="tr-TR" dirty="0" err="1" smtClean="0"/>
              <a:t>Transmembran</a:t>
            </a:r>
            <a:r>
              <a:rPr lang="tr-TR" dirty="0" smtClean="0"/>
              <a:t> basınç   farkı ile suyun </a:t>
            </a:r>
            <a:r>
              <a:rPr lang="tr-TR" dirty="0" err="1" smtClean="0"/>
              <a:t>membrandan</a:t>
            </a:r>
            <a:r>
              <a:rPr lang="tr-TR" dirty="0" smtClean="0"/>
              <a:t>  geçişi</a:t>
            </a:r>
          </a:p>
          <a:p>
            <a:r>
              <a:rPr lang="tr-TR" dirty="0" smtClean="0"/>
              <a:t>• </a:t>
            </a:r>
            <a:r>
              <a:rPr lang="tr-TR" dirty="0" err="1" smtClean="0"/>
              <a:t>Solüt</a:t>
            </a:r>
            <a:r>
              <a:rPr lang="tr-TR" dirty="0" smtClean="0"/>
              <a:t> uzaklaştırma</a:t>
            </a:r>
          </a:p>
          <a:p>
            <a:r>
              <a:rPr lang="tr-TR" dirty="0" smtClean="0"/>
              <a:t>minimal</a:t>
            </a:r>
            <a:endParaRPr lang="tr-TR"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latin typeface="Cambria" pitchFamily="18" charset="0"/>
            </a:endParaRPr>
          </a:p>
        </p:txBody>
      </p:sp>
      <p:pic>
        <p:nvPicPr>
          <p:cNvPr id="5122" name="Picture 2"/>
          <p:cNvPicPr>
            <a:picLocks noGrp="1" noChangeAspect="1" noChangeArrowheads="1"/>
          </p:cNvPicPr>
          <p:nvPr>
            <p:ph idx="1"/>
          </p:nvPr>
        </p:nvPicPr>
        <p:blipFill>
          <a:blip r:embed="rId2" cstate="print"/>
          <a:srcRect/>
          <a:stretch>
            <a:fillRect/>
          </a:stretch>
        </p:blipFill>
        <p:spPr bwMode="auto">
          <a:xfrm>
            <a:off x="5476875" y="2285992"/>
            <a:ext cx="3667125" cy="1819275"/>
          </a:xfrm>
          <a:prstGeom prst="rect">
            <a:avLst/>
          </a:prstGeom>
          <a:noFill/>
          <a:ln w="9525">
            <a:noFill/>
            <a:miter lim="800000"/>
            <a:headEnd/>
            <a:tailEnd/>
          </a:ln>
          <a:effectLst/>
        </p:spPr>
      </p:pic>
      <p:sp>
        <p:nvSpPr>
          <p:cNvPr id="5" name="4 Dikdörtgen"/>
          <p:cNvSpPr/>
          <p:nvPr/>
        </p:nvSpPr>
        <p:spPr>
          <a:xfrm>
            <a:off x="500034" y="2274838"/>
            <a:ext cx="3000396" cy="2031325"/>
          </a:xfrm>
          <a:prstGeom prst="rect">
            <a:avLst/>
          </a:prstGeom>
        </p:spPr>
        <p:txBody>
          <a:bodyPr wrap="square">
            <a:spAutoFit/>
          </a:bodyPr>
          <a:lstStyle/>
          <a:p>
            <a:r>
              <a:rPr lang="tr-TR" b="1" dirty="0" err="1" smtClean="0"/>
              <a:t>Adsorpsiyon</a:t>
            </a:r>
            <a:endParaRPr lang="tr-TR" b="1" dirty="0" smtClean="0"/>
          </a:p>
          <a:p>
            <a:r>
              <a:rPr lang="tr-TR" dirty="0" smtClean="0"/>
              <a:t>• Bazı atık ürünleri</a:t>
            </a:r>
          </a:p>
          <a:p>
            <a:r>
              <a:rPr lang="tr-TR" dirty="0" smtClean="0"/>
              <a:t>kandan uzaklaştırır</a:t>
            </a:r>
          </a:p>
          <a:p>
            <a:r>
              <a:rPr lang="tr-TR" dirty="0" smtClean="0"/>
              <a:t>• </a:t>
            </a:r>
            <a:r>
              <a:rPr lang="tr-TR" dirty="0" err="1" smtClean="0"/>
              <a:t>Membran</a:t>
            </a:r>
            <a:r>
              <a:rPr lang="tr-TR" dirty="0" smtClean="0"/>
              <a:t> tipi</a:t>
            </a:r>
          </a:p>
          <a:p>
            <a:r>
              <a:rPr lang="tr-TR" dirty="0" smtClean="0"/>
              <a:t>etkinliğini etkiler</a:t>
            </a:r>
          </a:p>
          <a:p>
            <a:r>
              <a:rPr lang="tr-TR" dirty="0" smtClean="0"/>
              <a:t>• Yüksek </a:t>
            </a:r>
            <a:r>
              <a:rPr lang="tr-TR" dirty="0" err="1" smtClean="0"/>
              <a:t>adsorpsiyon</a:t>
            </a:r>
            <a:r>
              <a:rPr lang="tr-TR" dirty="0" smtClean="0"/>
              <a:t>→</a:t>
            </a:r>
          </a:p>
          <a:p>
            <a:r>
              <a:rPr lang="tr-TR" dirty="0" smtClean="0"/>
              <a:t>filtrede pıhtılaşma</a:t>
            </a:r>
            <a:endParaRPr lang="tr-TR"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pic>
        <p:nvPicPr>
          <p:cNvPr id="4098" name="Picture 2"/>
          <p:cNvPicPr>
            <a:picLocks noChangeAspect="1" noChangeArrowheads="1"/>
          </p:cNvPicPr>
          <p:nvPr/>
        </p:nvPicPr>
        <p:blipFill>
          <a:blip r:embed="rId2" cstate="print"/>
          <a:srcRect/>
          <a:stretch>
            <a:fillRect/>
          </a:stretch>
        </p:blipFill>
        <p:spPr bwMode="auto">
          <a:xfrm>
            <a:off x="0" y="0"/>
            <a:ext cx="9308744" cy="6858001"/>
          </a:xfrm>
          <a:prstGeom prst="rect">
            <a:avLst/>
          </a:prstGeom>
          <a:noFill/>
          <a:ln w="9525">
            <a:noFill/>
            <a:miter lim="800000"/>
            <a:headEnd/>
            <a:tailEnd/>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dirty="0">
              <a:latin typeface="Cambria" pitchFamily="18" charset="0"/>
            </a:endParaRPr>
          </a:p>
        </p:txBody>
      </p:sp>
      <p:pic>
        <p:nvPicPr>
          <p:cNvPr id="6146" name="Picture 2"/>
          <p:cNvPicPr>
            <a:picLocks noGrp="1" noChangeAspect="1" noChangeArrowheads="1"/>
          </p:cNvPicPr>
          <p:nvPr>
            <p:ph idx="1"/>
          </p:nvPr>
        </p:nvPicPr>
        <p:blipFill>
          <a:blip r:embed="rId2" cstate="print"/>
          <a:srcRect/>
          <a:stretch>
            <a:fillRect/>
          </a:stretch>
        </p:blipFill>
        <p:spPr bwMode="auto">
          <a:xfrm>
            <a:off x="562750" y="1935163"/>
            <a:ext cx="8018499" cy="4389437"/>
          </a:xfrm>
          <a:prstGeom prst="rect">
            <a:avLst/>
          </a:prstGeom>
          <a:noFill/>
          <a:ln w="9525">
            <a:noFill/>
            <a:miter lim="800000"/>
            <a:headEnd/>
            <a:tailEnd/>
          </a:ln>
          <a:effectLst/>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pPr algn="ctr"/>
            <a:r>
              <a:rPr lang="tr-TR" sz="2800" b="1" dirty="0" smtClean="0">
                <a:latin typeface="Cambria" pitchFamily="18" charset="0"/>
              </a:rPr>
              <a:t>YAVAŞ DEVAMLI ULTRAFİLTRASYON</a:t>
            </a:r>
            <a:endParaRPr lang="tr-TR" sz="2800" dirty="0">
              <a:latin typeface="Cambria" pitchFamily="18" charset="0"/>
            </a:endParaRPr>
          </a:p>
        </p:txBody>
      </p:sp>
      <p:sp>
        <p:nvSpPr>
          <p:cNvPr id="3" name="2 İçerik Yer Tutucusu"/>
          <p:cNvSpPr>
            <a:spLocks noGrp="1"/>
          </p:cNvSpPr>
          <p:nvPr>
            <p:ph idx="1"/>
          </p:nvPr>
        </p:nvSpPr>
        <p:spPr>
          <a:xfrm>
            <a:off x="1115616" y="2276872"/>
            <a:ext cx="7581528" cy="4389120"/>
          </a:xfrm>
        </p:spPr>
        <p:txBody>
          <a:bodyPr>
            <a:normAutofit/>
          </a:bodyPr>
          <a:lstStyle/>
          <a:p>
            <a:r>
              <a:rPr lang="tr-TR" dirty="0" smtClean="0">
                <a:latin typeface="Cambria" pitchFamily="18" charset="0"/>
              </a:rPr>
              <a:t> Sadece sıvı dengesini kontrol eder</a:t>
            </a:r>
          </a:p>
          <a:p>
            <a:r>
              <a:rPr lang="tr-TR" dirty="0" smtClean="0">
                <a:latin typeface="Cambria" pitchFamily="18" charset="0"/>
              </a:rPr>
              <a:t> </a:t>
            </a:r>
            <a:r>
              <a:rPr lang="tr-TR" dirty="0" err="1" smtClean="0">
                <a:latin typeface="Cambria" pitchFamily="18" charset="0"/>
              </a:rPr>
              <a:t>Solüt</a:t>
            </a:r>
            <a:r>
              <a:rPr lang="tr-TR" dirty="0" smtClean="0">
                <a:latin typeface="Cambria" pitchFamily="18" charset="0"/>
              </a:rPr>
              <a:t> </a:t>
            </a:r>
            <a:r>
              <a:rPr lang="tr-TR" dirty="0" err="1" smtClean="0">
                <a:latin typeface="Cambria" pitchFamily="18" charset="0"/>
              </a:rPr>
              <a:t>klirensi</a:t>
            </a:r>
            <a:r>
              <a:rPr lang="tr-TR" dirty="0" smtClean="0">
                <a:latin typeface="Cambria" pitchFamily="18" charset="0"/>
              </a:rPr>
              <a:t> önemsizdir</a:t>
            </a:r>
          </a:p>
          <a:p>
            <a:r>
              <a:rPr lang="tr-TR" dirty="0" smtClean="0">
                <a:latin typeface="Cambria" pitchFamily="18" charset="0"/>
              </a:rPr>
              <a:t>  </a:t>
            </a:r>
            <a:r>
              <a:rPr lang="tr-TR" dirty="0" err="1" smtClean="0">
                <a:latin typeface="Cambria" pitchFamily="18" charset="0"/>
              </a:rPr>
              <a:t>Ultrafiltrat</a:t>
            </a:r>
            <a:r>
              <a:rPr lang="tr-TR" dirty="0" smtClean="0">
                <a:latin typeface="Cambria" pitchFamily="18" charset="0"/>
              </a:rPr>
              <a:t> yerine konmaz</a:t>
            </a:r>
          </a:p>
          <a:p>
            <a:r>
              <a:rPr lang="tr-TR" b="1" i="1" dirty="0" err="1" smtClean="0">
                <a:latin typeface="Cambria" pitchFamily="18" charset="0"/>
              </a:rPr>
              <a:t>Hipervolemiyi</a:t>
            </a:r>
            <a:r>
              <a:rPr lang="tr-TR" b="1" i="1" dirty="0" smtClean="0">
                <a:latin typeface="Cambria" pitchFamily="18" charset="0"/>
              </a:rPr>
              <a:t> etkin bir şekilde düzeltir .</a:t>
            </a:r>
            <a:r>
              <a:rPr lang="tr-TR" dirty="0" smtClean="0">
                <a:latin typeface="Cambria" pitchFamily="18" charset="0"/>
              </a:rPr>
              <a:t>Yerine koyma sıvısı gerekmez,dolayısıyla </a:t>
            </a:r>
            <a:r>
              <a:rPr lang="tr-TR" dirty="0" err="1" smtClean="0">
                <a:latin typeface="Cambria" pitchFamily="18" charset="0"/>
              </a:rPr>
              <a:t>maaliyeti</a:t>
            </a:r>
            <a:r>
              <a:rPr lang="tr-TR" dirty="0" smtClean="0">
                <a:latin typeface="Cambria" pitchFamily="18" charset="0"/>
              </a:rPr>
              <a:t> düşük</a:t>
            </a:r>
          </a:p>
          <a:p>
            <a:r>
              <a:rPr lang="tr-TR" dirty="0" smtClean="0">
                <a:latin typeface="Cambria" pitchFamily="18" charset="0"/>
              </a:rPr>
              <a:t>Yerine koyma sıvısı verilmemesi elektrolit dengesizliklerine neden olabilir</a:t>
            </a:r>
            <a:endParaRPr lang="tr-TR" dirty="0">
              <a:latin typeface="Cambria" pitchFamily="18" charset="0"/>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Oval 2"/>
          <p:cNvSpPr>
            <a:spLocks noChangeArrowheads="1"/>
          </p:cNvSpPr>
          <p:nvPr/>
        </p:nvSpPr>
        <p:spPr bwMode="auto">
          <a:xfrm>
            <a:off x="2455863" y="2438400"/>
            <a:ext cx="4114800" cy="1752600"/>
          </a:xfrm>
          <a:prstGeom prst="ellipse">
            <a:avLst/>
          </a:prstGeom>
          <a:solidFill>
            <a:schemeClr val="tx1"/>
          </a:solidFill>
          <a:ln w="76200">
            <a:solidFill>
              <a:srgbClr val="FF0000"/>
            </a:solidFill>
            <a:round/>
            <a:headEnd type="none" w="sm" len="sm"/>
            <a:tailEnd type="none" w="sm" len="sm"/>
          </a:ln>
          <a:effectLst/>
        </p:spPr>
        <p:txBody>
          <a:bodyPr wrap="none" anchor="ctr"/>
          <a:lstStyle/>
          <a:p>
            <a:endParaRPr lang="tr-TR"/>
          </a:p>
        </p:txBody>
      </p:sp>
      <p:sp>
        <p:nvSpPr>
          <p:cNvPr id="154627" name="WordArt 3"/>
          <p:cNvSpPr>
            <a:spLocks noChangeArrowheads="1" noChangeShapeType="1" noTextEdit="1"/>
          </p:cNvSpPr>
          <p:nvPr/>
        </p:nvSpPr>
        <p:spPr bwMode="auto">
          <a:xfrm>
            <a:off x="3022600" y="2895600"/>
            <a:ext cx="2938463" cy="762000"/>
          </a:xfrm>
          <a:prstGeom prst="rect">
            <a:avLst/>
          </a:prstGeom>
        </p:spPr>
        <p:txBody>
          <a:bodyPr wrap="none" fromWordArt="1">
            <a:prstTxWarp prst="textDeflate">
              <a:avLst>
                <a:gd name="adj" fmla="val 26227"/>
              </a:avLst>
            </a:prstTxWarp>
          </a:bodyPr>
          <a:lstStyle/>
          <a:p>
            <a:pPr algn="ctr"/>
            <a:r>
              <a:rPr lang="tr-TR" sz="2800" kern="10">
                <a:ln w="9525">
                  <a:solidFill>
                    <a:srgbClr val="FFFF66"/>
                  </a:solidFill>
                  <a:round/>
                  <a:headEnd type="none" w="sm" len="sm"/>
                  <a:tailEnd type="none" w="sm" len="sm"/>
                </a:ln>
                <a:solidFill>
                  <a:srgbClr val="FF0000"/>
                </a:solidFill>
                <a:latin typeface="Arial Black"/>
              </a:rPr>
              <a:t>DİYALİZ YETERLİLİĞi</a:t>
            </a:r>
          </a:p>
        </p:txBody>
      </p:sp>
      <p:sp>
        <p:nvSpPr>
          <p:cNvPr id="154628" name="Text Box 4"/>
          <p:cNvSpPr txBox="1">
            <a:spLocks noChangeArrowheads="1"/>
          </p:cNvSpPr>
          <p:nvPr/>
        </p:nvSpPr>
        <p:spPr bwMode="auto">
          <a:xfrm>
            <a:off x="3111500" y="974725"/>
            <a:ext cx="2849563" cy="473075"/>
          </a:xfrm>
          <a:prstGeom prst="rect">
            <a:avLst/>
          </a:prstGeom>
          <a:solidFill>
            <a:srgbClr val="FF0000"/>
          </a:solidFill>
          <a:ln w="12700">
            <a:noFill/>
            <a:miter lim="800000"/>
            <a:headEnd type="none" w="sm" len="sm"/>
            <a:tailEnd type="none" w="sm" len="sm"/>
          </a:ln>
          <a:effectLst/>
        </p:spPr>
        <p:txBody>
          <a:bodyPr wrap="none">
            <a:spAutoFit/>
          </a:bodyPr>
          <a:lstStyle/>
          <a:p>
            <a:pPr eaLnBrk="0" hangingPunct="0"/>
            <a:r>
              <a:rPr lang="tr-TR" sz="2500" b="1">
                <a:solidFill>
                  <a:schemeClr val="bg1"/>
                </a:solidFill>
                <a:effectLst>
                  <a:outerShdw blurRad="38100" dist="38100" dir="2700000" algn="tl">
                    <a:srgbClr val="000000"/>
                  </a:outerShdw>
                </a:effectLst>
                <a:latin typeface="Arial" charset="0"/>
              </a:rPr>
              <a:t>Yeterli solüt klirensi</a:t>
            </a:r>
          </a:p>
        </p:txBody>
      </p:sp>
      <p:sp>
        <p:nvSpPr>
          <p:cNvPr id="154629" name="Text Box 5"/>
          <p:cNvSpPr txBox="1">
            <a:spLocks noChangeArrowheads="1"/>
          </p:cNvSpPr>
          <p:nvPr/>
        </p:nvSpPr>
        <p:spPr bwMode="auto">
          <a:xfrm>
            <a:off x="6229350" y="4572000"/>
            <a:ext cx="2170113" cy="777875"/>
          </a:xfrm>
          <a:prstGeom prst="rect">
            <a:avLst/>
          </a:prstGeom>
          <a:solidFill>
            <a:srgbClr val="FF0000"/>
          </a:solidFill>
          <a:ln w="12700">
            <a:noFill/>
            <a:miter lim="800000"/>
            <a:headEnd type="none" w="sm" len="sm"/>
            <a:tailEnd type="none" w="sm" len="sm"/>
          </a:ln>
          <a:effectLst/>
        </p:spPr>
        <p:txBody>
          <a:bodyPr wrap="none">
            <a:spAutoFit/>
          </a:bodyPr>
          <a:lstStyle/>
          <a:p>
            <a:pPr algn="ctr" eaLnBrk="0" hangingPunct="0">
              <a:lnSpc>
                <a:spcPct val="90000"/>
              </a:lnSpc>
            </a:pPr>
            <a:r>
              <a:rPr lang="tr-TR" sz="2500" b="1">
                <a:solidFill>
                  <a:schemeClr val="bg1"/>
                </a:solidFill>
                <a:effectLst>
                  <a:outerShdw blurRad="38100" dist="38100" dir="2700000" algn="tl">
                    <a:srgbClr val="000000"/>
                  </a:outerShdw>
                </a:effectLst>
                <a:latin typeface="Arial" charset="0"/>
              </a:rPr>
              <a:t>Kan basıncının</a:t>
            </a:r>
          </a:p>
          <a:p>
            <a:pPr algn="ctr" eaLnBrk="0" hangingPunct="0">
              <a:lnSpc>
                <a:spcPct val="90000"/>
              </a:lnSpc>
            </a:pPr>
            <a:r>
              <a:rPr lang="tr-TR" sz="2500" b="1">
                <a:solidFill>
                  <a:schemeClr val="bg1"/>
                </a:solidFill>
                <a:effectLst>
                  <a:outerShdw blurRad="38100" dist="38100" dir="2700000" algn="tl">
                    <a:srgbClr val="000000"/>
                  </a:outerShdw>
                </a:effectLst>
                <a:latin typeface="Arial" charset="0"/>
              </a:rPr>
              <a:t>kontrolü</a:t>
            </a:r>
          </a:p>
        </p:txBody>
      </p:sp>
      <p:sp>
        <p:nvSpPr>
          <p:cNvPr id="154630" name="Text Box 6"/>
          <p:cNvSpPr txBox="1">
            <a:spLocks noChangeArrowheads="1"/>
          </p:cNvSpPr>
          <p:nvPr/>
        </p:nvSpPr>
        <p:spPr bwMode="auto">
          <a:xfrm>
            <a:off x="844550" y="1774825"/>
            <a:ext cx="2406650" cy="434975"/>
          </a:xfrm>
          <a:prstGeom prst="rect">
            <a:avLst/>
          </a:prstGeom>
          <a:solidFill>
            <a:srgbClr val="FF0000"/>
          </a:solidFill>
          <a:ln w="12700">
            <a:noFill/>
            <a:miter lim="800000"/>
            <a:headEnd type="none" w="sm" len="sm"/>
            <a:tailEnd type="none" w="sm" len="sm"/>
          </a:ln>
          <a:effectLst/>
        </p:spPr>
        <p:txBody>
          <a:bodyPr wrap="none">
            <a:spAutoFit/>
          </a:bodyPr>
          <a:lstStyle/>
          <a:p>
            <a:pPr eaLnBrk="0" hangingPunct="0">
              <a:lnSpc>
                <a:spcPct val="90000"/>
              </a:lnSpc>
            </a:pPr>
            <a:r>
              <a:rPr lang="tr-TR" sz="2500" b="1">
                <a:solidFill>
                  <a:schemeClr val="bg1"/>
                </a:solidFill>
                <a:effectLst>
                  <a:outerShdw blurRad="38100" dist="38100" dir="2700000" algn="tl">
                    <a:srgbClr val="000000"/>
                  </a:outerShdw>
                </a:effectLst>
                <a:latin typeface="Arial" charset="0"/>
              </a:rPr>
              <a:t>Yeterli beslenme</a:t>
            </a:r>
          </a:p>
        </p:txBody>
      </p:sp>
      <p:sp>
        <p:nvSpPr>
          <p:cNvPr id="154631" name="Text Box 7"/>
          <p:cNvSpPr txBox="1">
            <a:spLocks noChangeArrowheads="1"/>
          </p:cNvSpPr>
          <p:nvPr/>
        </p:nvSpPr>
        <p:spPr bwMode="auto">
          <a:xfrm>
            <a:off x="933450" y="4572000"/>
            <a:ext cx="2655888" cy="473075"/>
          </a:xfrm>
          <a:prstGeom prst="rect">
            <a:avLst/>
          </a:prstGeom>
          <a:solidFill>
            <a:srgbClr val="FF0000"/>
          </a:solidFill>
          <a:ln w="12700">
            <a:noFill/>
            <a:miter lim="800000"/>
            <a:headEnd type="none" w="sm" len="sm"/>
            <a:tailEnd type="none" w="sm" len="sm"/>
          </a:ln>
          <a:effectLst/>
        </p:spPr>
        <p:txBody>
          <a:bodyPr wrap="none">
            <a:spAutoFit/>
          </a:bodyPr>
          <a:lstStyle/>
          <a:p>
            <a:pPr eaLnBrk="0" hangingPunct="0"/>
            <a:r>
              <a:rPr lang="tr-TR" sz="2500" b="1">
                <a:solidFill>
                  <a:schemeClr val="bg1"/>
                </a:solidFill>
                <a:effectLst>
                  <a:outerShdw blurRad="38100" dist="38100" dir="2700000" algn="tl">
                    <a:srgbClr val="000000"/>
                  </a:outerShdw>
                </a:effectLst>
                <a:latin typeface="Arial" charset="0"/>
              </a:rPr>
              <a:t>Aneminin kontrolü</a:t>
            </a:r>
          </a:p>
        </p:txBody>
      </p:sp>
      <p:sp>
        <p:nvSpPr>
          <p:cNvPr id="154632" name="Text Box 8"/>
          <p:cNvSpPr txBox="1">
            <a:spLocks noChangeArrowheads="1"/>
          </p:cNvSpPr>
          <p:nvPr/>
        </p:nvSpPr>
        <p:spPr bwMode="auto">
          <a:xfrm>
            <a:off x="2938463" y="5165725"/>
            <a:ext cx="3157537" cy="473075"/>
          </a:xfrm>
          <a:prstGeom prst="rect">
            <a:avLst/>
          </a:prstGeom>
          <a:solidFill>
            <a:srgbClr val="FF0000"/>
          </a:solidFill>
          <a:ln w="12700">
            <a:noFill/>
            <a:miter lim="800000"/>
            <a:headEnd type="none" w="sm" len="sm"/>
            <a:tailEnd type="none" w="sm" len="sm"/>
          </a:ln>
          <a:effectLst/>
        </p:spPr>
        <p:txBody>
          <a:bodyPr wrap="none">
            <a:spAutoFit/>
          </a:bodyPr>
          <a:lstStyle/>
          <a:p>
            <a:pPr eaLnBrk="0" hangingPunct="0"/>
            <a:r>
              <a:rPr lang="tr-TR" sz="2500" b="1">
                <a:solidFill>
                  <a:schemeClr val="bg1"/>
                </a:solidFill>
                <a:effectLst>
                  <a:outerShdw blurRad="38100" dist="38100" dir="2700000" algn="tl">
                    <a:srgbClr val="000000"/>
                  </a:outerShdw>
                </a:effectLst>
                <a:latin typeface="Arial" charset="0"/>
              </a:rPr>
              <a:t>Uygun volüm kontrolü</a:t>
            </a:r>
          </a:p>
        </p:txBody>
      </p:sp>
      <p:sp>
        <p:nvSpPr>
          <p:cNvPr id="154633" name="Line 9"/>
          <p:cNvSpPr>
            <a:spLocks noChangeShapeType="1"/>
          </p:cNvSpPr>
          <p:nvPr/>
        </p:nvSpPr>
        <p:spPr bwMode="auto">
          <a:xfrm flipV="1">
            <a:off x="4495800" y="1600200"/>
            <a:ext cx="0" cy="685800"/>
          </a:xfrm>
          <a:prstGeom prst="line">
            <a:avLst/>
          </a:prstGeom>
          <a:noFill/>
          <a:ln w="76200">
            <a:solidFill>
              <a:srgbClr val="3F3FBF"/>
            </a:solidFill>
            <a:round/>
            <a:headEnd type="triangle" w="med" len="med"/>
            <a:tailEnd type="none" w="sm" len="sm"/>
          </a:ln>
          <a:effectLst/>
        </p:spPr>
        <p:txBody>
          <a:bodyPr wrap="none" anchor="ctr"/>
          <a:lstStyle/>
          <a:p>
            <a:endParaRPr lang="tr-TR"/>
          </a:p>
        </p:txBody>
      </p:sp>
      <p:sp>
        <p:nvSpPr>
          <p:cNvPr id="154634" name="Line 10"/>
          <p:cNvSpPr>
            <a:spLocks noChangeShapeType="1"/>
          </p:cNvSpPr>
          <p:nvPr/>
        </p:nvSpPr>
        <p:spPr bwMode="auto">
          <a:xfrm flipV="1">
            <a:off x="4495800" y="4343400"/>
            <a:ext cx="0" cy="685800"/>
          </a:xfrm>
          <a:prstGeom prst="line">
            <a:avLst/>
          </a:prstGeom>
          <a:noFill/>
          <a:ln w="76200">
            <a:solidFill>
              <a:srgbClr val="3F3FBF"/>
            </a:solidFill>
            <a:round/>
            <a:headEnd/>
            <a:tailEnd type="triangle" w="med" len="med"/>
          </a:ln>
          <a:effectLst/>
        </p:spPr>
        <p:txBody>
          <a:bodyPr wrap="none" anchor="ctr"/>
          <a:lstStyle/>
          <a:p>
            <a:endParaRPr lang="tr-TR"/>
          </a:p>
        </p:txBody>
      </p:sp>
      <p:sp>
        <p:nvSpPr>
          <p:cNvPr id="154635" name="Text Box 11"/>
          <p:cNvSpPr txBox="1">
            <a:spLocks noChangeArrowheads="1"/>
          </p:cNvSpPr>
          <p:nvPr/>
        </p:nvSpPr>
        <p:spPr bwMode="auto">
          <a:xfrm>
            <a:off x="6027738" y="1431925"/>
            <a:ext cx="2830512" cy="777875"/>
          </a:xfrm>
          <a:prstGeom prst="rect">
            <a:avLst/>
          </a:prstGeom>
          <a:solidFill>
            <a:srgbClr val="FF0000"/>
          </a:solidFill>
          <a:ln w="9525">
            <a:noFill/>
            <a:miter lim="800000"/>
            <a:headEnd/>
            <a:tailEnd/>
          </a:ln>
          <a:effectLst/>
        </p:spPr>
        <p:txBody>
          <a:bodyPr wrap="none">
            <a:spAutoFit/>
          </a:bodyPr>
          <a:lstStyle/>
          <a:p>
            <a:pPr algn="ctr">
              <a:lnSpc>
                <a:spcPct val="90000"/>
              </a:lnSpc>
            </a:pPr>
            <a:r>
              <a:rPr lang="tr-TR" sz="2500" b="1">
                <a:solidFill>
                  <a:schemeClr val="bg1"/>
                </a:solidFill>
                <a:effectLst>
                  <a:outerShdw blurRad="38100" dist="38100" dir="2700000" algn="tl">
                    <a:srgbClr val="000000"/>
                  </a:outerShdw>
                </a:effectLst>
                <a:latin typeface="Arial" charset="0"/>
              </a:rPr>
              <a:t>Asit-baz dengesinin</a:t>
            </a:r>
          </a:p>
          <a:p>
            <a:pPr algn="ctr">
              <a:lnSpc>
                <a:spcPct val="90000"/>
              </a:lnSpc>
            </a:pPr>
            <a:r>
              <a:rPr lang="tr-TR" sz="2500" b="1">
                <a:solidFill>
                  <a:schemeClr val="bg1"/>
                </a:solidFill>
                <a:effectLst>
                  <a:outerShdw blurRad="38100" dist="38100" dir="2700000" algn="tl">
                    <a:srgbClr val="000000"/>
                  </a:outerShdw>
                </a:effectLst>
                <a:latin typeface="Arial" charset="0"/>
              </a:rPr>
              <a:t>kontrolü</a:t>
            </a:r>
          </a:p>
        </p:txBody>
      </p:sp>
      <p:sp>
        <p:nvSpPr>
          <p:cNvPr id="154636" name="Line 12"/>
          <p:cNvSpPr>
            <a:spLocks noChangeShapeType="1"/>
          </p:cNvSpPr>
          <p:nvPr/>
        </p:nvSpPr>
        <p:spPr bwMode="auto">
          <a:xfrm flipH="1">
            <a:off x="6367463" y="2286000"/>
            <a:ext cx="473075" cy="533400"/>
          </a:xfrm>
          <a:prstGeom prst="line">
            <a:avLst/>
          </a:prstGeom>
          <a:noFill/>
          <a:ln w="76200">
            <a:solidFill>
              <a:srgbClr val="3F3FBF"/>
            </a:solidFill>
            <a:miter lim="800000"/>
            <a:headEnd/>
            <a:tailEnd type="triangle" w="med" len="med"/>
          </a:ln>
          <a:effectLst/>
        </p:spPr>
        <p:txBody>
          <a:bodyPr wrap="none"/>
          <a:lstStyle/>
          <a:p>
            <a:endParaRPr lang="tr-TR"/>
          </a:p>
        </p:txBody>
      </p:sp>
      <p:sp>
        <p:nvSpPr>
          <p:cNvPr id="154637" name="Line 13"/>
          <p:cNvSpPr>
            <a:spLocks noChangeShapeType="1"/>
          </p:cNvSpPr>
          <p:nvPr/>
        </p:nvSpPr>
        <p:spPr bwMode="auto">
          <a:xfrm>
            <a:off x="6299200" y="3962400"/>
            <a:ext cx="474663" cy="533400"/>
          </a:xfrm>
          <a:prstGeom prst="line">
            <a:avLst/>
          </a:prstGeom>
          <a:noFill/>
          <a:ln w="76200">
            <a:solidFill>
              <a:srgbClr val="3F3FBF"/>
            </a:solidFill>
            <a:miter lim="800000"/>
            <a:headEnd type="triangle" w="med" len="med"/>
            <a:tailEnd/>
          </a:ln>
          <a:effectLst/>
        </p:spPr>
        <p:txBody>
          <a:bodyPr wrap="none"/>
          <a:lstStyle/>
          <a:p>
            <a:endParaRPr lang="tr-TR"/>
          </a:p>
        </p:txBody>
      </p:sp>
      <p:sp>
        <p:nvSpPr>
          <p:cNvPr id="154638" name="Line 14"/>
          <p:cNvSpPr>
            <a:spLocks noChangeShapeType="1"/>
          </p:cNvSpPr>
          <p:nvPr/>
        </p:nvSpPr>
        <p:spPr bwMode="auto">
          <a:xfrm rot="16798101" flipH="1">
            <a:off x="2070101" y="2392362"/>
            <a:ext cx="533400" cy="473075"/>
          </a:xfrm>
          <a:prstGeom prst="line">
            <a:avLst/>
          </a:prstGeom>
          <a:noFill/>
          <a:ln w="76200">
            <a:solidFill>
              <a:srgbClr val="3F3FBF"/>
            </a:solidFill>
            <a:miter lim="800000"/>
            <a:headEnd/>
            <a:tailEnd type="triangle" w="med" len="med"/>
          </a:ln>
          <a:effectLst/>
        </p:spPr>
        <p:txBody>
          <a:bodyPr wrap="none"/>
          <a:lstStyle/>
          <a:p>
            <a:endParaRPr lang="tr-TR"/>
          </a:p>
        </p:txBody>
      </p:sp>
      <p:sp>
        <p:nvSpPr>
          <p:cNvPr id="154639" name="Line 15"/>
          <p:cNvSpPr>
            <a:spLocks noChangeShapeType="1"/>
          </p:cNvSpPr>
          <p:nvPr/>
        </p:nvSpPr>
        <p:spPr bwMode="auto">
          <a:xfrm rot="5389330">
            <a:off x="2273301" y="3992562"/>
            <a:ext cx="533400" cy="473075"/>
          </a:xfrm>
          <a:prstGeom prst="line">
            <a:avLst/>
          </a:prstGeom>
          <a:noFill/>
          <a:ln w="76200">
            <a:solidFill>
              <a:srgbClr val="3F3FBF"/>
            </a:solidFill>
            <a:miter lim="800000"/>
            <a:headEnd type="triangle" w="med" len="med"/>
            <a:tailEnd/>
          </a:ln>
          <a:effectLst/>
        </p:spPr>
        <p:txBody>
          <a:bodyPr wrap="none"/>
          <a:lstStyle/>
          <a:p>
            <a:endParaRPr lang="tr-T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00034" y="642918"/>
            <a:ext cx="8229600" cy="1143000"/>
          </a:xfrm>
        </p:spPr>
        <p:txBody>
          <a:bodyPr>
            <a:normAutofit/>
          </a:bodyPr>
          <a:lstStyle/>
          <a:p>
            <a:r>
              <a:rPr lang="tr-TR" sz="2800" b="1" dirty="0" smtClean="0">
                <a:latin typeface="Cambria" pitchFamily="18" charset="0"/>
              </a:rPr>
              <a:t>DEVAMLI VENO‐VENÖZ HEMOFİLTRASYON</a:t>
            </a:r>
            <a:endParaRPr lang="tr-TR" sz="2800" dirty="0">
              <a:latin typeface="Cambria" pitchFamily="18" charset="0"/>
            </a:endParaRPr>
          </a:p>
        </p:txBody>
      </p:sp>
      <p:sp>
        <p:nvSpPr>
          <p:cNvPr id="3" name="2 İçerik Yer Tutucusu"/>
          <p:cNvSpPr>
            <a:spLocks noGrp="1"/>
          </p:cNvSpPr>
          <p:nvPr>
            <p:ph idx="1"/>
          </p:nvPr>
        </p:nvSpPr>
        <p:spPr/>
        <p:txBody>
          <a:bodyPr>
            <a:normAutofit fontScale="92500" lnSpcReduction="10000"/>
          </a:bodyPr>
          <a:lstStyle/>
          <a:p>
            <a:r>
              <a:rPr lang="tr-TR" dirty="0" err="1" smtClean="0">
                <a:latin typeface="Cambria" pitchFamily="18" charset="0"/>
              </a:rPr>
              <a:t>Solüt</a:t>
            </a:r>
            <a:r>
              <a:rPr lang="tr-TR" dirty="0" smtClean="0">
                <a:latin typeface="Cambria" pitchFamily="18" charset="0"/>
              </a:rPr>
              <a:t> </a:t>
            </a:r>
            <a:r>
              <a:rPr lang="tr-TR" dirty="0" err="1" smtClean="0">
                <a:latin typeface="Cambria" pitchFamily="18" charset="0"/>
              </a:rPr>
              <a:t>klirensi</a:t>
            </a:r>
            <a:r>
              <a:rPr lang="tr-TR" dirty="0" smtClean="0">
                <a:latin typeface="Cambria" pitchFamily="18" charset="0"/>
              </a:rPr>
              <a:t> konveksiyon yoluyla olur. Doğal böbreği taklit eder. </a:t>
            </a:r>
            <a:r>
              <a:rPr lang="tr-TR" b="1" i="1" dirty="0" smtClean="0">
                <a:latin typeface="Cambria" pitchFamily="18" charset="0"/>
              </a:rPr>
              <a:t>Üremik durumdan sorumlu orta büyüklükteki (500‐5000 Da) molekülleri daha iyi temizler. </a:t>
            </a:r>
          </a:p>
          <a:p>
            <a:r>
              <a:rPr lang="tr-TR" dirty="0" err="1" smtClean="0">
                <a:latin typeface="Cambria" pitchFamily="18" charset="0"/>
              </a:rPr>
              <a:t>Diyalizat</a:t>
            </a:r>
            <a:r>
              <a:rPr lang="tr-TR" dirty="0" smtClean="0">
                <a:latin typeface="Cambria" pitchFamily="18" charset="0"/>
              </a:rPr>
              <a:t> kullanılmaz.Yerine koyma sıvısı gereklidir</a:t>
            </a:r>
          </a:p>
          <a:p>
            <a:r>
              <a:rPr lang="tr-TR" b="1" dirty="0" err="1" smtClean="0">
                <a:latin typeface="Cambria" pitchFamily="18" charset="0"/>
              </a:rPr>
              <a:t>Solüt</a:t>
            </a:r>
            <a:r>
              <a:rPr lang="tr-TR" b="1" dirty="0" smtClean="0">
                <a:latin typeface="Cambria" pitchFamily="18" charset="0"/>
              </a:rPr>
              <a:t> transportu;</a:t>
            </a:r>
          </a:p>
          <a:p>
            <a:pPr>
              <a:buNone/>
            </a:pPr>
            <a:r>
              <a:rPr lang="tr-TR" dirty="0" smtClean="0">
                <a:latin typeface="Cambria" pitchFamily="18" charset="0"/>
              </a:rPr>
              <a:t>    </a:t>
            </a:r>
            <a:r>
              <a:rPr lang="tr-TR" dirty="0" err="1" smtClean="0">
                <a:latin typeface="Cambria" pitchFamily="18" charset="0"/>
              </a:rPr>
              <a:t>Transmembran</a:t>
            </a:r>
            <a:r>
              <a:rPr lang="tr-TR" dirty="0" smtClean="0">
                <a:latin typeface="Cambria" pitchFamily="18" charset="0"/>
              </a:rPr>
              <a:t> basınç farkı .UF hızı  Yerine koyma sıvısının verilme yeri tarafından belirlenir.</a:t>
            </a:r>
          </a:p>
          <a:p>
            <a:r>
              <a:rPr lang="tr-TR" b="1" dirty="0" smtClean="0">
                <a:latin typeface="Cambria" pitchFamily="18" charset="0"/>
              </a:rPr>
              <a:t>UF hızı ile ilgili sorunlar;</a:t>
            </a:r>
          </a:p>
          <a:p>
            <a:pPr>
              <a:buNone/>
            </a:pPr>
            <a:r>
              <a:rPr lang="tr-TR" dirty="0" smtClean="0">
                <a:latin typeface="Cambria" pitchFamily="18" charset="0"/>
              </a:rPr>
              <a:t>     Volüm daralması</a:t>
            </a:r>
          </a:p>
          <a:p>
            <a:pPr>
              <a:buNone/>
            </a:pPr>
            <a:r>
              <a:rPr lang="tr-TR" dirty="0" smtClean="0">
                <a:latin typeface="Cambria" pitchFamily="18" charset="0"/>
              </a:rPr>
              <a:t>     Hipotansiyon</a:t>
            </a:r>
          </a:p>
          <a:p>
            <a:pPr>
              <a:buNone/>
            </a:pPr>
            <a:r>
              <a:rPr lang="tr-TR" dirty="0" smtClean="0">
                <a:latin typeface="Cambria" pitchFamily="18" charset="0"/>
              </a:rPr>
              <a:t>     Elektrolit kayıpları</a:t>
            </a:r>
            <a:endParaRPr lang="tr-TR" dirty="0">
              <a:latin typeface="Cambria"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latin typeface="Cambria" pitchFamily="18" charset="0"/>
            </a:endParaRPr>
          </a:p>
        </p:txBody>
      </p:sp>
      <p:sp>
        <p:nvSpPr>
          <p:cNvPr id="3" name="2 İçerik Yer Tutucusu"/>
          <p:cNvSpPr>
            <a:spLocks noGrp="1"/>
          </p:cNvSpPr>
          <p:nvPr>
            <p:ph idx="1"/>
          </p:nvPr>
        </p:nvSpPr>
        <p:spPr/>
        <p:txBody>
          <a:bodyPr/>
          <a:lstStyle/>
          <a:p>
            <a:r>
              <a:rPr lang="tr-TR" dirty="0" smtClean="0">
                <a:latin typeface="Cambria" pitchFamily="18" charset="0"/>
              </a:rPr>
              <a:t>Böbrek fonksiyonlarını yerine koyma tedavisi </a:t>
            </a:r>
            <a:r>
              <a:rPr lang="tr-TR" dirty="0" err="1" smtClean="0">
                <a:latin typeface="Cambria" pitchFamily="18" charset="0"/>
              </a:rPr>
              <a:t>Renal</a:t>
            </a:r>
            <a:r>
              <a:rPr lang="tr-TR" dirty="0" smtClean="0">
                <a:latin typeface="Cambria" pitchFamily="18" charset="0"/>
              </a:rPr>
              <a:t> </a:t>
            </a:r>
            <a:r>
              <a:rPr lang="tr-TR" dirty="0" err="1" smtClean="0">
                <a:latin typeface="Cambria" pitchFamily="18" charset="0"/>
              </a:rPr>
              <a:t>Replasman</a:t>
            </a:r>
            <a:r>
              <a:rPr lang="tr-TR" dirty="0" smtClean="0">
                <a:latin typeface="Cambria" pitchFamily="18" charset="0"/>
              </a:rPr>
              <a:t> Tedavisi(RRT) ilk kez 1960 yılında </a:t>
            </a:r>
            <a:r>
              <a:rPr lang="tr-TR" b="1" dirty="0" smtClean="0">
                <a:latin typeface="Cambria" pitchFamily="18" charset="0"/>
              </a:rPr>
              <a:t>Diyaliz</a:t>
            </a:r>
            <a:r>
              <a:rPr lang="tr-TR" dirty="0" smtClean="0">
                <a:latin typeface="Cambria" pitchFamily="18" charset="0"/>
              </a:rPr>
              <a:t> uygulamaları ile ortaya çıkan bir kavramdır.</a:t>
            </a:r>
          </a:p>
          <a:p>
            <a:endParaRPr lang="tr-TR" dirty="0" smtClean="0">
              <a:latin typeface="Cambria" pitchFamily="18" charset="0"/>
            </a:endParaRPr>
          </a:p>
          <a:p>
            <a:r>
              <a:rPr lang="tr-TR" dirty="0" smtClean="0">
                <a:latin typeface="Cambria" pitchFamily="18" charset="0"/>
              </a:rPr>
              <a:t>Daha sonraki yıllarda,  gerek eğitim görmüş   </a:t>
            </a:r>
            <a:r>
              <a:rPr lang="tr-TR" dirty="0" err="1" smtClean="0">
                <a:latin typeface="Cambria" pitchFamily="18" charset="0"/>
              </a:rPr>
              <a:t>nefrologların</a:t>
            </a:r>
            <a:r>
              <a:rPr lang="tr-TR" dirty="0" smtClean="0">
                <a:latin typeface="Cambria" pitchFamily="18" charset="0"/>
              </a:rPr>
              <a:t> yetişmesi, gerekse de teknolojideki gelişmeler ile, erişkin yaş grubundaki hastalara RRT kapsamı içinde </a:t>
            </a:r>
            <a:r>
              <a:rPr lang="tr-TR" b="1" dirty="0" smtClean="0">
                <a:latin typeface="Cambria" pitchFamily="18" charset="0"/>
              </a:rPr>
              <a:t>kronik</a:t>
            </a:r>
            <a:r>
              <a:rPr lang="tr-TR" dirty="0" smtClean="0">
                <a:latin typeface="Cambria" pitchFamily="18" charset="0"/>
              </a:rPr>
              <a:t> </a:t>
            </a:r>
            <a:r>
              <a:rPr lang="tr-TR" b="1" dirty="0" smtClean="0">
                <a:latin typeface="Cambria" pitchFamily="18" charset="0"/>
              </a:rPr>
              <a:t>hemodiyaliz</a:t>
            </a:r>
            <a:r>
              <a:rPr lang="tr-TR" dirty="0" smtClean="0">
                <a:latin typeface="Cambria" pitchFamily="18" charset="0"/>
              </a:rPr>
              <a:t> ve </a:t>
            </a:r>
            <a:r>
              <a:rPr lang="tr-TR" b="1" dirty="0" smtClean="0">
                <a:latin typeface="Cambria" pitchFamily="18" charset="0"/>
              </a:rPr>
              <a:t>böbrek transplantasyonu</a:t>
            </a:r>
            <a:r>
              <a:rPr lang="tr-TR" dirty="0" smtClean="0">
                <a:latin typeface="Cambria" pitchFamily="18" charset="0"/>
              </a:rPr>
              <a:t> uygulanmaya başlanmıştır.</a:t>
            </a:r>
            <a:endParaRPr lang="tr-TR" dirty="0">
              <a:latin typeface="Cambria" pitchFamily="18" charset="0"/>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2800" b="1" dirty="0" smtClean="0">
                <a:latin typeface="Cambria" pitchFamily="18" charset="0"/>
              </a:rPr>
              <a:t>DEVAMLI VENO‐VENÖZ HEMODİYALİZ</a:t>
            </a:r>
            <a:endParaRPr lang="tr-TR" sz="2800" dirty="0">
              <a:latin typeface="Cambria" pitchFamily="18" charset="0"/>
            </a:endParaRPr>
          </a:p>
        </p:txBody>
      </p:sp>
      <p:sp>
        <p:nvSpPr>
          <p:cNvPr id="3" name="2 İçerik Yer Tutucusu"/>
          <p:cNvSpPr>
            <a:spLocks noGrp="1"/>
          </p:cNvSpPr>
          <p:nvPr>
            <p:ph idx="1"/>
          </p:nvPr>
        </p:nvSpPr>
        <p:spPr/>
        <p:txBody>
          <a:bodyPr/>
          <a:lstStyle/>
          <a:p>
            <a:r>
              <a:rPr lang="tr-TR" dirty="0" smtClean="0">
                <a:latin typeface="Cambria" pitchFamily="18" charset="0"/>
              </a:rPr>
              <a:t> </a:t>
            </a:r>
            <a:r>
              <a:rPr lang="tr-TR" b="1" dirty="0" smtClean="0">
                <a:latin typeface="Cambria" pitchFamily="18" charset="0"/>
              </a:rPr>
              <a:t>DVVHD </a:t>
            </a:r>
            <a:r>
              <a:rPr lang="tr-TR" b="1" dirty="0" err="1" smtClean="0">
                <a:latin typeface="Cambria" pitchFamily="18" charset="0"/>
              </a:rPr>
              <a:t>diffüzif</a:t>
            </a:r>
            <a:r>
              <a:rPr lang="tr-TR" b="1" dirty="0" smtClean="0">
                <a:latin typeface="Cambria" pitchFamily="18" charset="0"/>
              </a:rPr>
              <a:t> küçük </a:t>
            </a:r>
            <a:r>
              <a:rPr lang="tr-TR" b="1" dirty="0" err="1" smtClean="0">
                <a:latin typeface="Cambria" pitchFamily="18" charset="0"/>
              </a:rPr>
              <a:t>solüt</a:t>
            </a:r>
            <a:r>
              <a:rPr lang="tr-TR" b="1" dirty="0" smtClean="0">
                <a:latin typeface="Cambria" pitchFamily="18" charset="0"/>
              </a:rPr>
              <a:t> transportu sağlar</a:t>
            </a:r>
          </a:p>
          <a:p>
            <a:pPr>
              <a:buNone/>
            </a:pPr>
            <a:r>
              <a:rPr lang="tr-TR" dirty="0" smtClean="0">
                <a:latin typeface="Cambria" pitchFamily="18" charset="0"/>
              </a:rPr>
              <a:t>    </a:t>
            </a:r>
            <a:r>
              <a:rPr lang="nn-NO" dirty="0" smtClean="0">
                <a:latin typeface="Cambria" pitchFamily="18" charset="0"/>
              </a:rPr>
              <a:t>•Bir miktar konveksiyon </a:t>
            </a:r>
            <a:r>
              <a:rPr lang="tr-TR" b="1" dirty="0" smtClean="0"/>
              <a:t>(</a:t>
            </a:r>
            <a:r>
              <a:rPr lang="tr-TR" b="1" dirty="0" err="1" smtClean="0"/>
              <a:t>Filtrasyon</a:t>
            </a:r>
            <a:r>
              <a:rPr lang="tr-TR" b="1" dirty="0" smtClean="0"/>
              <a:t>) </a:t>
            </a:r>
            <a:r>
              <a:rPr lang="nn-NO" dirty="0" smtClean="0">
                <a:latin typeface="Cambria" pitchFamily="18" charset="0"/>
              </a:rPr>
              <a:t>da olur</a:t>
            </a:r>
          </a:p>
          <a:p>
            <a:pPr>
              <a:buNone/>
            </a:pPr>
            <a:r>
              <a:rPr lang="tr-TR" dirty="0" smtClean="0">
                <a:latin typeface="Cambria" pitchFamily="18" charset="0"/>
              </a:rPr>
              <a:t>    • </a:t>
            </a:r>
            <a:r>
              <a:rPr lang="tr-TR" dirty="0" err="1" smtClean="0">
                <a:latin typeface="Cambria" pitchFamily="18" charset="0"/>
              </a:rPr>
              <a:t>Diyalizat</a:t>
            </a:r>
            <a:r>
              <a:rPr lang="tr-TR" dirty="0" smtClean="0">
                <a:latin typeface="Cambria" pitchFamily="18" charset="0"/>
              </a:rPr>
              <a:t> akım hızı kan akımından daha yavaştır</a:t>
            </a:r>
          </a:p>
          <a:p>
            <a:pPr>
              <a:buNone/>
            </a:pPr>
            <a:r>
              <a:rPr lang="tr-TR" dirty="0" smtClean="0">
                <a:latin typeface="Cambria" pitchFamily="18" charset="0"/>
              </a:rPr>
              <a:t>    • </a:t>
            </a:r>
            <a:r>
              <a:rPr lang="tr-TR" dirty="0" err="1" smtClean="0">
                <a:latin typeface="Cambria" pitchFamily="18" charset="0"/>
              </a:rPr>
              <a:t>Solüt</a:t>
            </a:r>
            <a:r>
              <a:rPr lang="tr-TR" dirty="0" smtClean="0">
                <a:latin typeface="Cambria" pitchFamily="18" charset="0"/>
              </a:rPr>
              <a:t> uzaklaştırılmasında sınırlandırıcı faktördür</a:t>
            </a:r>
          </a:p>
          <a:p>
            <a:pPr>
              <a:buNone/>
            </a:pPr>
            <a:r>
              <a:rPr lang="tr-TR" dirty="0" smtClean="0">
                <a:latin typeface="Cambria" pitchFamily="18" charset="0"/>
              </a:rPr>
              <a:t>    • </a:t>
            </a:r>
            <a:r>
              <a:rPr lang="tr-TR" b="1" dirty="0" smtClean="0">
                <a:latin typeface="Cambria" pitchFamily="18" charset="0"/>
              </a:rPr>
              <a:t>DVVHDF küçük ve büyük molekülleri etkin bir şekilde uzaklaştırır.</a:t>
            </a:r>
          </a:p>
          <a:p>
            <a:pPr>
              <a:buNone/>
            </a:pPr>
            <a:r>
              <a:rPr lang="tr-TR" dirty="0" smtClean="0">
                <a:latin typeface="Cambria" pitchFamily="18" charset="0"/>
              </a:rPr>
              <a:t>   • </a:t>
            </a:r>
            <a:r>
              <a:rPr lang="tr-TR" dirty="0" err="1" smtClean="0">
                <a:latin typeface="Cambria" pitchFamily="18" charset="0"/>
              </a:rPr>
              <a:t>Solütler</a:t>
            </a:r>
            <a:r>
              <a:rPr lang="tr-TR" dirty="0" smtClean="0">
                <a:latin typeface="Cambria" pitchFamily="18" charset="0"/>
              </a:rPr>
              <a:t> hem konveksiyon hem de difüzyon yöntemi ile temizlenir.</a:t>
            </a:r>
            <a:endParaRPr lang="tr-TR" dirty="0">
              <a:latin typeface="Cambria" pitchFamily="18" charset="0"/>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403648" y="692696"/>
            <a:ext cx="8229600" cy="1143000"/>
          </a:xfrm>
        </p:spPr>
        <p:txBody>
          <a:bodyPr>
            <a:normAutofit/>
          </a:bodyPr>
          <a:lstStyle/>
          <a:p>
            <a:r>
              <a:rPr lang="tr-TR" sz="2800" b="1" dirty="0" smtClean="0">
                <a:latin typeface="Cambria" pitchFamily="18" charset="0"/>
              </a:rPr>
              <a:t>MODEL SEÇİMİ</a:t>
            </a:r>
            <a:endParaRPr lang="tr-TR" sz="2800" dirty="0">
              <a:latin typeface="Cambria" pitchFamily="18" charset="0"/>
            </a:endParaRPr>
          </a:p>
        </p:txBody>
      </p:sp>
      <p:sp>
        <p:nvSpPr>
          <p:cNvPr id="3" name="2 İçerik Yer Tutucusu"/>
          <p:cNvSpPr>
            <a:spLocks noGrp="1"/>
          </p:cNvSpPr>
          <p:nvPr>
            <p:ph idx="1"/>
          </p:nvPr>
        </p:nvSpPr>
        <p:spPr>
          <a:xfrm>
            <a:off x="914400" y="2060848"/>
            <a:ext cx="8229600" cy="4389120"/>
          </a:xfrm>
        </p:spPr>
        <p:txBody>
          <a:bodyPr/>
          <a:lstStyle/>
          <a:p>
            <a:r>
              <a:rPr lang="tr-TR" dirty="0" smtClean="0">
                <a:latin typeface="Cambria" pitchFamily="18" charset="0"/>
              </a:rPr>
              <a:t>Uzaklaştırılması gereken moleküller</a:t>
            </a:r>
          </a:p>
          <a:p>
            <a:r>
              <a:rPr lang="tr-TR" dirty="0" smtClean="0">
                <a:latin typeface="Cambria" pitchFamily="18" charset="0"/>
              </a:rPr>
              <a:t>Hastanın kalp‐dolaşım sistemi durumu</a:t>
            </a:r>
          </a:p>
          <a:p>
            <a:r>
              <a:rPr lang="tr-TR" dirty="0" smtClean="0">
                <a:latin typeface="Cambria" pitchFamily="18" charset="0"/>
              </a:rPr>
              <a:t> Sıvı dengesi, </a:t>
            </a:r>
            <a:r>
              <a:rPr lang="tr-TR" dirty="0" err="1" smtClean="0">
                <a:latin typeface="Cambria" pitchFamily="18" charset="0"/>
              </a:rPr>
              <a:t>asidoz</a:t>
            </a:r>
            <a:r>
              <a:rPr lang="tr-TR" dirty="0" smtClean="0">
                <a:latin typeface="Cambria" pitchFamily="18" charset="0"/>
              </a:rPr>
              <a:t> ve/veya üremi varlığı, beslenme desteğine gereksinim</a:t>
            </a:r>
          </a:p>
          <a:p>
            <a:r>
              <a:rPr lang="tr-TR" dirty="0" smtClean="0">
                <a:latin typeface="Cambria" pitchFamily="18" charset="0"/>
              </a:rPr>
              <a:t> Hekimin deneyimi</a:t>
            </a:r>
          </a:p>
          <a:p>
            <a:r>
              <a:rPr lang="tr-TR" dirty="0" smtClean="0">
                <a:latin typeface="Cambria" pitchFamily="18" charset="0"/>
              </a:rPr>
              <a:t> </a:t>
            </a:r>
            <a:r>
              <a:rPr lang="tr-TR" dirty="0" err="1" smtClean="0">
                <a:latin typeface="Cambria" pitchFamily="18" charset="0"/>
              </a:rPr>
              <a:t>İnfeksiyon</a:t>
            </a:r>
            <a:r>
              <a:rPr lang="tr-TR" dirty="0" smtClean="0">
                <a:latin typeface="Cambria" pitchFamily="18" charset="0"/>
              </a:rPr>
              <a:t> riski</a:t>
            </a:r>
          </a:p>
          <a:p>
            <a:r>
              <a:rPr lang="tr-TR" dirty="0" smtClean="0">
                <a:latin typeface="Cambria" pitchFamily="18" charset="0"/>
              </a:rPr>
              <a:t> Maliyet</a:t>
            </a:r>
            <a:endParaRPr lang="tr-TR" dirty="0">
              <a:latin typeface="Cambria" pitchFamily="18" charset="0"/>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7544" y="404664"/>
            <a:ext cx="8229600" cy="1143000"/>
          </a:xfrm>
        </p:spPr>
        <p:txBody>
          <a:bodyPr>
            <a:normAutofit/>
          </a:bodyPr>
          <a:lstStyle/>
          <a:p>
            <a:pPr algn="ctr"/>
            <a:r>
              <a:rPr lang="tr-TR" sz="2800" b="1" dirty="0" smtClean="0">
                <a:latin typeface="Cambria" pitchFamily="18" charset="0"/>
              </a:rPr>
              <a:t>DBYKT TEMEL BİLEŞENLERİ</a:t>
            </a:r>
            <a:endParaRPr lang="tr-TR" sz="2800" dirty="0">
              <a:latin typeface="Cambria" pitchFamily="18" charset="0"/>
            </a:endParaRPr>
          </a:p>
        </p:txBody>
      </p:sp>
      <p:sp>
        <p:nvSpPr>
          <p:cNvPr id="4" name="3 İçerik Yer Tutucusu"/>
          <p:cNvSpPr>
            <a:spLocks noGrp="1"/>
          </p:cNvSpPr>
          <p:nvPr>
            <p:ph idx="1"/>
          </p:nvPr>
        </p:nvSpPr>
        <p:spPr/>
        <p:txBody>
          <a:bodyPr/>
          <a:lstStyle/>
          <a:p>
            <a:endParaRPr lang="tr-TR"/>
          </a:p>
        </p:txBody>
      </p:sp>
      <p:pic>
        <p:nvPicPr>
          <p:cNvPr id="5122"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7544" y="404664"/>
            <a:ext cx="8229600" cy="1143000"/>
          </a:xfrm>
        </p:spPr>
        <p:txBody>
          <a:bodyPr>
            <a:normAutofit/>
          </a:bodyPr>
          <a:lstStyle/>
          <a:p>
            <a:pPr algn="ctr"/>
            <a:r>
              <a:rPr lang="tr-TR" sz="2800" dirty="0" smtClean="0">
                <a:hlinkClick r:id="rId2"/>
              </a:rPr>
              <a:t>DEVAMLI BÖBREK YERİNE KOYMA TEDAVİSİ </a:t>
            </a:r>
            <a:r>
              <a:rPr lang="tr-TR" sz="2800" b="1" dirty="0" smtClean="0">
                <a:latin typeface="Cambria" pitchFamily="18" charset="0"/>
              </a:rPr>
              <a:t>  CİHAZLARI</a:t>
            </a:r>
            <a:endParaRPr lang="tr-TR" sz="2800" dirty="0">
              <a:latin typeface="Cambria" pitchFamily="18" charset="0"/>
            </a:endParaRPr>
          </a:p>
        </p:txBody>
      </p:sp>
      <p:pic>
        <p:nvPicPr>
          <p:cNvPr id="10242" name="Picture 2"/>
          <p:cNvPicPr>
            <a:picLocks noGrp="1" noChangeAspect="1" noChangeArrowheads="1"/>
          </p:cNvPicPr>
          <p:nvPr>
            <p:ph idx="1"/>
          </p:nvPr>
        </p:nvPicPr>
        <p:blipFill>
          <a:blip r:embed="rId3" cstate="print"/>
          <a:srcRect/>
          <a:stretch>
            <a:fillRect/>
          </a:stretch>
        </p:blipFill>
        <p:spPr bwMode="auto">
          <a:xfrm>
            <a:off x="0" y="1857365"/>
            <a:ext cx="3005968" cy="3500462"/>
          </a:xfrm>
          <a:prstGeom prst="rect">
            <a:avLst/>
          </a:prstGeom>
          <a:noFill/>
          <a:ln w="9525">
            <a:noFill/>
            <a:miter lim="800000"/>
            <a:headEnd/>
            <a:tailEnd/>
          </a:ln>
          <a:effectLst/>
        </p:spPr>
      </p:pic>
      <p:pic>
        <p:nvPicPr>
          <p:cNvPr id="10243" name="Picture 3"/>
          <p:cNvPicPr>
            <a:picLocks noChangeAspect="1" noChangeArrowheads="1"/>
          </p:cNvPicPr>
          <p:nvPr/>
        </p:nvPicPr>
        <p:blipFill>
          <a:blip r:embed="rId4" cstate="print"/>
          <a:srcRect/>
          <a:stretch>
            <a:fillRect/>
          </a:stretch>
        </p:blipFill>
        <p:spPr bwMode="auto">
          <a:xfrm>
            <a:off x="2987824" y="1844824"/>
            <a:ext cx="2357454" cy="3429023"/>
          </a:xfrm>
          <a:prstGeom prst="rect">
            <a:avLst/>
          </a:prstGeom>
          <a:noFill/>
          <a:ln w="9525">
            <a:noFill/>
            <a:miter lim="800000"/>
            <a:headEnd/>
            <a:tailEnd/>
          </a:ln>
          <a:effectLst/>
        </p:spPr>
      </p:pic>
      <p:pic>
        <p:nvPicPr>
          <p:cNvPr id="10244" name="Picture 4"/>
          <p:cNvPicPr>
            <a:picLocks noChangeAspect="1" noChangeArrowheads="1"/>
          </p:cNvPicPr>
          <p:nvPr/>
        </p:nvPicPr>
        <p:blipFill>
          <a:blip r:embed="rId5" cstate="print"/>
          <a:srcRect/>
          <a:stretch>
            <a:fillRect/>
          </a:stretch>
        </p:blipFill>
        <p:spPr bwMode="auto">
          <a:xfrm>
            <a:off x="5868144" y="1844824"/>
            <a:ext cx="2286016" cy="3214710"/>
          </a:xfrm>
          <a:prstGeom prst="rect">
            <a:avLst/>
          </a:prstGeom>
          <a:noFill/>
          <a:ln w="9525">
            <a:noFill/>
            <a:miter lim="800000"/>
            <a:headEnd/>
            <a:tailEnd/>
          </a:ln>
          <a:effectLst/>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pic>
        <p:nvPicPr>
          <p:cNvPr id="7170"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pic>
        <p:nvPicPr>
          <p:cNvPr id="819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dirty="0"/>
          </a:p>
        </p:txBody>
      </p:sp>
      <p:pic>
        <p:nvPicPr>
          <p:cNvPr id="9218" name="Picture 2"/>
          <p:cNvPicPr>
            <a:picLocks noChangeAspect="1" noChangeArrowheads="1"/>
          </p:cNvPicPr>
          <p:nvPr/>
        </p:nvPicPr>
        <p:blipFill>
          <a:blip r:embed="rId2" cstate="print"/>
          <a:srcRect/>
          <a:stretch>
            <a:fillRect/>
          </a:stretch>
        </p:blipFill>
        <p:spPr bwMode="auto">
          <a:xfrm>
            <a:off x="0" y="0"/>
            <a:ext cx="9468544" cy="6858000"/>
          </a:xfrm>
          <a:prstGeom prst="rect">
            <a:avLst/>
          </a:prstGeom>
          <a:noFill/>
          <a:ln w="9525">
            <a:noFill/>
            <a:miter lim="800000"/>
            <a:headEnd/>
            <a:tailEnd/>
          </a:ln>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err="1" smtClean="0"/>
              <a:t>Hemofiltrasyon</a:t>
            </a:r>
            <a:r>
              <a:rPr lang="tr-TR" dirty="0" smtClean="0"/>
              <a:t> özellikle;</a:t>
            </a:r>
          </a:p>
          <a:p>
            <a:pPr marL="514350" indent="-514350">
              <a:buFont typeface="+mj-lt"/>
              <a:buAutoNum type="arabicPeriod"/>
            </a:pPr>
            <a:r>
              <a:rPr lang="tr-TR" b="1" i="1" dirty="0" err="1" smtClean="0"/>
              <a:t>hemodinamik</a:t>
            </a:r>
            <a:r>
              <a:rPr lang="tr-TR" b="1" i="1" dirty="0" smtClean="0"/>
              <a:t> </a:t>
            </a:r>
            <a:r>
              <a:rPr lang="tr-TR" b="1" i="1" dirty="0" err="1" smtClean="0"/>
              <a:t>stabilitesi</a:t>
            </a:r>
            <a:r>
              <a:rPr lang="tr-TR" b="1" i="1" dirty="0" smtClean="0"/>
              <a:t> olmayan hastalarda, </a:t>
            </a:r>
            <a:r>
              <a:rPr lang="tr-TR" b="1" i="1" dirty="0" err="1" smtClean="0"/>
              <a:t>multiorgan</a:t>
            </a:r>
            <a:r>
              <a:rPr lang="tr-TR" b="1" i="1" dirty="0" smtClean="0"/>
              <a:t> yetmezliği, </a:t>
            </a:r>
          </a:p>
          <a:p>
            <a:pPr marL="514350" indent="-514350">
              <a:buFont typeface="+mj-lt"/>
              <a:buAutoNum type="arabicPeriod"/>
            </a:pPr>
            <a:r>
              <a:rPr lang="tr-TR" b="1" i="1" dirty="0" err="1" smtClean="0"/>
              <a:t>sepsis</a:t>
            </a:r>
            <a:r>
              <a:rPr lang="tr-TR" b="1" i="1" dirty="0" smtClean="0"/>
              <a:t>, </a:t>
            </a:r>
          </a:p>
          <a:p>
            <a:pPr marL="514350" indent="-514350">
              <a:buFont typeface="+mj-lt"/>
              <a:buAutoNum type="arabicPeriod"/>
            </a:pPr>
            <a:r>
              <a:rPr lang="tr-TR" b="1" i="1" dirty="0" smtClean="0"/>
              <a:t>şok ve </a:t>
            </a:r>
          </a:p>
          <a:p>
            <a:pPr marL="514350" indent="-514350">
              <a:buFont typeface="+mj-lt"/>
              <a:buAutoNum type="arabicPeriod"/>
            </a:pPr>
            <a:r>
              <a:rPr lang="tr-TR" b="1" i="1" dirty="0" err="1" smtClean="0"/>
              <a:t>hepatik</a:t>
            </a:r>
            <a:r>
              <a:rPr lang="tr-TR" b="1" i="1" dirty="0" smtClean="0"/>
              <a:t> koma gibi hastalarda kullanılır.</a:t>
            </a:r>
            <a:endParaRPr lang="tr-TR" b="1" i="1"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dirty="0" err="1" smtClean="0"/>
              <a:t>Hemodiafiltrasyon</a:t>
            </a:r>
            <a:endParaRPr lang="tr-TR" dirty="0"/>
          </a:p>
        </p:txBody>
      </p:sp>
      <p:sp>
        <p:nvSpPr>
          <p:cNvPr id="3" name="2 İçerik Yer Tutucusu"/>
          <p:cNvSpPr>
            <a:spLocks noGrp="1"/>
          </p:cNvSpPr>
          <p:nvPr>
            <p:ph idx="1"/>
          </p:nvPr>
        </p:nvSpPr>
        <p:spPr/>
        <p:txBody>
          <a:bodyPr/>
          <a:lstStyle/>
          <a:p>
            <a:r>
              <a:rPr lang="tr-TR" dirty="0" smtClean="0"/>
              <a:t>Geleneksel hemodiyaliz, toksinleri difüzyon ile uzaklaştırırken, </a:t>
            </a:r>
            <a:r>
              <a:rPr lang="tr-TR" dirty="0" err="1" smtClean="0"/>
              <a:t>hemodiafiltrasyon</a:t>
            </a:r>
            <a:r>
              <a:rPr lang="tr-TR" dirty="0" smtClean="0"/>
              <a:t> daha geniş bir toksin spektrumunun optimumda uzaklaştırılması için daha efektif bir yöntem olan </a:t>
            </a:r>
            <a:r>
              <a:rPr lang="tr-TR" b="1" dirty="0" smtClean="0"/>
              <a:t>konveksiyonu</a:t>
            </a:r>
            <a:r>
              <a:rPr lang="tr-TR" dirty="0" smtClean="0"/>
              <a:t> kullanır.</a:t>
            </a:r>
          </a:p>
          <a:p>
            <a:endParaRPr lang="tr-TR"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683568" y="810191"/>
            <a:ext cx="8064896" cy="6047809"/>
          </a:xfrm>
          <a:prstGeom prst="rect">
            <a:avLst/>
          </a:prstGeom>
        </p:spPr>
        <p:txBody>
          <a:bodyPr wrap="square">
            <a:spAutoFit/>
          </a:bodyPr>
          <a:lstStyle/>
          <a:p>
            <a:pPr>
              <a:lnSpc>
                <a:spcPct val="150000"/>
              </a:lnSpc>
            </a:pPr>
            <a:r>
              <a:rPr lang="tr-TR" sz="2000" b="1" i="1" u="sng" dirty="0" smtClean="0">
                <a:solidFill>
                  <a:srgbClr val="FF0000"/>
                </a:solidFill>
                <a:latin typeface="Calibri" pitchFamily="34" charset="0"/>
              </a:rPr>
              <a:t>HEMOFİLTRASYON:</a:t>
            </a:r>
          </a:p>
          <a:p>
            <a:pPr fontAlgn="t">
              <a:lnSpc>
                <a:spcPct val="150000"/>
              </a:lnSpc>
            </a:pPr>
            <a:r>
              <a:rPr lang="tr-TR" dirty="0" err="1" smtClean="0">
                <a:latin typeface="Calibri" pitchFamily="34" charset="0"/>
              </a:rPr>
              <a:t>Rabdomiyoliz</a:t>
            </a:r>
            <a:r>
              <a:rPr lang="tr-TR" dirty="0" smtClean="0">
                <a:latin typeface="Calibri" pitchFamily="34" charset="0"/>
              </a:rPr>
              <a:t> , cerrahi ya da </a:t>
            </a:r>
            <a:r>
              <a:rPr lang="tr-TR" dirty="0" err="1" smtClean="0">
                <a:latin typeface="Calibri" pitchFamily="34" charset="0"/>
              </a:rPr>
              <a:t>sepsis</a:t>
            </a:r>
            <a:r>
              <a:rPr lang="tr-TR" dirty="0" smtClean="0">
                <a:latin typeface="Calibri" pitchFamily="34" charset="0"/>
              </a:rPr>
              <a:t> sonrası oluşan orta büyüklükteki moleküllerin ve böbrek hasarı &amp; yetmezliği neticesinde oluşan küçük moleküllerin ve suyun uzaklaştırılmasına olanak sağlar.</a:t>
            </a:r>
          </a:p>
          <a:p>
            <a:pPr fontAlgn="t">
              <a:lnSpc>
                <a:spcPct val="150000"/>
              </a:lnSpc>
            </a:pPr>
            <a:endParaRPr lang="tr-TR" sz="900" dirty="0" smtClean="0">
              <a:latin typeface="Calibri" pitchFamily="34" charset="0"/>
            </a:endParaRPr>
          </a:p>
          <a:p>
            <a:pPr fontAlgn="t">
              <a:lnSpc>
                <a:spcPct val="150000"/>
              </a:lnSpc>
            </a:pPr>
            <a:r>
              <a:rPr lang="tr-TR" sz="2000" b="1" i="1" u="sng" dirty="0" smtClean="0">
                <a:solidFill>
                  <a:srgbClr val="FF0000"/>
                </a:solidFill>
                <a:latin typeface="Calibri" pitchFamily="34" charset="0"/>
              </a:rPr>
              <a:t>HEMODİAFİLTRASYON:</a:t>
            </a:r>
          </a:p>
          <a:p>
            <a:pPr fontAlgn="t">
              <a:lnSpc>
                <a:spcPct val="150000"/>
              </a:lnSpc>
            </a:pPr>
            <a:r>
              <a:rPr lang="tr-TR" dirty="0" smtClean="0">
                <a:latin typeface="Calibri" pitchFamily="34" charset="0"/>
              </a:rPr>
              <a:t>Aynı anda hem </a:t>
            </a:r>
            <a:r>
              <a:rPr lang="tr-TR" dirty="0" err="1" smtClean="0">
                <a:latin typeface="Calibri" pitchFamily="34" charset="0"/>
              </a:rPr>
              <a:t>filtrasyon</a:t>
            </a:r>
            <a:r>
              <a:rPr lang="tr-TR" dirty="0" smtClean="0">
                <a:latin typeface="Calibri" pitchFamily="34" charset="0"/>
              </a:rPr>
              <a:t> hem diyaliz işlemi yaptığından, daha büyük moleküller, yüksek etkinlikte uzaklaştırılabilir. </a:t>
            </a:r>
            <a:r>
              <a:rPr lang="tr-TR" dirty="0" err="1" smtClean="0">
                <a:latin typeface="Calibri" pitchFamily="34" charset="0"/>
              </a:rPr>
              <a:t>Hemofiltrasyon</a:t>
            </a:r>
            <a:r>
              <a:rPr lang="tr-TR" dirty="0" smtClean="0">
                <a:latin typeface="Calibri" pitchFamily="34" charset="0"/>
              </a:rPr>
              <a:t> ve hemodiyaliz işlemlerinin kombinasyonudur.</a:t>
            </a:r>
          </a:p>
          <a:p>
            <a:pPr fontAlgn="t">
              <a:lnSpc>
                <a:spcPct val="150000"/>
              </a:lnSpc>
            </a:pPr>
            <a:endParaRPr lang="tr-TR" sz="900" dirty="0" smtClean="0">
              <a:latin typeface="Calibri" pitchFamily="34" charset="0"/>
            </a:endParaRPr>
          </a:p>
          <a:p>
            <a:pPr fontAlgn="t">
              <a:lnSpc>
                <a:spcPct val="150000"/>
              </a:lnSpc>
            </a:pPr>
            <a:r>
              <a:rPr lang="tr-TR" sz="2000" b="1" i="1" u="sng" dirty="0" smtClean="0">
                <a:solidFill>
                  <a:srgbClr val="FF0000"/>
                </a:solidFill>
                <a:latin typeface="Calibri" pitchFamily="34" charset="0"/>
              </a:rPr>
              <a:t>HEMODİYALİZ:</a:t>
            </a:r>
          </a:p>
          <a:p>
            <a:pPr>
              <a:lnSpc>
                <a:spcPct val="150000"/>
              </a:lnSpc>
              <a:buFont typeface="Calibri" pitchFamily="34" charset="0"/>
              <a:buChar char="•"/>
            </a:pPr>
            <a:r>
              <a:rPr lang="tr-TR" dirty="0" smtClean="0">
                <a:latin typeface="Calibri" pitchFamily="34" charset="0"/>
              </a:rPr>
              <a:t>Uygun bir </a:t>
            </a:r>
            <a:r>
              <a:rPr lang="tr-TR" dirty="0" err="1" smtClean="0">
                <a:latin typeface="Calibri" pitchFamily="34" charset="0"/>
              </a:rPr>
              <a:t>vasküler</a:t>
            </a:r>
            <a:r>
              <a:rPr lang="tr-TR" dirty="0" smtClean="0">
                <a:latin typeface="Calibri" pitchFamily="34" charset="0"/>
              </a:rPr>
              <a:t> giriş yolu kullanılarak hastadan alınan kanın, bir </a:t>
            </a:r>
            <a:r>
              <a:rPr lang="tr-TR" dirty="0" err="1" smtClean="0">
                <a:latin typeface="Calibri" pitchFamily="34" charset="0"/>
              </a:rPr>
              <a:t>makina</a:t>
            </a:r>
            <a:r>
              <a:rPr lang="tr-TR" dirty="0" smtClean="0">
                <a:latin typeface="Calibri" pitchFamily="34" charset="0"/>
              </a:rPr>
              <a:t> ile pompa yardımıyla </a:t>
            </a:r>
            <a:r>
              <a:rPr lang="tr-TR" dirty="0" err="1" smtClean="0">
                <a:latin typeface="Calibri" pitchFamily="34" charset="0"/>
              </a:rPr>
              <a:t>diyalizör</a:t>
            </a:r>
            <a:r>
              <a:rPr lang="tr-TR" dirty="0" smtClean="0">
                <a:latin typeface="Calibri" pitchFamily="34" charset="0"/>
              </a:rPr>
              <a:t> adı verilen bir </a:t>
            </a:r>
            <a:r>
              <a:rPr lang="tr-TR" dirty="0" err="1" smtClean="0">
                <a:latin typeface="Calibri" pitchFamily="34" charset="0"/>
              </a:rPr>
              <a:t>membrandan</a:t>
            </a:r>
            <a:r>
              <a:rPr lang="tr-TR" dirty="0" smtClean="0">
                <a:latin typeface="Calibri" pitchFamily="34" charset="0"/>
              </a:rPr>
              <a:t>  geçirilmesi, sıvı ve  </a:t>
            </a:r>
            <a:r>
              <a:rPr lang="tr-TR" dirty="0" err="1" smtClean="0">
                <a:latin typeface="Calibri" pitchFamily="34" charset="0"/>
              </a:rPr>
              <a:t>solüt</a:t>
            </a:r>
            <a:r>
              <a:rPr lang="tr-TR" dirty="0" smtClean="0">
                <a:latin typeface="Calibri" pitchFamily="34" charset="0"/>
              </a:rPr>
              <a:t> içeriğinin düzenlemesi, ardından hastaya geri verilmesi işlemidir. Suda eriyen, küçük moleküllerin uzaklaştırılmasında ve sıvı çekilmesinde etkilidir.</a:t>
            </a:r>
            <a:endParaRPr lang="tr-TR" dirty="0" smtClean="0">
              <a:latin typeface="Calibri"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539552" y="1988840"/>
            <a:ext cx="8229600" cy="5253054"/>
          </a:xfrm>
        </p:spPr>
        <p:txBody>
          <a:bodyPr>
            <a:normAutofit/>
          </a:bodyPr>
          <a:lstStyle/>
          <a:p>
            <a:r>
              <a:rPr lang="tr-TR" dirty="0" smtClean="0">
                <a:latin typeface="Cambria" pitchFamily="18" charset="0"/>
              </a:rPr>
              <a:t>Çocuk hastalara ise 1970'in ilk yıllarında Avrupa ve Kuzey Amerika'da uygulanmaya başlanmıştır.</a:t>
            </a:r>
          </a:p>
          <a:p>
            <a:endParaRPr lang="tr-TR" dirty="0" smtClean="0">
              <a:latin typeface="Cambria" pitchFamily="18" charset="0"/>
            </a:endParaRPr>
          </a:p>
          <a:p>
            <a:r>
              <a:rPr lang="tr-TR" dirty="0" smtClean="0">
                <a:latin typeface="Cambria" pitchFamily="18" charset="0"/>
              </a:rPr>
              <a:t>Bunun iki önemli nedeni vardır. Birincisi bu yıllarda çocuk diyalizi yapabilecek özgün ekip ve donanım mevcut değildi.</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5613" y="733425"/>
            <a:ext cx="8229599" cy="1143001"/>
          </a:xfrm>
          <a:noFill/>
        </p:spPr>
        <p:style>
          <a:lnRef idx="0">
            <a:schemeClr val="accent1"/>
          </a:lnRef>
          <a:fillRef idx="3">
            <a:schemeClr val="accent1"/>
          </a:fillRef>
          <a:effectRef idx="3">
            <a:schemeClr val="accent1"/>
          </a:effectRef>
          <a:fontRef idx="minor">
            <a:schemeClr val="lt1"/>
          </a:fontRef>
        </p:style>
        <p:txBody>
          <a:bodyPr>
            <a:noAutofit/>
          </a:bodyPr>
          <a:lstStyle/>
          <a:p>
            <a:pPr defTabSz="914400" eaLnBrk="1" hangingPunct="1">
              <a:defRPr/>
            </a:pPr>
            <a:r>
              <a:rPr lang="tr-TR" sz="3600" b="1" dirty="0" err="1" smtClean="0">
                <a:solidFill>
                  <a:srgbClr val="C00000"/>
                </a:solidFill>
                <a:effectLst>
                  <a:outerShdw blurRad="38100" dist="38100" dir="2700000" algn="tl">
                    <a:srgbClr val="000000">
                      <a:alpha val="43137"/>
                    </a:srgbClr>
                  </a:outerShdw>
                </a:effectLst>
                <a:latin typeface="Comic Sans MS" pitchFamily="66" charset="0"/>
                <a:ea typeface="MS PGothic" pitchFamily="34" charset="-128"/>
                <a:cs typeface="Arial" charset="0"/>
              </a:rPr>
              <a:t>Türkiyede</a:t>
            </a:r>
            <a:r>
              <a:rPr lang="tr-TR" sz="3600" b="1" dirty="0" smtClean="0">
                <a:solidFill>
                  <a:srgbClr val="C00000"/>
                </a:solidFill>
                <a:effectLst>
                  <a:outerShdw blurRad="38100" dist="38100" dir="2700000" algn="tl">
                    <a:srgbClr val="000000">
                      <a:alpha val="43137"/>
                    </a:srgbClr>
                  </a:outerShdw>
                </a:effectLst>
                <a:latin typeface="Comic Sans MS" pitchFamily="66" charset="0"/>
                <a:ea typeface="MS PGothic" pitchFamily="34" charset="-128"/>
                <a:cs typeface="Arial" charset="0"/>
              </a:rPr>
              <a:t> 2010 sonunda Böbrek yetmezliği olan hastaların Tedavileri </a:t>
            </a:r>
            <a:br>
              <a:rPr lang="tr-TR" sz="3600" b="1" dirty="0" smtClean="0">
                <a:solidFill>
                  <a:srgbClr val="C00000"/>
                </a:solidFill>
                <a:effectLst>
                  <a:outerShdw blurRad="38100" dist="38100" dir="2700000" algn="tl">
                    <a:srgbClr val="000000">
                      <a:alpha val="43137"/>
                    </a:srgbClr>
                  </a:outerShdw>
                </a:effectLst>
                <a:latin typeface="Comic Sans MS" pitchFamily="66" charset="0"/>
                <a:ea typeface="MS PGothic" pitchFamily="34" charset="-128"/>
                <a:cs typeface="Arial" charset="0"/>
              </a:rPr>
            </a:br>
            <a:r>
              <a:rPr lang="tr-TR" b="1" dirty="0" smtClean="0">
                <a:solidFill>
                  <a:srgbClr val="C00000"/>
                </a:solidFill>
                <a:effectLst>
                  <a:outerShdw blurRad="38100" dist="38100" dir="2700000" algn="tl">
                    <a:srgbClr val="000000">
                      <a:alpha val="43137"/>
                    </a:srgbClr>
                  </a:outerShdw>
                </a:effectLst>
                <a:latin typeface="Comic Sans MS" pitchFamily="66" charset="0"/>
                <a:ea typeface="MS PGothic" pitchFamily="34" charset="-128"/>
                <a:cs typeface="Arial" charset="0"/>
              </a:rPr>
              <a:t> </a:t>
            </a:r>
          </a:p>
        </p:txBody>
      </p:sp>
      <p:graphicFrame>
        <p:nvGraphicFramePr>
          <p:cNvPr id="6" name="Chart 5"/>
          <p:cNvGraphicFramePr/>
          <p:nvPr/>
        </p:nvGraphicFramePr>
        <p:xfrm>
          <a:off x="827584" y="1700808"/>
          <a:ext cx="7497752" cy="481894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257614187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pic>
        <p:nvPicPr>
          <p:cNvPr id="6146" name="Picture 2"/>
          <p:cNvPicPr>
            <a:picLocks noChangeAspect="1" noChangeArrowheads="1"/>
          </p:cNvPicPr>
          <p:nvPr/>
        </p:nvPicPr>
        <p:blipFill>
          <a:blip r:embed="rId2" cstate="print"/>
          <a:srcRect/>
          <a:stretch>
            <a:fillRect/>
          </a:stretch>
        </p:blipFill>
        <p:spPr bwMode="auto">
          <a:xfrm>
            <a:off x="0" y="0"/>
            <a:ext cx="9374996" cy="6858001"/>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r>
              <a:rPr lang="tr-TR" dirty="0" smtClean="0">
                <a:latin typeface="Cambria" pitchFamily="18" charset="0"/>
              </a:rPr>
              <a:t>İkincisi ise doktorların </a:t>
            </a:r>
            <a:r>
              <a:rPr lang="tr-TR" dirty="0" err="1" smtClean="0">
                <a:latin typeface="Cambria" pitchFamily="18" charset="0"/>
              </a:rPr>
              <a:t>RRT'nde</a:t>
            </a:r>
            <a:r>
              <a:rPr lang="tr-TR" dirty="0" smtClean="0">
                <a:latin typeface="Cambria" pitchFamily="18" charset="0"/>
              </a:rPr>
              <a:t> yeterli deneyimi olmadığı için hastaların hayat kalitesi hakkındaki soruları yanıtlayacak bilgi birikimi oluşmamıştır.</a:t>
            </a:r>
          </a:p>
          <a:p>
            <a:endParaRPr lang="tr-TR" dirty="0" smtClean="0">
              <a:latin typeface="Cambria" pitchFamily="18" charset="0"/>
            </a:endParaRPr>
          </a:p>
          <a:p>
            <a:r>
              <a:rPr lang="tr-TR" dirty="0" smtClean="0">
                <a:latin typeface="Cambria" pitchFamily="18" charset="0"/>
              </a:rPr>
              <a:t>1970'li yıllarda özgün RRT programları  geliştirilerek pediatrik </a:t>
            </a:r>
            <a:r>
              <a:rPr lang="tr-TR" dirty="0" err="1" smtClean="0">
                <a:latin typeface="Cambria" pitchFamily="18" charset="0"/>
              </a:rPr>
              <a:t>nefrologların</a:t>
            </a:r>
            <a:r>
              <a:rPr lang="tr-TR" dirty="0" smtClean="0">
                <a:latin typeface="Cambria" pitchFamily="18" charset="0"/>
              </a:rPr>
              <a:t> deneyim kazanması  ile son dönem böbrek yetmezlikli (SDBY) çocuklara RRT yaygın olarak yapılmaya başlanmıştır.</a:t>
            </a:r>
          </a:p>
          <a:p>
            <a:endParaRPr lang="tr-T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latin typeface="Cambria" pitchFamily="18" charset="0"/>
            </a:endParaRPr>
          </a:p>
        </p:txBody>
      </p:sp>
      <p:sp>
        <p:nvSpPr>
          <p:cNvPr id="3" name="2 İçerik Yer Tutucusu"/>
          <p:cNvSpPr>
            <a:spLocks noGrp="1"/>
          </p:cNvSpPr>
          <p:nvPr>
            <p:ph idx="1"/>
          </p:nvPr>
        </p:nvSpPr>
        <p:spPr>
          <a:xfrm>
            <a:off x="755576" y="1772816"/>
            <a:ext cx="7931224" cy="4551784"/>
          </a:xfrm>
        </p:spPr>
        <p:txBody>
          <a:bodyPr/>
          <a:lstStyle/>
          <a:p>
            <a:endParaRPr lang="tr-TR" dirty="0" smtClean="0">
              <a:latin typeface="Cambria" pitchFamily="18" charset="0"/>
            </a:endParaRPr>
          </a:p>
          <a:p>
            <a:r>
              <a:rPr lang="da-DK" sz="2000" dirty="0" smtClean="0">
                <a:latin typeface="Cambria" pitchFamily="18" charset="0"/>
              </a:rPr>
              <a:t>RRT içinde yer alan tedavi yöntemleri başlıca 4</a:t>
            </a:r>
            <a:r>
              <a:rPr lang="tr-TR" sz="2000" dirty="0" smtClean="0">
                <a:latin typeface="Cambria" pitchFamily="18" charset="0"/>
              </a:rPr>
              <a:t> ana başlıkta toplanabilir;</a:t>
            </a:r>
          </a:p>
          <a:p>
            <a:r>
              <a:rPr lang="tr-TR" sz="2000" dirty="0" smtClean="0">
                <a:latin typeface="Cambria" pitchFamily="18" charset="0"/>
              </a:rPr>
              <a:t>1-Beslenme ve Tıbbi Tedavi (Konservatif Tedavi)</a:t>
            </a:r>
          </a:p>
          <a:p>
            <a:pPr>
              <a:buNone/>
            </a:pPr>
            <a:r>
              <a:rPr lang="tr-TR" sz="2000" dirty="0" smtClean="0">
                <a:latin typeface="Cambria" pitchFamily="18" charset="0"/>
              </a:rPr>
              <a:t>    2-Periton Diyalizi </a:t>
            </a:r>
          </a:p>
          <a:p>
            <a:pPr>
              <a:buNone/>
            </a:pPr>
            <a:r>
              <a:rPr lang="tr-TR" sz="2000" dirty="0" smtClean="0">
                <a:latin typeface="Cambria" pitchFamily="18" charset="0"/>
              </a:rPr>
              <a:t>     3-</a:t>
            </a:r>
            <a:r>
              <a:rPr lang="tr-TR" sz="2000" dirty="0" err="1" smtClean="0">
                <a:latin typeface="Cambria" pitchFamily="18" charset="0"/>
              </a:rPr>
              <a:t>Ekstrakorporal</a:t>
            </a:r>
            <a:r>
              <a:rPr lang="tr-TR" sz="2000" dirty="0" smtClean="0">
                <a:latin typeface="Cambria" pitchFamily="18" charset="0"/>
              </a:rPr>
              <a:t> Tedavi (HD, </a:t>
            </a:r>
            <a:r>
              <a:rPr lang="tr-TR" sz="2000" dirty="0" err="1" smtClean="0">
                <a:latin typeface="Cambria" pitchFamily="18" charset="0"/>
              </a:rPr>
              <a:t>Hemodiafiltrasyon</a:t>
            </a:r>
            <a:r>
              <a:rPr lang="tr-TR" sz="2000" dirty="0" smtClean="0">
                <a:latin typeface="Cambria" pitchFamily="18" charset="0"/>
              </a:rPr>
              <a:t>, </a:t>
            </a:r>
            <a:r>
              <a:rPr lang="tr-TR" sz="2000" dirty="0" err="1" smtClean="0">
                <a:latin typeface="Cambria" pitchFamily="18" charset="0"/>
              </a:rPr>
              <a:t>Hemoperfüzyon</a:t>
            </a:r>
            <a:r>
              <a:rPr lang="tr-TR" sz="2000" dirty="0" smtClean="0">
                <a:latin typeface="Cambria" pitchFamily="18" charset="0"/>
              </a:rPr>
              <a:t>)</a:t>
            </a:r>
          </a:p>
          <a:p>
            <a:pPr>
              <a:buNone/>
            </a:pPr>
            <a:r>
              <a:rPr lang="tr-TR" sz="2000" dirty="0" smtClean="0">
                <a:latin typeface="Cambria" pitchFamily="18" charset="0"/>
              </a:rPr>
              <a:t>     4-Transplantasyon' dur.</a:t>
            </a:r>
          </a:p>
          <a:p>
            <a:pPr>
              <a:buNone/>
            </a:pPr>
            <a:endParaRPr lang="tr-TR" dirty="0">
              <a:latin typeface="Cambria" pitchFamily="18"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kış">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Akış">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kış">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Flow</Template>
  <TotalTime>264</TotalTime>
  <Words>2852</Words>
  <Application>Microsoft Office PowerPoint</Application>
  <PresentationFormat>Ekran Gösterisi (4:3)</PresentationFormat>
  <Paragraphs>345</Paragraphs>
  <Slides>71</Slides>
  <Notes>0</Notes>
  <HiddenSlides>0</HiddenSlides>
  <MMClips>0</MMClips>
  <ScaleCrop>false</ScaleCrop>
  <HeadingPairs>
    <vt:vector size="4" baseType="variant">
      <vt:variant>
        <vt:lpstr>Tema</vt:lpstr>
      </vt:variant>
      <vt:variant>
        <vt:i4>1</vt:i4>
      </vt:variant>
      <vt:variant>
        <vt:lpstr>Slayt Başlıkları</vt:lpstr>
      </vt:variant>
      <vt:variant>
        <vt:i4>71</vt:i4>
      </vt:variant>
    </vt:vector>
  </HeadingPairs>
  <TitlesOfParts>
    <vt:vector size="72" baseType="lpstr">
      <vt:lpstr>Akış</vt:lpstr>
      <vt:lpstr>Slayt 1</vt:lpstr>
      <vt:lpstr>Slayt 2</vt:lpstr>
      <vt:lpstr>Slayt 3</vt:lpstr>
      <vt:lpstr>Slayt 4</vt:lpstr>
      <vt:lpstr>Slayt 5</vt:lpstr>
      <vt:lpstr>Slayt 6</vt:lpstr>
      <vt:lpstr>Slayt 7</vt:lpstr>
      <vt:lpstr>Slayt 8</vt:lpstr>
      <vt:lpstr>Slayt 9</vt:lpstr>
      <vt:lpstr>Slayt 10</vt:lpstr>
      <vt:lpstr>Slayt 11</vt:lpstr>
      <vt:lpstr>Slayt 12</vt:lpstr>
      <vt:lpstr>Slayt 13</vt:lpstr>
      <vt:lpstr>Slayt 14</vt:lpstr>
      <vt:lpstr>Slayt 15</vt:lpstr>
      <vt:lpstr>Renal Replasman Tedavileri</vt:lpstr>
      <vt:lpstr>Slayt 17</vt:lpstr>
      <vt:lpstr>Slayt 18</vt:lpstr>
      <vt:lpstr>Slayt 19</vt:lpstr>
      <vt:lpstr>Slayt 20</vt:lpstr>
      <vt:lpstr>Slayt 21</vt:lpstr>
      <vt:lpstr>Slayt 22</vt:lpstr>
      <vt:lpstr>Slayt 23</vt:lpstr>
      <vt:lpstr>Slayt 24</vt:lpstr>
      <vt:lpstr>Slayt 25</vt:lpstr>
      <vt:lpstr>Slayt 26</vt:lpstr>
      <vt:lpstr>Slayt 27</vt:lpstr>
      <vt:lpstr>Slayt 28</vt:lpstr>
      <vt:lpstr>Slayt 29</vt:lpstr>
      <vt:lpstr>Slayt 30</vt:lpstr>
      <vt:lpstr>Slayt 31</vt:lpstr>
      <vt:lpstr>Slayt 32</vt:lpstr>
      <vt:lpstr>Slayt 33</vt:lpstr>
      <vt:lpstr>Slayt 34</vt:lpstr>
      <vt:lpstr>Çok küçük çocuklarda kullanılabilecek olan Diyalizerler</vt:lpstr>
      <vt:lpstr>Yenidoğan ve çocuklara uygun hemodiyaliz makine ve setleri.</vt:lpstr>
      <vt:lpstr>2. PERİTON DİYALİZİ</vt:lpstr>
      <vt:lpstr>2. Periton Diyalizi (PD)</vt:lpstr>
      <vt:lpstr>Slayt 39</vt:lpstr>
      <vt:lpstr>Slayt 40</vt:lpstr>
      <vt:lpstr>PERİTON DİYALİZİNİN AVANTAJLARI</vt:lpstr>
      <vt:lpstr>PERİTON DİYALİZİNİN DEZAVANTAJLARI</vt:lpstr>
      <vt:lpstr>Komplikasyonlar</vt:lpstr>
      <vt:lpstr>Periton diyalizi uygulama</vt:lpstr>
      <vt:lpstr>Slayt 45</vt:lpstr>
      <vt:lpstr>Slayt 46</vt:lpstr>
      <vt:lpstr>Slayt 47</vt:lpstr>
      <vt:lpstr>Slayt 48</vt:lpstr>
      <vt:lpstr>3. Sürekli Renal Replasman Tedavisi (SRRT)</vt:lpstr>
      <vt:lpstr>Devamlı tedaviler  ABH ve sıvı fazlalığının tedavisinde Doğal Böbreği taklit eder:</vt:lpstr>
      <vt:lpstr>SRRT GENEL PRENSİPLERİ</vt:lpstr>
      <vt:lpstr>Slayt 52</vt:lpstr>
      <vt:lpstr>Slayt 53</vt:lpstr>
      <vt:lpstr>Slayt 54</vt:lpstr>
      <vt:lpstr>Slayt 55</vt:lpstr>
      <vt:lpstr>Slayt 56</vt:lpstr>
      <vt:lpstr>YAVAŞ DEVAMLI ULTRAFİLTRASYON</vt:lpstr>
      <vt:lpstr>Slayt 58</vt:lpstr>
      <vt:lpstr>DEVAMLI VENO‐VENÖZ HEMOFİLTRASYON</vt:lpstr>
      <vt:lpstr>DEVAMLI VENO‐VENÖZ HEMODİYALİZ</vt:lpstr>
      <vt:lpstr>MODEL SEÇİMİ</vt:lpstr>
      <vt:lpstr>DBYKT TEMEL BİLEŞENLERİ</vt:lpstr>
      <vt:lpstr>DEVAMLI BÖBREK YERİNE KOYMA TEDAVİSİ   CİHAZLARI</vt:lpstr>
      <vt:lpstr>Slayt 64</vt:lpstr>
      <vt:lpstr>Slayt 65</vt:lpstr>
      <vt:lpstr>Slayt 66</vt:lpstr>
      <vt:lpstr>Slayt 67</vt:lpstr>
      <vt:lpstr>Hemodiafiltrasyon</vt:lpstr>
      <vt:lpstr>Slayt 69</vt:lpstr>
      <vt:lpstr>Türkiyede 2010 sonunda Böbrek yetmezliği olan hastaların Tedavileri   </vt:lpstr>
      <vt:lpstr>Slayt 71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dr2</dc:creator>
  <cp:lastModifiedBy>ALABALIK</cp:lastModifiedBy>
  <cp:revision>57</cp:revision>
  <dcterms:created xsi:type="dcterms:W3CDTF">2016-12-20T07:50:15Z</dcterms:created>
  <dcterms:modified xsi:type="dcterms:W3CDTF">2016-12-20T22:23:20Z</dcterms:modified>
</cp:coreProperties>
</file>