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49"/>
  </p:notesMasterIdLst>
  <p:sldIdLst>
    <p:sldId id="357" r:id="rId2"/>
    <p:sldId id="329" r:id="rId3"/>
    <p:sldId id="330" r:id="rId4"/>
    <p:sldId id="362" r:id="rId5"/>
    <p:sldId id="408" r:id="rId6"/>
    <p:sldId id="366" r:id="rId7"/>
    <p:sldId id="319" r:id="rId8"/>
    <p:sldId id="370" r:id="rId9"/>
    <p:sldId id="401" r:id="rId10"/>
    <p:sldId id="369" r:id="rId11"/>
    <p:sldId id="368" r:id="rId12"/>
    <p:sldId id="371" r:id="rId13"/>
    <p:sldId id="400" r:id="rId14"/>
    <p:sldId id="372" r:id="rId15"/>
    <p:sldId id="373" r:id="rId16"/>
    <p:sldId id="374" r:id="rId17"/>
    <p:sldId id="375" r:id="rId18"/>
    <p:sldId id="376" r:id="rId19"/>
    <p:sldId id="278" r:id="rId20"/>
    <p:sldId id="377" r:id="rId21"/>
    <p:sldId id="379" r:id="rId22"/>
    <p:sldId id="320" r:id="rId23"/>
    <p:sldId id="321" r:id="rId24"/>
    <p:sldId id="380" r:id="rId25"/>
    <p:sldId id="354" r:id="rId26"/>
    <p:sldId id="381" r:id="rId27"/>
    <p:sldId id="385" r:id="rId28"/>
    <p:sldId id="281" r:id="rId29"/>
    <p:sldId id="286" r:id="rId30"/>
    <p:sldId id="287" r:id="rId31"/>
    <p:sldId id="389" r:id="rId32"/>
    <p:sldId id="402" r:id="rId33"/>
    <p:sldId id="403" r:id="rId34"/>
    <p:sldId id="390" r:id="rId35"/>
    <p:sldId id="398" r:id="rId36"/>
    <p:sldId id="394" r:id="rId37"/>
    <p:sldId id="405" r:id="rId38"/>
    <p:sldId id="409" r:id="rId39"/>
    <p:sldId id="393" r:id="rId40"/>
    <p:sldId id="395" r:id="rId41"/>
    <p:sldId id="399" r:id="rId42"/>
    <p:sldId id="325" r:id="rId43"/>
    <p:sldId id="396" r:id="rId44"/>
    <p:sldId id="410" r:id="rId45"/>
    <p:sldId id="411" r:id="rId46"/>
    <p:sldId id="412" r:id="rId47"/>
    <p:sldId id="406" r:id="rId4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8D989C-2C4D-4F5C-A07D-30539E12BF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3D7E70-DED4-42FB-8AA8-75FD97538DDC}" type="slidenum">
              <a:rPr lang="tr-TR" smtClean="0"/>
              <a:pPr/>
              <a:t>7</a:t>
            </a:fld>
            <a:endParaRPr lang="tr-T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3A8133-997B-49D8-A1E4-D64FE35EBAA7}" type="slidenum">
              <a:rPr lang="tr-TR" smtClean="0"/>
              <a:pPr/>
              <a:t>22</a:t>
            </a:fld>
            <a:endParaRPr lang="tr-T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629B1C-B370-469A-B82A-41714104A2BE}" type="slidenum">
              <a:rPr lang="tr-TR" smtClean="0"/>
              <a:pPr/>
              <a:t>23</a:t>
            </a:fld>
            <a:endParaRPr lang="tr-T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EF794A-BED9-4897-9941-409D3F2325E6}" type="slidenum">
              <a:rPr lang="tr-TR" smtClean="0"/>
              <a:pPr/>
              <a:t>42</a:t>
            </a:fld>
            <a:endParaRPr lang="tr-T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EF794A-BED9-4897-9941-409D3F2325E6}" type="slidenum">
              <a:rPr lang="tr-TR" smtClean="0"/>
              <a:pPr/>
              <a:t>44</a:t>
            </a:fld>
            <a:endParaRPr lang="tr-T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EF794A-BED9-4897-9941-409D3F2325E6}" type="slidenum">
              <a:rPr lang="tr-TR" smtClean="0"/>
              <a:pPr/>
              <a:t>45</a:t>
            </a:fld>
            <a:endParaRPr lang="tr-T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4C8BD-B987-4E0E-9629-1AB4DD300E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B7F61-20BB-4AA9-8B15-70B2A70BF0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B53C4-5B7C-4A5A-82BD-4014BC9090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BBAF-19DF-46B6-8197-BD0CD355EA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DE26F-E281-411F-A127-E4F8BB6C520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B3173-4966-4A9A-B275-FB6E62C3CB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B4803-78B7-464B-90C6-A2F1F5A52C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7C3B2-1563-422F-8B02-179FB2C66E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E9DB-7476-4959-901B-119015744DC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3FB59-89F6-408B-A3F3-7D0777373C2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97E9-B030-4954-B67D-10787275E6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913B1D8-2110-4DEC-B10A-AC64CA8054A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54" r:id="rId2"/>
    <p:sldLayoutId id="2147483960" r:id="rId3"/>
    <p:sldLayoutId id="2147483955" r:id="rId4"/>
    <p:sldLayoutId id="2147483956" r:id="rId5"/>
    <p:sldLayoutId id="2147483957" r:id="rId6"/>
    <p:sldLayoutId id="2147483961" r:id="rId7"/>
    <p:sldLayoutId id="2147483962" r:id="rId8"/>
    <p:sldLayoutId id="2147483963" r:id="rId9"/>
    <p:sldLayoutId id="2147483958" r:id="rId10"/>
    <p:sldLayoutId id="21474839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0" y="3286125"/>
            <a:ext cx="9144000" cy="1428750"/>
          </a:xfrm>
          <a:noFill/>
        </p:spPr>
        <p:txBody>
          <a:bodyPr/>
          <a:lstStyle/>
          <a:p>
            <a:pPr eaLnBrk="1" hangingPunct="1"/>
            <a:r>
              <a:rPr lang="tr-TR" sz="5000" smtClean="0">
                <a:solidFill>
                  <a:srgbClr val="E21808"/>
                </a:solidFill>
                <a:latin typeface="Comic Sans MS" pitchFamily="66" charset="0"/>
              </a:rPr>
              <a:t>Çocuklarda Kalp Yetersizliği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8938" y="4786313"/>
            <a:ext cx="5964237" cy="16668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tr-TR" sz="2800" b="1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3500" b="1" dirty="0" smtClean="0">
                <a:solidFill>
                  <a:schemeClr val="accent2"/>
                </a:solidFill>
                <a:latin typeface="Comic Sans MS" pitchFamily="66" charset="0"/>
              </a:rPr>
              <a:t>Dr. FİKRİ DEMİR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800" b="1" dirty="0" smtClean="0">
                <a:solidFill>
                  <a:schemeClr val="tx1"/>
                </a:solidFill>
                <a:latin typeface="Comic Sans MS" pitchFamily="66" charset="0"/>
              </a:rPr>
              <a:t>    Dicle Üniversitesi Tıp Fakültesi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800" b="1" dirty="0" smtClean="0">
                <a:solidFill>
                  <a:schemeClr val="tx1"/>
                </a:solidFill>
                <a:latin typeface="Comic Sans MS" pitchFamily="66" charset="0"/>
              </a:rPr>
              <a:t>Pediatrik Kardiyoloji B.D.</a:t>
            </a:r>
          </a:p>
        </p:txBody>
      </p:sp>
      <p:pic>
        <p:nvPicPr>
          <p:cNvPr id="8196" name="Picture 2" descr="http://www.heart.org/idc/groups/heart-public/@private/@wcm/@hcm/documents/image/~extract/UCM_312233~1~staticrendition/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285750"/>
            <a:ext cx="67087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27088" y="2276475"/>
            <a:ext cx="7886700" cy="4465638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dirty="0" smtClean="0">
              <a:latin typeface="Verdana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3000" b="1" i="1" dirty="0" smtClean="0">
                <a:latin typeface="+mj-lt"/>
              </a:rPr>
              <a:t>Sempatik sinir sistemi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tr-TR" sz="3000" b="1" i="1" dirty="0" smtClean="0">
              <a:latin typeface="+mj-lt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3000" b="1" i="1" dirty="0" err="1" smtClean="0">
                <a:latin typeface="+mj-lt"/>
              </a:rPr>
              <a:t>Renin</a:t>
            </a:r>
            <a:r>
              <a:rPr lang="tr-TR" sz="3000" b="1" i="1" dirty="0" smtClean="0">
                <a:latin typeface="+mj-lt"/>
              </a:rPr>
              <a:t>-</a:t>
            </a:r>
            <a:r>
              <a:rPr lang="tr-TR" sz="3000" b="1" i="1" dirty="0" err="1" smtClean="0">
                <a:latin typeface="+mj-lt"/>
              </a:rPr>
              <a:t>anjiotensin</a:t>
            </a:r>
            <a:r>
              <a:rPr lang="tr-TR" sz="3000" b="1" i="1" dirty="0" smtClean="0">
                <a:latin typeface="+mj-lt"/>
              </a:rPr>
              <a:t>-</a:t>
            </a:r>
            <a:r>
              <a:rPr lang="tr-TR" sz="3000" b="1" i="1" dirty="0" err="1" smtClean="0">
                <a:latin typeface="+mj-lt"/>
              </a:rPr>
              <a:t>aldosteron</a:t>
            </a:r>
            <a:r>
              <a:rPr lang="tr-TR" sz="3000" b="1" i="1" dirty="0" smtClean="0">
                <a:latin typeface="+mj-lt"/>
              </a:rPr>
              <a:t> </a:t>
            </a:r>
            <a:r>
              <a:rPr lang="tr-TR" sz="3000" b="1" i="1" dirty="0">
                <a:latin typeface="+mj-lt"/>
              </a:rPr>
              <a:t>sistemi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tr-TR" sz="3000" b="1" i="1" dirty="0">
              <a:latin typeface="+mj-lt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3000" b="1" i="1" dirty="0" err="1">
                <a:latin typeface="+mj-lt"/>
              </a:rPr>
              <a:t>Arjinin-vazopresin</a:t>
            </a:r>
            <a:r>
              <a:rPr lang="tr-TR" sz="3000" b="1" i="1" dirty="0">
                <a:latin typeface="+mj-lt"/>
              </a:rPr>
              <a:t> </a:t>
            </a:r>
            <a:r>
              <a:rPr lang="tr-TR" sz="3000" b="1" i="1" dirty="0" smtClean="0">
                <a:latin typeface="+mj-lt"/>
              </a:rPr>
              <a:t>sistemi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tr-TR" sz="3000" b="1" i="1" dirty="0">
              <a:latin typeface="+mj-lt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3000" b="1" i="1" dirty="0" err="1" smtClean="0">
                <a:latin typeface="+mj-lt"/>
              </a:rPr>
              <a:t>Natriüretik</a:t>
            </a:r>
            <a:r>
              <a:rPr lang="tr-TR" sz="3000" b="1" i="1" dirty="0" smtClean="0">
                <a:latin typeface="+mj-lt"/>
              </a:rPr>
              <a:t> </a:t>
            </a:r>
            <a:r>
              <a:rPr lang="tr-TR" sz="3000" b="1" i="1" dirty="0" err="1" smtClean="0">
                <a:latin typeface="+mj-lt"/>
              </a:rPr>
              <a:t>peptidlerin</a:t>
            </a:r>
            <a:r>
              <a:rPr lang="tr-TR" sz="3000" b="1" i="1" dirty="0" smtClean="0">
                <a:latin typeface="+mj-lt"/>
              </a:rPr>
              <a:t> salınımının uyarılması</a:t>
            </a:r>
          </a:p>
        </p:txBody>
      </p:sp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38138"/>
            <a:ext cx="9001125" cy="8588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</a:t>
            </a:r>
            <a:r>
              <a:rPr lang="tr-T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Kalp Yetersizliğinde </a:t>
            </a:r>
            <a:r>
              <a:rPr lang="tr-TR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Adaptif</a:t>
            </a:r>
            <a:r>
              <a:rPr lang="tr-T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Değişiklikler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tr-TR" sz="3000" dirty="0" smtClean="0">
                <a:latin typeface="Verdana" pitchFamily="34" charset="0"/>
              </a:rPr>
              <a:t> </a:t>
            </a:r>
            <a:endParaRPr lang="en-US" sz="4000" dirty="0" smtClean="0">
              <a:solidFill>
                <a:srgbClr val="29527B"/>
              </a:solidFill>
              <a:latin typeface="Verdana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68313" y="1484313"/>
            <a:ext cx="837723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i="1" dirty="0" err="1">
                <a:solidFill>
                  <a:srgbClr val="FF0000"/>
                </a:solidFill>
                <a:latin typeface="+mj-lt"/>
              </a:rPr>
              <a:t>Nöroendokrin</a:t>
            </a:r>
            <a:r>
              <a:rPr lang="tr-TR" sz="3200" b="1" i="1" dirty="0">
                <a:solidFill>
                  <a:srgbClr val="FF0000"/>
                </a:solidFill>
                <a:latin typeface="+mj-lt"/>
              </a:rPr>
              <a:t> Sistem Aktivasyonu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2875" y="1214438"/>
            <a:ext cx="8712200" cy="5443537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tr-TR" sz="2600" b="1" i="1" dirty="0" err="1" smtClean="0">
                <a:latin typeface="+mj-lt"/>
              </a:rPr>
              <a:t>KKY’ye</a:t>
            </a: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>
                <a:latin typeface="+mj-lt"/>
              </a:rPr>
              <a:t>sekonder</a:t>
            </a:r>
            <a:r>
              <a:rPr lang="tr-TR" sz="2600" b="1" i="1" dirty="0">
                <a:latin typeface="+mj-lt"/>
              </a:rPr>
              <a:t> olarak adrenal bezlerden adrenalin ve nöronlardan </a:t>
            </a:r>
            <a:r>
              <a:rPr lang="tr-TR" sz="2600" b="1" i="1" dirty="0" err="1">
                <a:latin typeface="+mj-lt"/>
              </a:rPr>
              <a:t>noradrenalin</a:t>
            </a:r>
            <a:r>
              <a:rPr lang="tr-TR" sz="2600" b="1" i="1" dirty="0">
                <a:latin typeface="+mj-lt"/>
              </a:rPr>
              <a:t> salınması ile </a:t>
            </a:r>
            <a:r>
              <a:rPr lang="tr-TR" sz="2600" b="1" i="1" dirty="0">
                <a:solidFill>
                  <a:srgbClr val="FF0000"/>
                </a:solidFill>
                <a:latin typeface="+mj-lt"/>
              </a:rPr>
              <a:t>sempatik sinir sitemi </a:t>
            </a:r>
            <a:r>
              <a:rPr lang="tr-TR" sz="2600" b="1" i="1" dirty="0">
                <a:latin typeface="+mj-lt"/>
              </a:rPr>
              <a:t>aktive </a:t>
            </a:r>
            <a:r>
              <a:rPr lang="tr-TR" sz="2600" b="1" i="1" dirty="0" smtClean="0">
                <a:latin typeface="+mj-lt"/>
              </a:rPr>
              <a:t>olur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600" b="1" i="1" dirty="0" smtClean="0">
                <a:latin typeface="+mj-lt"/>
              </a:rPr>
              <a:t>Başlangıçta kalp hızı, kasılma ve debi artar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600" b="1" i="1" dirty="0" smtClean="0">
                <a:latin typeface="+mj-lt"/>
              </a:rPr>
              <a:t>Zamanla </a:t>
            </a:r>
            <a:r>
              <a:rPr lang="tr-TR" sz="2600" b="1" i="1" dirty="0" err="1" smtClean="0">
                <a:latin typeface="+mj-lt"/>
              </a:rPr>
              <a:t>miyokard</a:t>
            </a: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>
                <a:latin typeface="+mj-lt"/>
              </a:rPr>
              <a:t>hücrelerindeki </a:t>
            </a:r>
            <a:r>
              <a:rPr lang="tr-TR" sz="2600" b="1" i="1" dirty="0" smtClean="0">
                <a:latin typeface="+mj-lt"/>
              </a:rPr>
              <a:t>beta-</a:t>
            </a:r>
            <a:r>
              <a:rPr lang="tr-TR" sz="2600" b="1" i="1" dirty="0" err="1" smtClean="0">
                <a:latin typeface="+mj-lt"/>
              </a:rPr>
              <a:t>adrenerjik</a:t>
            </a:r>
            <a:r>
              <a:rPr lang="tr-TR" sz="2600" b="1" i="1" dirty="0" smtClean="0">
                <a:latin typeface="+mj-lt"/>
              </a:rPr>
              <a:t> reseptör sayısında </a:t>
            </a:r>
            <a:r>
              <a:rPr lang="tr-TR" sz="2600" b="1" i="1" dirty="0">
                <a:latin typeface="+mj-lt"/>
              </a:rPr>
              <a:t>azalma görüldüğünden etkileri azalır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600" b="1" i="1" dirty="0" smtClean="0">
                <a:latin typeface="+mj-lt"/>
              </a:rPr>
              <a:t>Ayrıca kronik uyarı ile </a:t>
            </a:r>
            <a:r>
              <a:rPr lang="tr-TR" sz="2600" b="1" i="1" dirty="0" err="1" smtClean="0">
                <a:latin typeface="+mj-lt"/>
              </a:rPr>
              <a:t>ard</a:t>
            </a:r>
            <a:r>
              <a:rPr lang="tr-TR" sz="2600" b="1" i="1" dirty="0" smtClean="0">
                <a:latin typeface="+mj-lt"/>
              </a:rPr>
              <a:t> yükün artması, oksijen tüketiminin artması, </a:t>
            </a:r>
            <a:r>
              <a:rPr lang="tr-TR" sz="2600" b="1" i="1" dirty="0" err="1" smtClean="0">
                <a:latin typeface="+mj-lt"/>
              </a:rPr>
              <a:t>miyokard</a:t>
            </a: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toksisitesi</a:t>
            </a:r>
            <a:r>
              <a:rPr lang="tr-TR" sz="2600" b="1" i="1" dirty="0" smtClean="0">
                <a:latin typeface="+mj-lt"/>
              </a:rPr>
              <a:t> ve aritmi eğiliminde artışa bağlı olumsuz etkiler görülür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8588" y="1285875"/>
            <a:ext cx="8764587" cy="542925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tr-TR" sz="2800" b="1" i="1" dirty="0" smtClean="0">
                <a:latin typeface="+mj-lt"/>
              </a:rPr>
              <a:t>KKY nedeniyle böbreklere giden kan akımı azalınca renin salgılanması artar ve </a:t>
            </a:r>
            <a:r>
              <a:rPr lang="tr-TR" sz="2800" b="1" i="1" dirty="0" smtClean="0">
                <a:solidFill>
                  <a:srgbClr val="FF0000"/>
                </a:solidFill>
                <a:latin typeface="+mj-lt"/>
              </a:rPr>
              <a:t>renin-</a:t>
            </a:r>
            <a:r>
              <a:rPr lang="tr-TR" sz="2800" b="1" i="1" dirty="0" err="1" smtClean="0">
                <a:solidFill>
                  <a:srgbClr val="FF0000"/>
                </a:solidFill>
                <a:latin typeface="+mj-lt"/>
              </a:rPr>
              <a:t>anjiotensin</a:t>
            </a:r>
            <a:r>
              <a:rPr lang="tr-TR" sz="2800" b="1" i="1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tr-TR" sz="2800" b="1" i="1" dirty="0" err="1" smtClean="0">
                <a:solidFill>
                  <a:srgbClr val="FF0000"/>
                </a:solidFill>
                <a:latin typeface="+mj-lt"/>
              </a:rPr>
              <a:t>aldosteron</a:t>
            </a:r>
            <a:r>
              <a:rPr lang="tr-TR" sz="2800" b="1" i="1" dirty="0" smtClean="0">
                <a:solidFill>
                  <a:srgbClr val="FF0000"/>
                </a:solidFill>
                <a:latin typeface="+mj-lt"/>
              </a:rPr>
              <a:t> sistemi</a:t>
            </a:r>
            <a:r>
              <a:rPr lang="tr-TR" sz="2800" b="1" i="1" dirty="0" smtClean="0">
                <a:latin typeface="+mj-lt"/>
              </a:rPr>
              <a:t> aktive olur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800" b="1" i="1" dirty="0" smtClean="0">
                <a:latin typeface="+mj-lt"/>
              </a:rPr>
              <a:t>Su ve tuz tutulumu artar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800" b="1" i="1" dirty="0">
                <a:latin typeface="+mj-lt"/>
              </a:rPr>
              <a:t>Kalbe gelen kanın tümü pompalanamaz ve </a:t>
            </a:r>
            <a:r>
              <a:rPr lang="tr-TR" sz="2800" b="1" i="1" dirty="0" err="1" smtClean="0">
                <a:latin typeface="+mj-lt"/>
              </a:rPr>
              <a:t>ventrikül</a:t>
            </a:r>
            <a:r>
              <a:rPr lang="tr-TR" sz="2800" b="1" i="1" dirty="0" smtClean="0">
                <a:latin typeface="+mj-lt"/>
              </a:rPr>
              <a:t> </a:t>
            </a:r>
            <a:r>
              <a:rPr lang="tr-TR" sz="2800" b="1" i="1" dirty="0" err="1" smtClean="0">
                <a:latin typeface="+mj-lt"/>
              </a:rPr>
              <a:t>dilate</a:t>
            </a:r>
            <a:r>
              <a:rPr lang="tr-TR" sz="2800" b="1" i="1" dirty="0" smtClean="0">
                <a:latin typeface="+mj-lt"/>
              </a:rPr>
              <a:t> </a:t>
            </a:r>
            <a:r>
              <a:rPr lang="tr-TR" sz="2800" b="1" i="1" dirty="0">
                <a:latin typeface="+mj-lt"/>
              </a:rPr>
              <a:t>olur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800" b="1" i="1" dirty="0" err="1" smtClean="0">
                <a:latin typeface="+mj-lt"/>
              </a:rPr>
              <a:t>Anjiotensin</a:t>
            </a:r>
            <a:r>
              <a:rPr lang="tr-TR" sz="2800" b="1" i="1" dirty="0" smtClean="0">
                <a:latin typeface="+mj-lt"/>
              </a:rPr>
              <a:t> II, </a:t>
            </a:r>
            <a:r>
              <a:rPr lang="tr-TR" sz="2800" b="1" i="1" dirty="0" err="1" smtClean="0">
                <a:latin typeface="+mj-lt"/>
              </a:rPr>
              <a:t>vazokonstriksiyon</a:t>
            </a:r>
            <a:r>
              <a:rPr lang="tr-TR" sz="2800" b="1" i="1" dirty="0" smtClean="0">
                <a:latin typeface="+mj-lt"/>
              </a:rPr>
              <a:t> ile </a:t>
            </a:r>
            <a:r>
              <a:rPr lang="tr-TR" sz="2800" b="1" i="1" dirty="0" err="1" smtClean="0">
                <a:latin typeface="+mj-lt"/>
              </a:rPr>
              <a:t>ardyükün</a:t>
            </a:r>
            <a:r>
              <a:rPr lang="tr-TR" sz="2800" b="1" i="1" dirty="0" smtClean="0">
                <a:latin typeface="+mj-lt"/>
              </a:rPr>
              <a:t> artmasına ve </a:t>
            </a:r>
            <a:r>
              <a:rPr lang="tr-TR" sz="2800" b="1" i="1" dirty="0" err="1" smtClean="0">
                <a:latin typeface="+mj-lt"/>
              </a:rPr>
              <a:t>miyokard</a:t>
            </a:r>
            <a:r>
              <a:rPr lang="tr-TR" sz="2800" b="1" i="1" dirty="0" smtClean="0">
                <a:latin typeface="+mj-lt"/>
              </a:rPr>
              <a:t> </a:t>
            </a:r>
            <a:r>
              <a:rPr lang="tr-TR" sz="2800" b="1" i="1" dirty="0" err="1" smtClean="0">
                <a:latin typeface="+mj-lt"/>
              </a:rPr>
              <a:t>fibrozuna</a:t>
            </a:r>
            <a:r>
              <a:rPr lang="tr-TR" sz="2800" b="1" i="1" dirty="0" smtClean="0">
                <a:latin typeface="+mj-lt"/>
              </a:rPr>
              <a:t> yol açar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8588" y="2133600"/>
            <a:ext cx="8764587" cy="432117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tr-TR" sz="2800" b="1" i="1" dirty="0" smtClean="0">
                <a:latin typeface="+mj-lt"/>
              </a:rPr>
              <a:t>KKY nedeniyle böbreklere giden kan akımı azalınca </a:t>
            </a:r>
            <a:r>
              <a:rPr lang="tr-TR" sz="2800" b="1" i="1" dirty="0" err="1" smtClean="0">
                <a:solidFill>
                  <a:srgbClr val="FF0000"/>
                </a:solidFill>
                <a:latin typeface="+mj-lt"/>
              </a:rPr>
              <a:t>arjinin</a:t>
            </a:r>
            <a:r>
              <a:rPr lang="tr-TR" sz="2800" b="1" i="1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tr-TR" sz="2800" b="1" i="1" dirty="0" err="1" smtClean="0">
                <a:solidFill>
                  <a:srgbClr val="FF0000"/>
                </a:solidFill>
                <a:latin typeface="+mj-lt"/>
              </a:rPr>
              <a:t>vasopresin</a:t>
            </a:r>
            <a:r>
              <a:rPr lang="tr-TR" sz="2800" b="1" i="1" dirty="0" smtClean="0">
                <a:solidFill>
                  <a:srgbClr val="FF0000"/>
                </a:solidFill>
                <a:latin typeface="+mj-lt"/>
              </a:rPr>
              <a:t> sistemi </a:t>
            </a:r>
            <a:r>
              <a:rPr lang="tr-TR" sz="2800" b="1" i="1" dirty="0" smtClean="0">
                <a:latin typeface="+mj-lt"/>
              </a:rPr>
              <a:t>de aktive olarak ADH salınımı artar</a:t>
            </a:r>
          </a:p>
          <a:p>
            <a:pPr algn="just">
              <a:defRPr/>
            </a:pPr>
            <a:endParaRPr lang="tr-TR" sz="2800" b="1" i="1" dirty="0" smtClean="0">
              <a:latin typeface="+mj-lt"/>
            </a:endParaRPr>
          </a:p>
          <a:p>
            <a:pPr algn="just">
              <a:defRPr/>
            </a:pPr>
            <a:r>
              <a:rPr lang="tr-TR" sz="2800" b="1" i="1" dirty="0" smtClean="0">
                <a:latin typeface="+mj-lt"/>
              </a:rPr>
              <a:t>Buna bağlı su tutulumu ve </a:t>
            </a:r>
            <a:r>
              <a:rPr lang="tr-TR" sz="2800" b="1" i="1" dirty="0" err="1" smtClean="0">
                <a:latin typeface="+mj-lt"/>
              </a:rPr>
              <a:t>ard</a:t>
            </a:r>
            <a:r>
              <a:rPr lang="tr-TR" sz="2800" b="1" i="1" dirty="0" smtClean="0">
                <a:latin typeface="+mj-lt"/>
              </a:rPr>
              <a:t> yükte artış görülür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4282" y="1643025"/>
            <a:ext cx="8713787" cy="521497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tr-TR" sz="2600" b="1" i="1" dirty="0" smtClean="0">
                <a:latin typeface="+mj-lt"/>
              </a:rPr>
              <a:t>Kanın pompalanamaması sonucu gerilen </a:t>
            </a:r>
            <a:r>
              <a:rPr lang="tr-TR" sz="2600" b="1" i="1" dirty="0" err="1" smtClean="0">
                <a:latin typeface="+mj-lt"/>
              </a:rPr>
              <a:t>atriyumlardan</a:t>
            </a: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solidFill>
                  <a:srgbClr val="FF0000"/>
                </a:solidFill>
                <a:latin typeface="+mj-lt"/>
              </a:rPr>
              <a:t>atriyal</a:t>
            </a:r>
            <a:r>
              <a:rPr lang="tr-TR" sz="26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600" b="1" i="1" dirty="0" err="1" smtClean="0">
                <a:solidFill>
                  <a:srgbClr val="FF0000"/>
                </a:solidFill>
                <a:latin typeface="+mj-lt"/>
              </a:rPr>
              <a:t>natriuretik</a:t>
            </a:r>
            <a:r>
              <a:rPr lang="tr-TR" sz="26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600" b="1" i="1" dirty="0" err="1" smtClean="0">
                <a:solidFill>
                  <a:srgbClr val="FF0000"/>
                </a:solidFill>
                <a:latin typeface="+mj-lt"/>
              </a:rPr>
              <a:t>peptid</a:t>
            </a:r>
            <a:r>
              <a:rPr lang="tr-TR" sz="2600" b="1" i="1" dirty="0" smtClean="0">
                <a:solidFill>
                  <a:srgbClr val="FF0000"/>
                </a:solidFill>
                <a:latin typeface="+mj-lt"/>
              </a:rPr>
              <a:t> (ANP), </a:t>
            </a:r>
            <a:r>
              <a:rPr lang="tr-TR" sz="2600" b="1" i="1" dirty="0" err="1" smtClean="0">
                <a:latin typeface="+mj-lt"/>
              </a:rPr>
              <a:t>ventriküllerden</a:t>
            </a:r>
            <a:r>
              <a:rPr lang="tr-TR" sz="2600" b="1" i="1" dirty="0" smtClean="0">
                <a:solidFill>
                  <a:srgbClr val="FF0000"/>
                </a:solidFill>
                <a:latin typeface="+mj-lt"/>
              </a:rPr>
              <a:t> B tipi </a:t>
            </a:r>
            <a:r>
              <a:rPr lang="tr-TR" sz="2600" b="1" i="1" dirty="0" err="1" smtClean="0">
                <a:solidFill>
                  <a:srgbClr val="FF0000"/>
                </a:solidFill>
                <a:latin typeface="+mj-lt"/>
              </a:rPr>
              <a:t>natriüretik</a:t>
            </a:r>
            <a:r>
              <a:rPr lang="tr-TR" sz="26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600" b="1" i="1" dirty="0" err="1" smtClean="0">
                <a:solidFill>
                  <a:srgbClr val="FF0000"/>
                </a:solidFill>
                <a:latin typeface="+mj-lt"/>
              </a:rPr>
              <a:t>peptid</a:t>
            </a:r>
            <a:r>
              <a:rPr lang="tr-TR" sz="2600" b="1" i="1" dirty="0" smtClean="0">
                <a:solidFill>
                  <a:srgbClr val="FF0000"/>
                </a:solidFill>
                <a:latin typeface="+mj-lt"/>
              </a:rPr>
              <a:t> (BNP) </a:t>
            </a:r>
            <a:r>
              <a:rPr lang="tr-TR" sz="2600" b="1" i="1" dirty="0" smtClean="0">
                <a:latin typeface="+mj-lt"/>
              </a:rPr>
              <a:t>salgılanır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600" b="1" i="1" dirty="0" smtClean="0">
                <a:latin typeface="+mj-lt"/>
              </a:rPr>
              <a:t>ANP ve BNP güçlü </a:t>
            </a:r>
            <a:r>
              <a:rPr lang="tr-TR" sz="2600" b="1" i="1" dirty="0" err="1" smtClean="0">
                <a:latin typeface="+mj-lt"/>
              </a:rPr>
              <a:t>vazodilatatörlerdir</a:t>
            </a:r>
            <a:r>
              <a:rPr lang="tr-TR" sz="2600" b="1" i="1" dirty="0" smtClean="0">
                <a:latin typeface="+mj-lt"/>
              </a:rPr>
              <a:t> ve böbreklerden su ve tuz atılımını artırırlar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600" b="1" i="1" dirty="0" smtClean="0">
                <a:latin typeface="+mj-lt"/>
              </a:rPr>
              <a:t>Plazma </a:t>
            </a:r>
            <a:r>
              <a:rPr lang="tr-TR" sz="2600" b="1" i="1" dirty="0" err="1" smtClean="0">
                <a:latin typeface="+mj-lt"/>
              </a:rPr>
              <a:t>renin</a:t>
            </a:r>
            <a:r>
              <a:rPr lang="tr-TR" sz="2600" b="1" i="1" dirty="0" smtClean="0">
                <a:latin typeface="+mj-lt"/>
              </a:rPr>
              <a:t> aktivitesini, </a:t>
            </a:r>
            <a:r>
              <a:rPr lang="tr-TR" sz="2600" b="1" i="1" dirty="0" err="1" smtClean="0">
                <a:latin typeface="+mj-lt"/>
              </a:rPr>
              <a:t>aldosteron</a:t>
            </a:r>
            <a:r>
              <a:rPr lang="tr-TR" sz="2600" b="1" i="1" dirty="0" smtClean="0">
                <a:latin typeface="+mj-lt"/>
              </a:rPr>
              <a:t> ve </a:t>
            </a:r>
            <a:r>
              <a:rPr lang="tr-TR" sz="2600" b="1" i="1" dirty="0" err="1" smtClean="0">
                <a:latin typeface="+mj-lt"/>
              </a:rPr>
              <a:t>endotelin</a:t>
            </a:r>
            <a:r>
              <a:rPr lang="tr-TR" sz="2600" b="1" i="1" dirty="0" smtClean="0">
                <a:latin typeface="+mj-lt"/>
              </a:rPr>
              <a:t> salgılanmasını, sempatik aktiviteyi baskılayıcı etkileri vardır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600" b="1" i="1" dirty="0" smtClean="0">
                <a:latin typeface="+mj-lt"/>
              </a:rPr>
              <a:t>Böylece kısır döngü kırılmaya çalışılır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Rot="1" noChangeArrowheads="1"/>
          </p:cNvSpPr>
          <p:nvPr/>
        </p:nvSpPr>
        <p:spPr bwMode="auto">
          <a:xfrm>
            <a:off x="468313" y="188913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4000" b="1">
                <a:solidFill>
                  <a:srgbClr val="FFFF00"/>
                </a:solidFill>
                <a:latin typeface="Comic Sans MS" pitchFamily="66" charset="0"/>
              </a:rPr>
              <a:t>Etiyoloji</a:t>
            </a:r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0" y="1285875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6263" lvl="1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tr-TR" sz="2600" b="1" i="1" u="sng">
                <a:solidFill>
                  <a:srgbClr val="FF0000"/>
                </a:solidFill>
                <a:latin typeface="Candara" pitchFamily="34" charset="0"/>
              </a:rPr>
              <a:t>Doğumsal kalp hastalıkları</a:t>
            </a:r>
            <a:r>
              <a:rPr lang="en-US" sz="2600" b="1" i="1" u="sng">
                <a:solidFill>
                  <a:srgbClr val="FF0000"/>
                </a:solidFill>
                <a:latin typeface="Candara" pitchFamily="34" charset="0"/>
              </a:rPr>
              <a:t>:</a:t>
            </a:r>
            <a:r>
              <a:rPr lang="tr-TR" sz="2600" b="1" i="1" u="sng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tr-TR" sz="2200" b="1" i="1">
                <a:solidFill>
                  <a:schemeClr val="tx2"/>
                </a:solidFill>
                <a:latin typeface="Candara" pitchFamily="34" charset="0"/>
              </a:rPr>
              <a:t>Sol</a:t>
            </a:r>
            <a:r>
              <a:rPr lang="en-US" sz="2200" b="1" i="1">
                <a:solidFill>
                  <a:schemeClr val="tx2"/>
                </a:solidFill>
                <a:latin typeface="Candara" pitchFamily="34" charset="0"/>
              </a:rPr>
              <a:t> </a:t>
            </a:r>
            <a:r>
              <a:rPr lang="tr-TR" sz="2200" b="1" i="1">
                <a:solidFill>
                  <a:schemeClr val="tx2"/>
                </a:solidFill>
                <a:latin typeface="Candara" pitchFamily="34" charset="0"/>
              </a:rPr>
              <a:t>ventrikül çıkış yolu darlıkları (aort stenozu veya koarktasyonu), geniş soldan sağa şantlı defektler (VSD, PDA, AV kanal defekti gibi), BAT, HSKS, pulmoner venöz obstruksiyon, koroner arter anomalileri</a:t>
            </a:r>
          </a:p>
          <a:p>
            <a:pPr marL="855663" lvl="2" indent="-228600">
              <a:spcBef>
                <a:spcPct val="20000"/>
              </a:spcBef>
              <a:buClr>
                <a:schemeClr val="accent1"/>
              </a:buClr>
              <a:buSzPct val="100000"/>
            </a:pPr>
            <a:endParaRPr lang="en-US" sz="2200" b="1" i="1">
              <a:solidFill>
                <a:srgbClr val="0070C0"/>
              </a:solidFill>
              <a:latin typeface="Candara" pitchFamily="34" charset="0"/>
            </a:endParaRPr>
          </a:p>
          <a:p>
            <a:pPr marL="576263" lvl="1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tr-TR" sz="2600" b="1" i="1" u="sng">
                <a:solidFill>
                  <a:srgbClr val="FF0000"/>
                </a:solidFill>
                <a:latin typeface="Candara" pitchFamily="34" charset="0"/>
              </a:rPr>
              <a:t>Edinsel kalp hastalıkları</a:t>
            </a:r>
            <a:r>
              <a:rPr lang="en-US" sz="2600" b="1" i="1" u="sng">
                <a:solidFill>
                  <a:srgbClr val="FF0000"/>
                </a:solidFill>
                <a:latin typeface="Candara" pitchFamily="34" charset="0"/>
              </a:rPr>
              <a:t>:</a:t>
            </a:r>
            <a:r>
              <a:rPr lang="en-US" sz="2600" b="1" i="1" u="sng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en-US" sz="2200" b="1" i="1">
                <a:solidFill>
                  <a:schemeClr val="tx2"/>
                </a:solidFill>
                <a:latin typeface="Candara" pitchFamily="34" charset="0"/>
              </a:rPr>
              <a:t>Dilate, restri</a:t>
            </a:r>
            <a:r>
              <a:rPr lang="tr-TR" sz="2200" b="1" i="1">
                <a:solidFill>
                  <a:schemeClr val="tx2"/>
                </a:solidFill>
                <a:latin typeface="Candara" pitchFamily="34" charset="0"/>
              </a:rPr>
              <a:t>ktif, hipertrofik kardiyomiyopatiler, miyokardit, ARA, ciddi kapak yetersizlikleri, enfektif endokardit, </a:t>
            </a:r>
            <a:r>
              <a:rPr lang="en-US" sz="2200" b="1" i="1">
                <a:solidFill>
                  <a:schemeClr val="tx2"/>
                </a:solidFill>
                <a:latin typeface="Candara" pitchFamily="34" charset="0"/>
              </a:rPr>
              <a:t>Kawasaki </a:t>
            </a:r>
            <a:r>
              <a:rPr lang="tr-TR" sz="2200" b="1" i="1">
                <a:solidFill>
                  <a:schemeClr val="tx2"/>
                </a:solidFill>
                <a:latin typeface="Candara" pitchFamily="34" charset="0"/>
              </a:rPr>
              <a:t>Hastalığı (koroner trombus), supraventriküler taşikardi, tam AV blok</a:t>
            </a:r>
          </a:p>
          <a:p>
            <a:pPr marL="855663" lvl="2" indent="-228600">
              <a:spcBef>
                <a:spcPct val="20000"/>
              </a:spcBef>
              <a:buClr>
                <a:schemeClr val="accent1"/>
              </a:buClr>
              <a:buSzPct val="100000"/>
            </a:pPr>
            <a:endParaRPr lang="tr-TR" sz="2200" b="1" i="1">
              <a:solidFill>
                <a:srgbClr val="0070C0"/>
              </a:solidFill>
              <a:latin typeface="Candara" pitchFamily="34" charset="0"/>
            </a:endParaRPr>
          </a:p>
          <a:p>
            <a:pPr marL="576263" lvl="1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tr-TR" sz="2600" b="1" i="1" u="sng">
                <a:solidFill>
                  <a:srgbClr val="FF0000"/>
                </a:solidFill>
                <a:latin typeface="Candara" pitchFamily="34" charset="0"/>
              </a:rPr>
              <a:t>Diğer</a:t>
            </a:r>
            <a:r>
              <a:rPr lang="en-US" sz="2600" b="1" i="1" u="sng">
                <a:solidFill>
                  <a:srgbClr val="FF0000"/>
                </a:solidFill>
                <a:latin typeface="Candara" pitchFamily="34" charset="0"/>
              </a:rPr>
              <a:t>:</a:t>
            </a:r>
            <a:r>
              <a:rPr lang="tr-TR" sz="2600" b="1" i="1" u="sng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tr-TR" sz="2200" b="1" i="1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tr-TR" sz="2200" b="1" i="1">
                <a:solidFill>
                  <a:schemeClr val="tx2"/>
                </a:solidFill>
                <a:latin typeface="Candara" pitchFamily="34" charset="0"/>
              </a:rPr>
              <a:t>Anemi, hipertiroidi, geniş AV malformasyonlar, metabolik bozukluklar (karnitin eksikliği; YD’da asfiksi/asidoz, hipoglisemi, hipokalsemi), sistemik HT (esansiyel, böbrek yetersizliği, AGN), pulmoner HT (primer, kollajen doku hastalıkları, akciğer hastalıkları), ilaçlar (ör;antrasiklin), aşırı sıvı yükü</a:t>
            </a:r>
            <a:endParaRPr lang="en-US" sz="2200" b="1" i="1">
              <a:solidFill>
                <a:schemeClr val="tx2"/>
              </a:solidFill>
              <a:latin typeface="Candara" pitchFamily="34" charset="0"/>
            </a:endParaRPr>
          </a:p>
          <a:p>
            <a:pPr marL="1143000" lvl="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b="1" u="sng">
              <a:solidFill>
                <a:schemeClr val="tx2"/>
              </a:solidFill>
              <a:latin typeface="Candara" pitchFamily="34" charset="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sz="2400">
              <a:solidFill>
                <a:schemeClr val="tx2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 txBox="1">
            <a:spLocks noRot="1" noChangeArrowheads="1"/>
          </p:cNvSpPr>
          <p:nvPr/>
        </p:nvSpPr>
        <p:spPr bwMode="auto">
          <a:xfrm>
            <a:off x="468313" y="188913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4000" b="1">
                <a:solidFill>
                  <a:srgbClr val="FFFF00"/>
                </a:solidFill>
                <a:latin typeface="Comic Sans MS" pitchFamily="66" charset="0"/>
              </a:rPr>
              <a:t>Yaşa Göre Etiyoloji</a:t>
            </a:r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285720" y="2214563"/>
            <a:ext cx="8643998" cy="4468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576263" indent="-2730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855663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PDA</a:t>
            </a:r>
            <a:r>
              <a:rPr lang="tr-TR" sz="2600" b="1" i="1" dirty="0">
                <a:solidFill>
                  <a:schemeClr val="tx2"/>
                </a:solidFill>
                <a:latin typeface="+mn-lt"/>
              </a:rPr>
              <a:t>’ ya bağımlı </a:t>
            </a: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lezyonlar (</a:t>
            </a:r>
            <a:r>
              <a:rPr lang="tr-TR" sz="2600" b="1" i="1" dirty="0" err="1" smtClean="0">
                <a:solidFill>
                  <a:schemeClr val="tx2"/>
                </a:solidFill>
                <a:latin typeface="+mn-lt"/>
              </a:rPr>
              <a:t>hipoplastik</a:t>
            </a: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2600" b="1" i="1" dirty="0">
                <a:solidFill>
                  <a:schemeClr val="tx2"/>
                </a:solidFill>
                <a:latin typeface="+mn-lt"/>
              </a:rPr>
              <a:t>sol </a:t>
            </a: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kalp, kritik </a:t>
            </a:r>
            <a:r>
              <a:rPr lang="tr-TR" sz="2600" b="1" i="1" dirty="0">
                <a:solidFill>
                  <a:schemeClr val="tx2"/>
                </a:solidFill>
                <a:latin typeface="+mn-lt"/>
              </a:rPr>
              <a:t>aort </a:t>
            </a:r>
            <a:r>
              <a:rPr lang="tr-TR" sz="2600" b="1" i="1" dirty="0" err="1">
                <a:solidFill>
                  <a:schemeClr val="tx2"/>
                </a:solidFill>
                <a:latin typeface="+mn-lt"/>
              </a:rPr>
              <a:t>stenozu</a:t>
            </a: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, ciddi aort </a:t>
            </a:r>
            <a:r>
              <a:rPr lang="tr-TR" sz="2600" b="1" i="1" dirty="0" err="1">
                <a:solidFill>
                  <a:schemeClr val="tx2"/>
                </a:solidFill>
                <a:latin typeface="+mn-lt"/>
              </a:rPr>
              <a:t>koarktasyonu</a:t>
            </a: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, kritik </a:t>
            </a:r>
            <a:r>
              <a:rPr lang="tr-TR" sz="2600" b="1" i="1" dirty="0" err="1" smtClean="0">
                <a:solidFill>
                  <a:schemeClr val="tx2"/>
                </a:solidFill>
                <a:latin typeface="+mn-lt"/>
              </a:rPr>
              <a:t>pulmoner</a:t>
            </a: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2600" b="1" i="1" dirty="0" err="1" smtClean="0">
                <a:solidFill>
                  <a:schemeClr val="tx2"/>
                </a:solidFill>
                <a:latin typeface="+mn-lt"/>
              </a:rPr>
              <a:t>stenoz</a:t>
            </a: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endParaRPr lang="tr-TR" sz="2600" b="1" i="1" dirty="0" smtClean="0">
              <a:solidFill>
                <a:schemeClr val="tx2"/>
              </a:solidFill>
              <a:latin typeface="+mn-lt"/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Obstrüksiyonlu total anormal </a:t>
            </a:r>
            <a:r>
              <a:rPr lang="tr-TR" sz="2600" b="1" i="1" dirty="0" err="1" smtClean="0">
                <a:solidFill>
                  <a:schemeClr val="tx2"/>
                </a:solidFill>
                <a:latin typeface="+mn-lt"/>
              </a:rPr>
              <a:t>pulmoner</a:t>
            </a: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2600" b="1" i="1" dirty="0" err="1" smtClean="0">
                <a:solidFill>
                  <a:schemeClr val="tx2"/>
                </a:solidFill>
                <a:latin typeface="+mn-lt"/>
              </a:rPr>
              <a:t>venöz</a:t>
            </a: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 dönüş anomalisi (TAPVDA)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endParaRPr lang="tr-TR" sz="2600" b="1" i="1" dirty="0" smtClean="0">
              <a:solidFill>
                <a:schemeClr val="tx2"/>
              </a:solidFill>
              <a:latin typeface="+mn-lt"/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Büyük arter </a:t>
            </a:r>
            <a:r>
              <a:rPr lang="tr-TR" sz="2600" b="1" i="1" dirty="0" err="1" smtClean="0">
                <a:solidFill>
                  <a:schemeClr val="tx2"/>
                </a:solidFill>
                <a:latin typeface="+mn-lt"/>
              </a:rPr>
              <a:t>transpozisyonu</a:t>
            </a:r>
            <a:endParaRPr lang="tr-TR" sz="2600" b="1" i="1" dirty="0" smtClean="0">
              <a:solidFill>
                <a:schemeClr val="tx2"/>
              </a:solidFill>
              <a:latin typeface="+mn-lt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endParaRPr lang="tr-TR" sz="2600" b="1" i="1" dirty="0" smtClean="0">
              <a:solidFill>
                <a:schemeClr val="tx2"/>
              </a:solidFill>
              <a:latin typeface="+mn-lt"/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Büyük </a:t>
            </a:r>
            <a:r>
              <a:rPr lang="tr-TR" sz="2600" b="1" i="1" dirty="0">
                <a:solidFill>
                  <a:schemeClr val="tx2"/>
                </a:solidFill>
                <a:latin typeface="+mn-lt"/>
              </a:rPr>
              <a:t>sistemik AV </a:t>
            </a:r>
            <a:r>
              <a:rPr lang="tr-TR" sz="2600" b="1" i="1" dirty="0" err="1" smtClean="0">
                <a:solidFill>
                  <a:schemeClr val="tx2"/>
                </a:solidFill>
                <a:latin typeface="+mn-lt"/>
              </a:rPr>
              <a:t>malformasyonlar</a:t>
            </a:r>
            <a:endParaRPr lang="tr-TR" sz="2600" b="1" i="1" dirty="0" smtClean="0">
              <a:solidFill>
                <a:schemeClr val="tx2"/>
              </a:solidFill>
              <a:latin typeface="+mn-lt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endParaRPr lang="en-US" sz="2600" b="1" i="1" u="sng" dirty="0">
              <a:solidFill>
                <a:schemeClr val="tx2"/>
              </a:solidFill>
              <a:latin typeface="+mn-lt"/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SVT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endParaRPr lang="en-US" sz="2400" dirty="0" smtClean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85750" y="1571625"/>
            <a:ext cx="8642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FF0000"/>
                </a:solidFill>
                <a:latin typeface="+mj-lt"/>
              </a:rPr>
              <a:t>Yaşamın ilk haftalarında KKY nedenleri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 noRot="1" noChangeArrowheads="1"/>
          </p:cNvSpPr>
          <p:nvPr/>
        </p:nvSpPr>
        <p:spPr bwMode="auto">
          <a:xfrm>
            <a:off x="468313" y="188913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4000" b="1">
                <a:solidFill>
                  <a:srgbClr val="FFFF00"/>
                </a:solidFill>
                <a:latin typeface="Comic Sans MS" pitchFamily="66" charset="0"/>
              </a:rPr>
              <a:t>Yaşa Göre Etiyoloji</a:t>
            </a:r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285719" y="1636713"/>
            <a:ext cx="8643999" cy="49688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576263" indent="-2730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855663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r>
              <a:rPr lang="tr-TR" sz="2600" b="1" i="1" dirty="0" smtClean="0">
                <a:solidFill>
                  <a:schemeClr val="tx2"/>
                </a:solidFill>
                <a:latin typeface="+mj-lt"/>
              </a:rPr>
              <a:t>      Öncekilere ek olarak;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endParaRPr lang="tr-TR" sz="2600" b="1" i="1" dirty="0" smtClean="0">
              <a:solidFill>
                <a:schemeClr val="tx2"/>
              </a:solidFill>
              <a:latin typeface="+mj-lt"/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r>
              <a:rPr lang="tr-TR" sz="2600" b="1" i="1" dirty="0" smtClean="0">
                <a:solidFill>
                  <a:schemeClr val="tx2"/>
                </a:solidFill>
                <a:latin typeface="+mj-lt"/>
              </a:rPr>
              <a:t>Geniş sol-sağ </a:t>
            </a:r>
            <a:r>
              <a:rPr lang="tr-TR" sz="2600" b="1" i="1" dirty="0" err="1" smtClean="0">
                <a:solidFill>
                  <a:schemeClr val="tx2"/>
                </a:solidFill>
                <a:latin typeface="+mj-lt"/>
              </a:rPr>
              <a:t>şantlı</a:t>
            </a:r>
            <a:r>
              <a:rPr lang="tr-TR" sz="2600" b="1" i="1" dirty="0" smtClean="0">
                <a:solidFill>
                  <a:schemeClr val="tx2"/>
                </a:solidFill>
                <a:latin typeface="+mj-lt"/>
              </a:rPr>
              <a:t> VSD, PDA, AV kanal </a:t>
            </a:r>
            <a:r>
              <a:rPr lang="tr-TR" sz="2600" b="1" i="1" dirty="0" err="1" smtClean="0">
                <a:solidFill>
                  <a:schemeClr val="tx2"/>
                </a:solidFill>
                <a:latin typeface="+mj-lt"/>
              </a:rPr>
              <a:t>defekti</a:t>
            </a:r>
            <a:endParaRPr lang="tr-TR" sz="2600" b="1" i="1" dirty="0" smtClean="0">
              <a:solidFill>
                <a:schemeClr val="tx2"/>
              </a:solidFill>
              <a:latin typeface="+mj-lt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endParaRPr lang="tr-TR" sz="2600" b="1" i="1" dirty="0" smtClean="0">
              <a:solidFill>
                <a:schemeClr val="tx2"/>
              </a:solidFill>
              <a:latin typeface="+mj-lt"/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r>
              <a:rPr lang="tr-TR" sz="2600" b="1" i="1" dirty="0" err="1" smtClean="0">
                <a:solidFill>
                  <a:schemeClr val="tx2"/>
                </a:solidFill>
                <a:latin typeface="+mj-lt"/>
              </a:rPr>
              <a:t>Trunkus</a:t>
            </a:r>
            <a:r>
              <a:rPr lang="tr-TR" sz="26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tr-TR" sz="2600" b="1" i="1" dirty="0" err="1" smtClean="0">
                <a:solidFill>
                  <a:schemeClr val="tx2"/>
                </a:solidFill>
                <a:latin typeface="+mj-lt"/>
              </a:rPr>
              <a:t>arteriosus</a:t>
            </a:r>
            <a:endParaRPr lang="tr-TR" sz="2600" b="1" i="1" dirty="0" smtClean="0">
              <a:solidFill>
                <a:schemeClr val="tx2"/>
              </a:solidFill>
              <a:latin typeface="+mj-lt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endParaRPr lang="tr-TR" sz="2600" b="1" i="1" dirty="0" smtClean="0">
              <a:solidFill>
                <a:schemeClr val="tx2"/>
              </a:solidFill>
              <a:latin typeface="+mj-lt"/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r>
              <a:rPr lang="tr-TR" sz="2600" b="1" i="1" dirty="0" smtClean="0">
                <a:solidFill>
                  <a:schemeClr val="tx2"/>
                </a:solidFill>
                <a:latin typeface="+mj-lt"/>
              </a:rPr>
              <a:t>Total anormal </a:t>
            </a:r>
            <a:r>
              <a:rPr lang="tr-TR" sz="2600" b="1" i="1" dirty="0" err="1" smtClean="0">
                <a:solidFill>
                  <a:schemeClr val="tx2"/>
                </a:solidFill>
                <a:latin typeface="+mj-lt"/>
              </a:rPr>
              <a:t>pulmoner</a:t>
            </a:r>
            <a:r>
              <a:rPr lang="tr-TR" sz="26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tr-TR" sz="2600" b="1" i="1" dirty="0" err="1" smtClean="0">
                <a:solidFill>
                  <a:schemeClr val="tx2"/>
                </a:solidFill>
                <a:latin typeface="+mj-lt"/>
              </a:rPr>
              <a:t>venöz</a:t>
            </a:r>
            <a:r>
              <a:rPr lang="tr-TR" sz="2600" b="1" i="1" dirty="0" smtClean="0">
                <a:solidFill>
                  <a:schemeClr val="tx2"/>
                </a:solidFill>
                <a:latin typeface="+mj-lt"/>
              </a:rPr>
              <a:t> dönüş anomalisi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endParaRPr lang="tr-TR" sz="2600" b="1" i="1" dirty="0" smtClean="0">
              <a:solidFill>
                <a:schemeClr val="tx2"/>
              </a:solidFill>
              <a:latin typeface="+mj-lt"/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r>
              <a:rPr lang="tr-TR" sz="2600" b="1" i="1" dirty="0" smtClean="0">
                <a:solidFill>
                  <a:schemeClr val="tx2"/>
                </a:solidFill>
                <a:latin typeface="+mj-lt"/>
              </a:rPr>
              <a:t>Sol koroner arterin </a:t>
            </a:r>
            <a:r>
              <a:rPr lang="tr-TR" sz="2600" b="1" i="1" dirty="0" err="1" smtClean="0">
                <a:solidFill>
                  <a:schemeClr val="tx2"/>
                </a:solidFill>
                <a:latin typeface="+mj-lt"/>
              </a:rPr>
              <a:t>pulmoner</a:t>
            </a:r>
            <a:r>
              <a:rPr lang="tr-TR" sz="2600" b="1" i="1" dirty="0" smtClean="0">
                <a:solidFill>
                  <a:schemeClr val="tx2"/>
                </a:solidFill>
                <a:latin typeface="+mj-lt"/>
              </a:rPr>
              <a:t> arterden çıkış anomalisi (ALCAPA)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endParaRPr lang="tr-TR" sz="2600" b="1" i="1" dirty="0" smtClean="0">
              <a:solidFill>
                <a:schemeClr val="tx2"/>
              </a:solidFill>
              <a:latin typeface="+mj-lt"/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r>
              <a:rPr lang="tr-TR" sz="2600" b="1" i="1" dirty="0" err="1" smtClean="0">
                <a:solidFill>
                  <a:schemeClr val="tx2"/>
                </a:solidFill>
                <a:latin typeface="+mj-lt"/>
              </a:rPr>
              <a:t>Miyokardit</a:t>
            </a:r>
            <a:endParaRPr lang="en-US" sz="2600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50825" y="1052513"/>
            <a:ext cx="8642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FF0000"/>
                </a:solidFill>
                <a:latin typeface="+mj-lt"/>
              </a:rPr>
              <a:t>Süt çocuklarında KKY nedenleri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Rot="1" noChangeArrowheads="1"/>
          </p:cNvSpPr>
          <p:nvPr/>
        </p:nvSpPr>
        <p:spPr bwMode="auto">
          <a:xfrm>
            <a:off x="468313" y="188913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4000" b="1">
                <a:solidFill>
                  <a:srgbClr val="FFFF00"/>
                </a:solidFill>
                <a:latin typeface="Comic Sans MS" pitchFamily="66" charset="0"/>
              </a:rPr>
              <a:t>Yaşa Göre Etiyoloji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50825" y="1052513"/>
            <a:ext cx="8642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FF0000"/>
                </a:solidFill>
                <a:latin typeface="+mj-lt"/>
              </a:rPr>
              <a:t>Çocuk ve </a:t>
            </a:r>
            <a:r>
              <a:rPr lang="tr-TR" sz="3200" b="1" dirty="0" err="1">
                <a:solidFill>
                  <a:srgbClr val="FF0000"/>
                </a:solidFill>
                <a:latin typeface="+mj-lt"/>
              </a:rPr>
              <a:t>adolesanlarda</a:t>
            </a:r>
            <a:r>
              <a:rPr lang="tr-TR" sz="3200" b="1" dirty="0">
                <a:solidFill>
                  <a:srgbClr val="FF0000"/>
                </a:solidFill>
                <a:latin typeface="+mj-lt"/>
              </a:rPr>
              <a:t> KKY nedenleri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1938" y="1773238"/>
            <a:ext cx="8642350" cy="48244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defRPr/>
            </a:pPr>
            <a:r>
              <a:rPr lang="tr-TR" sz="2600" b="1" i="1" dirty="0">
                <a:latin typeface="+mj-lt"/>
              </a:rPr>
              <a:t>ARA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defRPr/>
            </a:pPr>
            <a:r>
              <a:rPr lang="tr-TR" sz="2600" b="1" i="1" dirty="0" err="1" smtClean="0">
                <a:latin typeface="+mj-lt"/>
              </a:rPr>
              <a:t>Miyokardit</a:t>
            </a:r>
            <a:endParaRPr lang="tr-TR" sz="2600" b="1" i="1" dirty="0" smtClean="0">
              <a:latin typeface="+mj-lt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defRPr/>
            </a:pPr>
            <a:r>
              <a:rPr lang="tr-TR" sz="2600" b="1" i="1" dirty="0" err="1" smtClean="0">
                <a:latin typeface="+mj-lt"/>
              </a:rPr>
              <a:t>Dilate</a:t>
            </a: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kardiyomiyopati</a:t>
            </a:r>
            <a:endParaRPr lang="tr-TR" sz="2600" b="1" i="1" dirty="0" smtClean="0">
              <a:latin typeface="+mj-lt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defRPr/>
            </a:pPr>
            <a:r>
              <a:rPr lang="tr-TR" sz="2600" b="1" i="1" dirty="0" err="1" smtClean="0">
                <a:latin typeface="+mj-lt"/>
              </a:rPr>
              <a:t>Enfektif</a:t>
            </a: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endokardit</a:t>
            </a:r>
            <a:endParaRPr lang="tr-TR" sz="2600" b="1" i="1" dirty="0" smtClean="0">
              <a:latin typeface="+mj-lt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defRPr/>
            </a:pPr>
            <a:r>
              <a:rPr lang="tr-TR" sz="2600" b="1" i="1" dirty="0" smtClean="0">
                <a:latin typeface="+mj-lt"/>
              </a:rPr>
              <a:t>Bazı kalp cerrahileri sonrası (örn. </a:t>
            </a:r>
            <a:r>
              <a:rPr lang="tr-TR" sz="2600" b="1" i="1" dirty="0" err="1" smtClean="0">
                <a:latin typeface="+mj-lt"/>
              </a:rPr>
              <a:t>Fontan</a:t>
            </a:r>
            <a:r>
              <a:rPr lang="tr-TR" sz="2600" b="1" i="1" dirty="0" smtClean="0">
                <a:latin typeface="+mj-lt"/>
              </a:rPr>
              <a:t> op.)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defRPr/>
            </a:pPr>
            <a:r>
              <a:rPr lang="tr-TR" sz="2600" b="1" i="1" dirty="0" smtClean="0">
                <a:latin typeface="+mj-lt"/>
              </a:rPr>
              <a:t>HT (Akut </a:t>
            </a:r>
            <a:r>
              <a:rPr lang="tr-TR" sz="2600" b="1" i="1" dirty="0" err="1" smtClean="0">
                <a:latin typeface="+mj-lt"/>
              </a:rPr>
              <a:t>glomerulonefrit</a:t>
            </a:r>
            <a:r>
              <a:rPr lang="tr-TR" sz="2600" b="1" i="1" dirty="0" smtClean="0">
                <a:latin typeface="+mj-lt"/>
              </a:rPr>
              <a:t>, böbrek yetersizliği)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defRPr/>
            </a:pPr>
            <a:r>
              <a:rPr lang="tr-TR" sz="2600" b="1" i="1" dirty="0" smtClean="0">
                <a:latin typeface="+mj-lt"/>
              </a:rPr>
              <a:t>İlaçlar (</a:t>
            </a:r>
            <a:r>
              <a:rPr lang="tr-TR" sz="2600" b="1" i="1" dirty="0" err="1" smtClean="0">
                <a:latin typeface="+mj-lt"/>
              </a:rPr>
              <a:t>Doksorubisin</a:t>
            </a:r>
            <a:r>
              <a:rPr lang="tr-TR" sz="2600" b="1" i="1" dirty="0" smtClean="0">
                <a:latin typeface="+mj-lt"/>
              </a:rPr>
              <a:t>)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defRPr/>
            </a:pPr>
            <a:r>
              <a:rPr lang="tr-TR" sz="2600" b="1" i="1" dirty="0" smtClean="0">
                <a:latin typeface="+mj-lt"/>
              </a:rPr>
              <a:t>Anemi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tr-TR" sz="3200" b="1" i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2428868"/>
            <a:ext cx="8572560" cy="4429132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600" b="1" i="1" dirty="0" smtClean="0"/>
              <a:t> Taşikardi</a:t>
            </a:r>
            <a:r>
              <a:rPr lang="tr-TR" sz="2600" b="1" i="1" dirty="0" smtClean="0">
                <a:solidFill>
                  <a:srgbClr val="FF0000"/>
                </a:solidFill>
              </a:rPr>
              <a:t>*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600" b="1" i="1" dirty="0" smtClean="0"/>
              <a:t> S3 duyulması ve </a:t>
            </a:r>
            <a:r>
              <a:rPr lang="tr-TR" sz="2600" b="1" i="1" dirty="0" err="1" smtClean="0"/>
              <a:t>gallop</a:t>
            </a:r>
            <a:r>
              <a:rPr lang="tr-TR" sz="2600" b="1" i="1" dirty="0" smtClean="0"/>
              <a:t> ritmi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600" b="1" i="1" dirty="0" smtClean="0"/>
              <a:t> Zayıf </a:t>
            </a:r>
            <a:r>
              <a:rPr lang="tr-TR" sz="2600" b="1" i="1" dirty="0" err="1" smtClean="0"/>
              <a:t>periferik</a:t>
            </a:r>
            <a:r>
              <a:rPr lang="tr-TR" sz="2600" b="1" i="1" dirty="0" smtClean="0"/>
              <a:t> nabızlar ve buna bağlı soğuk ve soluk </a:t>
            </a:r>
            <a:r>
              <a:rPr lang="tr-TR" sz="2600" b="1" i="1" dirty="0" err="1" smtClean="0"/>
              <a:t>ekstremiteler</a:t>
            </a:r>
            <a:r>
              <a:rPr lang="tr-TR" sz="2600" b="1" i="1" dirty="0" smtClean="0"/>
              <a:t>, uzamış </a:t>
            </a:r>
            <a:r>
              <a:rPr lang="tr-TR" sz="2600" b="1" i="1" dirty="0" err="1" smtClean="0"/>
              <a:t>kapiller</a:t>
            </a:r>
            <a:r>
              <a:rPr lang="tr-TR" sz="2600" b="1" i="1" dirty="0" smtClean="0"/>
              <a:t> dolum zamanı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600" b="1" i="1" dirty="0" smtClean="0"/>
              <a:t> Artmış sempatik uyarı bulguları (terlemede artış, soğuk ve nemli cilt, gelişme geriliği)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600" b="1" i="1" dirty="0" smtClean="0"/>
              <a:t> </a:t>
            </a:r>
            <a:r>
              <a:rPr lang="tr-TR" sz="2600" b="1" i="1" dirty="0" err="1" smtClean="0"/>
              <a:t>Kardiyomegali</a:t>
            </a:r>
            <a:endParaRPr lang="tr-TR" sz="2600" b="1" i="1" dirty="0" smtClean="0"/>
          </a:p>
        </p:txBody>
      </p:sp>
      <p:sp>
        <p:nvSpPr>
          <p:cNvPr id="2765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000" b="1" dirty="0" smtClean="0">
                <a:solidFill>
                  <a:srgbClr val="FFFF00"/>
                </a:solidFill>
                <a:latin typeface="+mn-lt"/>
              </a:rPr>
              <a:t>      </a:t>
            </a:r>
            <a:r>
              <a:rPr lang="tr-TR" sz="4000" b="1" dirty="0" smtClean="0">
                <a:solidFill>
                  <a:srgbClr val="FFFF00"/>
                </a:solidFill>
                <a:latin typeface="Comic Sans MS" pitchFamily="66" charset="0"/>
              </a:rPr>
              <a:t> Klinik Bulgular 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071563" y="1714500"/>
            <a:ext cx="7429500" cy="5842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 err="1">
                <a:solidFill>
                  <a:srgbClr val="FF0000"/>
                </a:solidFill>
                <a:latin typeface="+mj-lt"/>
              </a:rPr>
              <a:t>Miyokard</a:t>
            </a:r>
            <a:r>
              <a:rPr lang="tr-TR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latin typeface="+mj-lt"/>
              </a:rPr>
              <a:t>disfonksiyonuna</a:t>
            </a:r>
            <a:r>
              <a:rPr lang="tr-TR" sz="3200" b="1" dirty="0">
                <a:solidFill>
                  <a:srgbClr val="FF0000"/>
                </a:solidFill>
                <a:latin typeface="+mj-lt"/>
              </a:rPr>
              <a:t> bağlı bulgular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500313"/>
            <a:ext cx="8569325" cy="4024312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tr-TR" sz="3600" b="1" i="1" smtClean="0"/>
              <a:t>   Kalbin, dokuların metabolik gereksinimlerini karşılayacak miktarda kanı perifere pompalayamaması; sistemik ve pulmoner venlerle kalbe dönen kanın kalpten uzaklaştıramaması sonucu oluşan sistemik ve pulmoner konjesyon ile karakterize klinik durumdur</a:t>
            </a:r>
            <a:endParaRPr lang="en-US" sz="4400" b="1" i="1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7543800" cy="1096963"/>
          </a:xfrm>
        </p:spPr>
        <p:txBody>
          <a:bodyPr/>
          <a:lstStyle/>
          <a:p>
            <a:pPr eaLnBrk="1" hangingPunct="1"/>
            <a:r>
              <a:rPr lang="tr-TR" sz="4000" b="1" smtClean="0">
                <a:solidFill>
                  <a:srgbClr val="FFFF00"/>
                </a:solidFill>
              </a:rPr>
              <a:t>        </a:t>
            </a:r>
            <a:r>
              <a:rPr lang="tr-TR" sz="4000" b="1" smtClean="0">
                <a:solidFill>
                  <a:srgbClr val="FFFF00"/>
                </a:solidFill>
                <a:latin typeface="Comic Sans MS" pitchFamily="66" charset="0"/>
              </a:rPr>
              <a:t>Konjestif Kalp Yetersizliği </a:t>
            </a:r>
            <a:endParaRPr lang="en-US" sz="4000" b="1" smtClean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03238" y="2276475"/>
            <a:ext cx="8640762" cy="41767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Taşipne</a:t>
            </a:r>
            <a:r>
              <a:rPr lang="tr-TR" sz="2600" b="1" i="1" dirty="0" smtClean="0">
                <a:solidFill>
                  <a:srgbClr val="FF0000"/>
                </a:solidFill>
                <a:latin typeface="+mj-lt"/>
              </a:rPr>
              <a:t>*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600" b="1" i="1" dirty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Raller</a:t>
            </a:r>
            <a:endParaRPr lang="tr-TR" sz="2600" b="1" i="1" dirty="0" smtClean="0">
              <a:latin typeface="+mj-lt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600" b="1" i="1" dirty="0" smtClean="0">
                <a:latin typeface="+mj-lt"/>
              </a:rPr>
              <a:t> Efor </a:t>
            </a:r>
            <a:r>
              <a:rPr lang="tr-TR" sz="2600" b="1" i="1" dirty="0" err="1" smtClean="0">
                <a:latin typeface="+mj-lt"/>
              </a:rPr>
              <a:t>dispnesi</a:t>
            </a:r>
            <a:r>
              <a:rPr lang="tr-TR" sz="2600" b="1" i="1" dirty="0" smtClean="0">
                <a:latin typeface="+mj-lt"/>
              </a:rPr>
              <a:t> (veya emmede azalma)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Paroksismal</a:t>
            </a: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>
                <a:latin typeface="+mj-lt"/>
              </a:rPr>
              <a:t>nokturnal</a:t>
            </a:r>
            <a:r>
              <a:rPr lang="tr-TR" sz="2600" b="1" i="1" dirty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dispne</a:t>
            </a:r>
            <a:endParaRPr lang="tr-TR" sz="2600" b="1" i="1" dirty="0" smtClean="0">
              <a:latin typeface="+mj-lt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Wheezing</a:t>
            </a:r>
            <a:endParaRPr lang="tr-TR" sz="2600" b="1" i="1" dirty="0" smtClean="0">
              <a:latin typeface="+mj-lt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600" b="1" i="1" dirty="0" smtClean="0">
                <a:latin typeface="+mj-lt"/>
              </a:rPr>
              <a:t> Öksürük</a:t>
            </a:r>
          </a:p>
        </p:txBody>
      </p:sp>
      <p:sp>
        <p:nvSpPr>
          <p:cNvPr id="27651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38138"/>
            <a:ext cx="8229600" cy="858837"/>
          </a:xfrm>
        </p:spPr>
        <p:txBody>
          <a:bodyPr/>
          <a:lstStyle/>
          <a:p>
            <a:pPr eaLnBrk="1" hangingPunct="1"/>
            <a:r>
              <a:rPr lang="tr-TR" b="1" smtClean="0">
                <a:solidFill>
                  <a:srgbClr val="FFFF00"/>
                </a:solidFill>
                <a:latin typeface="Verdana" pitchFamily="34" charset="0"/>
              </a:rPr>
              <a:t>       </a:t>
            </a:r>
            <a:r>
              <a:rPr lang="tr-TR" sz="4000" b="1" smtClean="0">
                <a:solidFill>
                  <a:srgbClr val="FFFF00"/>
                </a:solidFill>
                <a:latin typeface="Comic Sans MS" pitchFamily="66" charset="0"/>
              </a:rPr>
              <a:t>Klinik Bulgular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50825" y="1412875"/>
            <a:ext cx="864235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 err="1">
                <a:solidFill>
                  <a:srgbClr val="FF0000"/>
                </a:solidFill>
                <a:latin typeface="+mj-lt"/>
              </a:rPr>
              <a:t>Pulmoner</a:t>
            </a:r>
            <a:r>
              <a:rPr lang="tr-TR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latin typeface="+mj-lt"/>
              </a:rPr>
              <a:t>konjesyona</a:t>
            </a:r>
            <a:r>
              <a:rPr lang="tr-TR" sz="3200" b="1" dirty="0">
                <a:solidFill>
                  <a:srgbClr val="FF0000"/>
                </a:solidFill>
                <a:latin typeface="+mj-lt"/>
              </a:rPr>
              <a:t> bağlı semptomlar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03238" y="2781300"/>
            <a:ext cx="8640762" cy="2735263"/>
          </a:xfrm>
        </p:spPr>
        <p:txBody>
          <a:bodyPr rtlCol="0">
            <a:normAutofit/>
          </a:bodyPr>
          <a:lstStyle/>
          <a:p>
            <a:pPr marL="0" indent="0" eaLnBrk="1" hangingPunct="1">
              <a:lnSpc>
                <a:spcPct val="150000"/>
              </a:lnSpc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Hepatomegali</a:t>
            </a:r>
            <a:endParaRPr lang="tr-TR" sz="2600" b="1" i="1" dirty="0">
              <a:latin typeface="+mj-lt"/>
            </a:endParaRPr>
          </a:p>
          <a:p>
            <a:pPr marL="0" indent="0" eaLnBrk="1" hangingPunct="1">
              <a:lnSpc>
                <a:spcPct val="150000"/>
              </a:lnSpc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600" b="1" i="1" dirty="0" smtClean="0">
                <a:latin typeface="+mj-lt"/>
              </a:rPr>
              <a:t> Boyun </a:t>
            </a:r>
            <a:r>
              <a:rPr lang="tr-TR" sz="2600" b="1" i="1" dirty="0" err="1" smtClean="0">
                <a:latin typeface="+mj-lt"/>
              </a:rPr>
              <a:t>venlerinde</a:t>
            </a:r>
            <a:r>
              <a:rPr lang="tr-TR" sz="2600" b="1" i="1" dirty="0" smtClean="0">
                <a:latin typeface="+mj-lt"/>
              </a:rPr>
              <a:t> dolgunluk</a:t>
            </a:r>
          </a:p>
          <a:p>
            <a:pPr marL="0" indent="0" eaLnBrk="1" hangingPunct="1">
              <a:lnSpc>
                <a:spcPct val="150000"/>
              </a:lnSpc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Periferik</a:t>
            </a:r>
            <a:r>
              <a:rPr lang="tr-TR" sz="2600" b="1" i="1" dirty="0" smtClean="0">
                <a:latin typeface="+mj-lt"/>
              </a:rPr>
              <a:t> ödem (</a:t>
            </a:r>
            <a:r>
              <a:rPr lang="tr-TR" sz="2600" b="1" i="1" dirty="0" err="1" smtClean="0">
                <a:latin typeface="+mj-lt"/>
              </a:rPr>
              <a:t>periorbital</a:t>
            </a:r>
            <a:r>
              <a:rPr lang="tr-TR" sz="2600" b="1" i="1" dirty="0" smtClean="0">
                <a:latin typeface="+mj-lt"/>
              </a:rPr>
              <a:t> ödem)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tr-TR" sz="2800" dirty="0" smtClean="0">
              <a:latin typeface="Verdana" pitchFamily="34" charset="0"/>
            </a:endParaRPr>
          </a:p>
        </p:txBody>
      </p:sp>
      <p:sp>
        <p:nvSpPr>
          <p:cNvPr id="28675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38138"/>
            <a:ext cx="8229600" cy="858837"/>
          </a:xfrm>
        </p:spPr>
        <p:txBody>
          <a:bodyPr/>
          <a:lstStyle/>
          <a:p>
            <a:pPr eaLnBrk="1" hangingPunct="1"/>
            <a:r>
              <a:rPr lang="tr-TR" b="1" smtClean="0">
                <a:solidFill>
                  <a:srgbClr val="FFFF00"/>
                </a:solidFill>
                <a:latin typeface="Verdana" pitchFamily="34" charset="0"/>
              </a:rPr>
              <a:t>        </a:t>
            </a:r>
            <a:r>
              <a:rPr lang="tr-TR" sz="4000" b="1" smtClean="0">
                <a:solidFill>
                  <a:srgbClr val="FFFF00"/>
                </a:solidFill>
                <a:latin typeface="Comic Sans MS" pitchFamily="66" charset="0"/>
              </a:rPr>
              <a:t>Klinik Bulgular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50825" y="1412875"/>
            <a:ext cx="864235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FF0000"/>
                </a:solidFill>
                <a:latin typeface="+mj-lt"/>
              </a:rPr>
              <a:t>Sistemik </a:t>
            </a:r>
            <a:r>
              <a:rPr lang="tr-TR" sz="3200" b="1" dirty="0" err="1">
                <a:solidFill>
                  <a:srgbClr val="FF0000"/>
                </a:solidFill>
                <a:latin typeface="+mj-lt"/>
              </a:rPr>
              <a:t>venöz</a:t>
            </a:r>
            <a:r>
              <a:rPr lang="tr-TR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latin typeface="+mj-lt"/>
              </a:rPr>
              <a:t>konjesyona</a:t>
            </a:r>
            <a:r>
              <a:rPr lang="tr-TR" sz="3200" b="1" dirty="0">
                <a:solidFill>
                  <a:srgbClr val="FF0000"/>
                </a:solidFill>
                <a:latin typeface="+mj-lt"/>
              </a:rPr>
              <a:t> bağlı semptomlar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20" name="Group 4"/>
          <p:cNvGraphicFramePr>
            <a:graphicFrameLocks noGrp="1"/>
          </p:cNvGraphicFramePr>
          <p:nvPr>
            <p:ph idx="1"/>
          </p:nvPr>
        </p:nvGraphicFramePr>
        <p:xfrm>
          <a:off x="250825" y="2917825"/>
          <a:ext cx="8704263" cy="3413126"/>
        </p:xfrm>
        <a:graphic>
          <a:graphicData uri="http://schemas.openxmlformats.org/drawingml/2006/table">
            <a:tbl>
              <a:tblPr/>
              <a:tblGrid>
                <a:gridCol w="1450711"/>
                <a:gridCol w="7253552"/>
              </a:tblGrid>
              <a:tr h="782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I</a:t>
                      </a:r>
                    </a:p>
                  </a:txBody>
                  <a:tcPr marL="91447" marR="914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Semptom yok</a:t>
                      </a:r>
                    </a:p>
                  </a:txBody>
                  <a:tcPr marL="91447" marR="914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II</a:t>
                      </a:r>
                    </a:p>
                  </a:txBody>
                  <a:tcPr marL="91447" marR="914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Olağan fizik aktiviteler semptoma yol açıyor</a:t>
                      </a:r>
                    </a:p>
                  </a:txBody>
                  <a:tcPr marL="91447" marR="914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III</a:t>
                      </a:r>
                    </a:p>
                  </a:txBody>
                  <a:tcPr marL="91447" marR="914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Hafif fizik aktivitede bile semptom var</a:t>
                      </a:r>
                    </a:p>
                  </a:txBody>
                  <a:tcPr marL="91447" marR="914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IV</a:t>
                      </a:r>
                    </a:p>
                  </a:txBody>
                  <a:tcPr marL="91447" marR="914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İstirahatte</a:t>
                      </a:r>
                      <a:r>
                        <a:rPr kumimoji="0" lang="tr-TR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 semptom var</a:t>
                      </a:r>
                    </a:p>
                  </a:txBody>
                  <a:tcPr marL="91447" marR="914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1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571500"/>
            <a:ext cx="8229600" cy="868363"/>
          </a:xfrm>
        </p:spPr>
        <p:txBody>
          <a:bodyPr/>
          <a:lstStyle/>
          <a:p>
            <a:pPr eaLnBrk="1" hangingPunct="1"/>
            <a:r>
              <a:rPr lang="tr-TR" sz="4000" smtClean="0">
                <a:solidFill>
                  <a:srgbClr val="FFFF00"/>
                </a:solidFill>
                <a:latin typeface="Comic Sans MS" pitchFamily="66" charset="0"/>
              </a:rPr>
              <a:t>Fonksiyonel Kapasite</a:t>
            </a:r>
          </a:p>
        </p:txBody>
      </p:sp>
      <p:sp>
        <p:nvSpPr>
          <p:cNvPr id="297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28938" y="1785938"/>
            <a:ext cx="3571875" cy="6858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r-TR" sz="3200" b="1" smtClean="0">
                <a:solidFill>
                  <a:srgbClr val="FF0000"/>
                </a:solidFill>
              </a:rPr>
              <a:t>NYHA Sınıflaması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3"/>
          <p:cNvSpPr>
            <a:spLocks noGrp="1" noRot="1" noChangeArrowheads="1"/>
          </p:cNvSpPr>
          <p:nvPr>
            <p:ph type="title"/>
          </p:nvPr>
        </p:nvSpPr>
        <p:spPr>
          <a:xfrm>
            <a:off x="533400" y="714375"/>
            <a:ext cx="8610600" cy="715963"/>
          </a:xfrm>
        </p:spPr>
        <p:txBody>
          <a:bodyPr/>
          <a:lstStyle/>
          <a:p>
            <a:pPr eaLnBrk="1" hangingPunct="1"/>
            <a:r>
              <a:rPr lang="tr-TR" sz="4000" b="1" smtClean="0">
                <a:solidFill>
                  <a:srgbClr val="FFFF00"/>
                </a:solidFill>
                <a:latin typeface="Comic Sans MS" pitchFamily="66" charset="0"/>
              </a:rPr>
              <a:t>Ross Sınıflaması</a:t>
            </a:r>
          </a:p>
        </p:txBody>
      </p:sp>
      <p:graphicFrame>
        <p:nvGraphicFramePr>
          <p:cNvPr id="88066" name="Group 2"/>
          <p:cNvGraphicFramePr>
            <a:graphicFrameLocks noGrp="1"/>
          </p:cNvGraphicFramePr>
          <p:nvPr>
            <p:ph sz="quarter" idx="13"/>
          </p:nvPr>
        </p:nvGraphicFramePr>
        <p:xfrm>
          <a:off x="179388" y="1989138"/>
          <a:ext cx="4038600" cy="3774847"/>
        </p:xfrm>
        <a:graphic>
          <a:graphicData uri="http://schemas.openxmlformats.org/drawingml/2006/table">
            <a:tbl>
              <a:tblPr/>
              <a:tblGrid>
                <a:gridCol w="1828800"/>
                <a:gridCol w="762000"/>
                <a:gridCol w="762000"/>
                <a:gridCol w="685800"/>
              </a:tblGrid>
              <a:tr h="36572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Ross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 Derecelendirmesi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9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Beslenme miktarı (ml)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&gt;100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75-100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&lt;75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Beslenme süresi (</a:t>
                      </a:r>
                      <a:r>
                        <a:rPr kumimoji="0" lang="tr-TR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dk</a:t>
                      </a: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&lt;40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&gt;40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Solunum hızı (/</a:t>
                      </a:r>
                      <a:r>
                        <a:rPr kumimoji="0" lang="tr-TR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dk</a:t>
                      </a: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&lt;50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50-60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&gt;60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Solunum şekli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Normal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Bozuk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Periferik</a:t>
                      </a: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tr-TR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perfüzyon</a:t>
                      </a:r>
                      <a:endParaRPr kumimoji="0" lang="tr-TR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Normal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Azalmış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S</a:t>
                      </a:r>
                      <a:r>
                        <a:rPr kumimoji="0" lang="tr-TR" sz="1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 veya </a:t>
                      </a:r>
                      <a:r>
                        <a:rPr kumimoji="0" lang="tr-TR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diyastolik</a:t>
                      </a: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tr-TR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gallop</a:t>
                      </a:r>
                      <a:endParaRPr kumimoji="0" lang="tr-TR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Yok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Var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Karaciğer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&lt;2 cm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2-3 cm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&gt;3 cm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637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KY yok: 0-2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Hafif KY: 3-6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Orta derecede KY: 7-9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Ağır KY: 10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8118" name="Group 54"/>
          <p:cNvGraphicFramePr>
            <a:graphicFrameLocks noGrp="1"/>
          </p:cNvGraphicFramePr>
          <p:nvPr>
            <p:ph sz="quarter" idx="14"/>
          </p:nvPr>
        </p:nvGraphicFramePr>
        <p:xfrm>
          <a:off x="4286250" y="2643188"/>
          <a:ext cx="4651375" cy="3092503"/>
        </p:xfrm>
        <a:graphic>
          <a:graphicData uri="http://schemas.openxmlformats.org/drawingml/2006/table">
            <a:tbl>
              <a:tblPr/>
              <a:tblGrid>
                <a:gridCol w="552331"/>
                <a:gridCol w="4099044"/>
              </a:tblGrid>
              <a:tr h="5032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Ross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 Klinik Sınıflaması</a:t>
                      </a:r>
                    </a:p>
                  </a:txBody>
                  <a:tcPr marL="91431" marR="914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I</a:t>
                      </a:r>
                    </a:p>
                  </a:txBody>
                  <a:tcPr marL="91431" marR="914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Aktivite kısıtlanması ve semptom yok</a:t>
                      </a:r>
                    </a:p>
                  </a:txBody>
                  <a:tcPr marL="91431" marR="914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II</a:t>
                      </a:r>
                    </a:p>
                  </a:txBody>
                  <a:tcPr marL="91431" marR="914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Süt çocuğu: beslenmeyle hafif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taşipne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/terleme, büyüme geriliği olabilir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Büyük çocuk: egzersiz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dispnesi</a:t>
                      </a:r>
                      <a:endParaRPr kumimoji="0" lang="tr-T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1" marR="914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III</a:t>
                      </a:r>
                    </a:p>
                  </a:txBody>
                  <a:tcPr marL="91431" marR="914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Süt çocuğu: beslenmeyle belirgin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taşipne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/terleme, beslenme süresi uzamış, büyüme geriliği olur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Büyük çocuk: belirgin egzersiz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dispnesi</a:t>
                      </a:r>
                      <a:endParaRPr kumimoji="0" lang="tr-T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1" marR="914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IV</a:t>
                      </a:r>
                    </a:p>
                  </a:txBody>
                  <a:tcPr marL="91431" marR="914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İstirahatte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taşipne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/terleme,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retraksiyonlar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, inleme</a:t>
                      </a:r>
                    </a:p>
                  </a:txBody>
                  <a:tcPr marL="91431" marR="914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93" name="Text Box 73"/>
          <p:cNvSpPr txBox="1">
            <a:spLocks noChangeArrowheads="1"/>
          </p:cNvSpPr>
          <p:nvPr/>
        </p:nvSpPr>
        <p:spPr bwMode="auto">
          <a:xfrm>
            <a:off x="4778375" y="6092825"/>
            <a:ext cx="42497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tr-TR" sz="1600" b="1" i="1" dirty="0" err="1">
                <a:solidFill>
                  <a:schemeClr val="tx2"/>
                </a:solidFill>
                <a:latin typeface="+mn-lt"/>
              </a:rPr>
              <a:t>Ross</a:t>
            </a:r>
            <a:r>
              <a:rPr lang="tr-TR" sz="1600" b="1" i="1" dirty="0">
                <a:solidFill>
                  <a:schemeClr val="tx2"/>
                </a:solidFill>
                <a:latin typeface="+mn-lt"/>
              </a:rPr>
              <a:t> RD, et al.  </a:t>
            </a:r>
            <a:r>
              <a:rPr lang="tr-TR" sz="1600" b="1" i="1" dirty="0" err="1">
                <a:solidFill>
                  <a:schemeClr val="tx2"/>
                </a:solidFill>
                <a:latin typeface="+mn-lt"/>
              </a:rPr>
              <a:t>Am</a:t>
            </a:r>
            <a:r>
              <a:rPr lang="tr-TR" sz="1600" b="1" i="1" dirty="0">
                <a:solidFill>
                  <a:schemeClr val="tx2"/>
                </a:solidFill>
                <a:latin typeface="+mn-lt"/>
              </a:rPr>
              <a:t> J </a:t>
            </a:r>
            <a:r>
              <a:rPr lang="tr-TR" sz="1600" b="1" i="1" dirty="0" err="1">
                <a:solidFill>
                  <a:schemeClr val="tx2"/>
                </a:solidFill>
                <a:latin typeface="+mn-lt"/>
              </a:rPr>
              <a:t>Cardiol</a:t>
            </a:r>
            <a:r>
              <a:rPr lang="tr-TR" sz="1600" b="1" i="1" dirty="0">
                <a:solidFill>
                  <a:schemeClr val="tx2"/>
                </a:solidFill>
                <a:latin typeface="+mn-lt"/>
              </a:rPr>
              <a:t> 1987;59:911–4</a:t>
            </a:r>
          </a:p>
          <a:p>
            <a:pPr algn="r">
              <a:defRPr/>
            </a:pPr>
            <a:r>
              <a:rPr lang="tr-TR" sz="1600" b="1" i="1" dirty="0" err="1">
                <a:solidFill>
                  <a:schemeClr val="tx2"/>
                </a:solidFill>
                <a:latin typeface="+mn-lt"/>
              </a:rPr>
              <a:t>Ross</a:t>
            </a:r>
            <a:r>
              <a:rPr lang="tr-TR" sz="1600" b="1" i="1" dirty="0">
                <a:solidFill>
                  <a:schemeClr val="tx2"/>
                </a:solidFill>
                <a:latin typeface="+mn-lt"/>
              </a:rPr>
              <a:t> RD, et al. Pediatr </a:t>
            </a:r>
            <a:r>
              <a:rPr lang="tr-TR" sz="1600" b="1" i="1" dirty="0" err="1">
                <a:solidFill>
                  <a:schemeClr val="tx2"/>
                </a:solidFill>
                <a:latin typeface="+mn-lt"/>
              </a:rPr>
              <a:t>Cardiol</a:t>
            </a:r>
            <a:r>
              <a:rPr lang="tr-TR" sz="1600" b="1" i="1" dirty="0">
                <a:solidFill>
                  <a:schemeClr val="tx2"/>
                </a:solidFill>
                <a:latin typeface="+mn-lt"/>
              </a:rPr>
              <a:t> 1992;13:72–5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2428875"/>
            <a:ext cx="8501062" cy="4286250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lang="tr-TR" sz="2000" b="1" i="1" dirty="0" err="1" smtClean="0"/>
              <a:t>Telekardiyografide</a:t>
            </a:r>
            <a:r>
              <a:rPr lang="tr-TR" sz="2000" b="1" i="1" dirty="0" smtClean="0"/>
              <a:t> </a:t>
            </a:r>
            <a:r>
              <a:rPr lang="tr-TR" sz="2000" b="1" i="1" u="sng" dirty="0" smtClean="0"/>
              <a:t>hemen daima </a:t>
            </a:r>
            <a:r>
              <a:rPr lang="tr-TR" sz="2000" b="1" i="1" dirty="0" err="1" smtClean="0">
                <a:solidFill>
                  <a:srgbClr val="FF0000"/>
                </a:solidFill>
              </a:rPr>
              <a:t>kardiyomegali</a:t>
            </a:r>
            <a:r>
              <a:rPr lang="tr-TR" sz="2000" b="1" i="1" dirty="0" smtClean="0"/>
              <a:t> mevcuttur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tr-TR" sz="2000" b="1" i="1" dirty="0" err="1" smtClean="0"/>
              <a:t>Pulmoner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venöz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obstruksiyon</a:t>
            </a:r>
            <a:r>
              <a:rPr lang="tr-TR" sz="2000" b="1" i="1" dirty="0" smtClean="0"/>
              <a:t> varsa görülmez*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tr-TR" sz="2000" b="1" i="1" dirty="0" smtClean="0"/>
              <a:t>Ayrıca akciğer alanlarında </a:t>
            </a:r>
            <a:r>
              <a:rPr lang="tr-TR" sz="2000" b="1" i="1" dirty="0" err="1" smtClean="0"/>
              <a:t>konjesyon</a:t>
            </a:r>
            <a:r>
              <a:rPr lang="tr-TR" sz="2000" b="1" i="1" dirty="0" smtClean="0"/>
              <a:t> bulguları gözlenir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tr-TR" sz="1800" b="1" i="1" dirty="0" smtClean="0"/>
              <a:t>Özellikle </a:t>
            </a:r>
            <a:r>
              <a:rPr lang="tr-TR" sz="1800" b="1" i="1" dirty="0" err="1" smtClean="0"/>
              <a:t>perihiler</a:t>
            </a:r>
            <a:r>
              <a:rPr lang="tr-TR" sz="1800" b="1" i="1" dirty="0" smtClean="0"/>
              <a:t> bölgede </a:t>
            </a:r>
            <a:r>
              <a:rPr lang="tr-TR" sz="1800" b="1" i="1" dirty="0" err="1" smtClean="0"/>
              <a:t>perivasküler</a:t>
            </a:r>
            <a:r>
              <a:rPr lang="tr-TR" sz="1800" b="1" i="1" dirty="0" smtClean="0"/>
              <a:t> ve </a:t>
            </a:r>
            <a:r>
              <a:rPr lang="tr-TR" sz="1800" b="1" i="1" dirty="0" err="1" smtClean="0"/>
              <a:t>peribronşiyal</a:t>
            </a:r>
            <a:r>
              <a:rPr lang="tr-TR" sz="1800" b="1" i="1" dirty="0"/>
              <a:t> </a:t>
            </a:r>
            <a:r>
              <a:rPr lang="tr-TR" sz="1800" b="1" i="1" dirty="0" smtClean="0"/>
              <a:t>kelebek şeklinde </a:t>
            </a:r>
            <a:r>
              <a:rPr lang="tr-TR" sz="1800" b="1" i="1" dirty="0" err="1" smtClean="0"/>
              <a:t>opasiteler</a:t>
            </a:r>
            <a:endParaRPr lang="tr-TR" sz="1800" b="1" i="1" dirty="0" smtClean="0"/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tr-TR" sz="1800" b="1" i="1" dirty="0" err="1" smtClean="0"/>
              <a:t>İnterstisyel</a:t>
            </a:r>
            <a:r>
              <a:rPr lang="tr-TR" sz="1800" b="1" i="1" dirty="0" smtClean="0"/>
              <a:t> ödeme bağlı </a:t>
            </a:r>
            <a:r>
              <a:rPr lang="tr-TR" sz="1800" b="1" i="1" dirty="0" err="1" smtClean="0"/>
              <a:t>Kerley</a:t>
            </a:r>
            <a:r>
              <a:rPr lang="tr-TR" sz="1800" b="1" i="1" dirty="0" smtClean="0"/>
              <a:t> A (</a:t>
            </a:r>
            <a:r>
              <a:rPr lang="tr-TR" sz="1800" b="1" i="1" dirty="0" err="1" smtClean="0"/>
              <a:t>hilustan</a:t>
            </a:r>
            <a:r>
              <a:rPr lang="tr-TR" sz="1800" b="1" i="1" dirty="0" smtClean="0"/>
              <a:t> yukarı doğru uzanan ince lineer </a:t>
            </a:r>
            <a:r>
              <a:rPr lang="tr-TR" sz="1800" b="1" i="1" dirty="0" err="1" smtClean="0"/>
              <a:t>çigiler</a:t>
            </a:r>
            <a:r>
              <a:rPr lang="tr-TR" sz="1800" b="1" i="1" dirty="0" smtClean="0"/>
              <a:t>) ve </a:t>
            </a:r>
            <a:r>
              <a:rPr lang="tr-TR" sz="1800" b="1" i="1" dirty="0" err="1" smtClean="0"/>
              <a:t>Kerley</a:t>
            </a:r>
            <a:r>
              <a:rPr lang="tr-TR" sz="1800" b="1" i="1" dirty="0" smtClean="0"/>
              <a:t> B (akciğerin periferinde </a:t>
            </a:r>
            <a:r>
              <a:rPr lang="tr-TR" sz="1800" b="1" i="1" dirty="0" err="1" smtClean="0"/>
              <a:t>kostofrenik</a:t>
            </a:r>
            <a:r>
              <a:rPr lang="tr-TR" sz="1800" b="1" i="1" dirty="0" smtClean="0"/>
              <a:t> açıya yakın </a:t>
            </a:r>
            <a:r>
              <a:rPr lang="tr-TR" sz="1800" b="1" i="1" dirty="0" err="1" smtClean="0"/>
              <a:t>horizontal</a:t>
            </a:r>
            <a:r>
              <a:rPr lang="tr-TR" sz="1800" b="1" i="1" dirty="0" smtClean="0"/>
              <a:t> lineer </a:t>
            </a:r>
            <a:r>
              <a:rPr lang="tr-TR" sz="1800" b="1" i="1" dirty="0" err="1" smtClean="0"/>
              <a:t>dansiteler</a:t>
            </a:r>
            <a:r>
              <a:rPr lang="tr-TR" sz="1800" b="1" i="1" dirty="0" smtClean="0"/>
              <a:t>) çizgileri izlenir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tr-TR" sz="2000" b="1" i="1" dirty="0" smtClean="0"/>
              <a:t>EKG’de </a:t>
            </a:r>
            <a:r>
              <a:rPr lang="tr-TR" sz="2000" b="1" i="1" dirty="0" smtClean="0">
                <a:solidFill>
                  <a:srgbClr val="FF0000"/>
                </a:solidFill>
              </a:rPr>
              <a:t>sinüs taşikardisi </a:t>
            </a:r>
            <a:r>
              <a:rPr lang="tr-TR" sz="2000" b="1" i="1" dirty="0" smtClean="0"/>
              <a:t>görülür, kalp yetersizliğinin varlığından çok nedenine yönelik fikir verebilir</a:t>
            </a:r>
            <a:endParaRPr lang="tr-TR" sz="2000" dirty="0" smtClean="0"/>
          </a:p>
        </p:txBody>
      </p:sp>
      <p:sp>
        <p:nvSpPr>
          <p:cNvPr id="3" name="Dikdörtgen 1"/>
          <p:cNvSpPr>
            <a:spLocks noChangeArrowheads="1"/>
          </p:cNvSpPr>
          <p:nvPr/>
        </p:nvSpPr>
        <p:spPr bwMode="auto">
          <a:xfrm>
            <a:off x="1357313" y="500063"/>
            <a:ext cx="5905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r-T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Tanı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000250" y="1714500"/>
            <a:ext cx="5500688" cy="6461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600" b="1" dirty="0">
                <a:solidFill>
                  <a:srgbClr val="FF0000"/>
                </a:solidFill>
                <a:latin typeface="+mj-lt"/>
              </a:rPr>
              <a:t>     </a:t>
            </a:r>
            <a:r>
              <a:rPr lang="tr-TR" sz="3600" b="1" dirty="0" err="1">
                <a:solidFill>
                  <a:srgbClr val="FF0000"/>
                </a:solidFill>
                <a:latin typeface="+mj-lt"/>
              </a:rPr>
              <a:t>Telekardiyogram</a:t>
            </a:r>
            <a:r>
              <a:rPr lang="tr-TR" sz="3600" b="1" dirty="0">
                <a:solidFill>
                  <a:srgbClr val="FF0000"/>
                </a:solidFill>
                <a:latin typeface="+mj-lt"/>
              </a:rPr>
              <a:t> ve EKG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277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88913"/>
            <a:ext cx="88058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kdörtgen 1"/>
          <p:cNvSpPr>
            <a:spLocks noChangeArrowheads="1"/>
          </p:cNvSpPr>
          <p:nvPr/>
        </p:nvSpPr>
        <p:spPr bwMode="auto">
          <a:xfrm>
            <a:off x="1403350" y="311150"/>
            <a:ext cx="590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4000" b="1">
                <a:solidFill>
                  <a:srgbClr val="FFFF00"/>
                </a:solidFill>
                <a:latin typeface="Comic Sans MS" pitchFamily="66" charset="0"/>
              </a:rPr>
              <a:t>Tanı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50825" y="1235075"/>
            <a:ext cx="8642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FF0000"/>
                </a:solidFill>
                <a:latin typeface="+mj-lt"/>
              </a:rPr>
              <a:t>Ekokardiyografi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5750" y="2071688"/>
            <a:ext cx="864235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Candara" pitchFamily="34" charset="0"/>
              <a:buChar char="*"/>
              <a:defRPr/>
            </a:pPr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Simplified Arabic Fixed" pitchFamily="49" charset="-78"/>
              </a:rPr>
              <a:t>  Bozulmuş sol </a:t>
            </a:r>
            <a:r>
              <a:rPr lang="tr-TR" sz="2800" b="1" i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Simplified Arabic Fixed" pitchFamily="49" charset="-78"/>
              </a:rPr>
              <a:t>ventrikül</a:t>
            </a:r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Simplified Arabic Fixed" pitchFamily="49" charset="-78"/>
              </a:rPr>
              <a:t> fonksiyonu (azalmış kısalma fraksiyonu ve </a:t>
            </a:r>
            <a:r>
              <a:rPr lang="tr-TR" sz="2800" b="1" i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Simplified Arabic Fixed" pitchFamily="49" charset="-78"/>
              </a:rPr>
              <a:t>ejeksiyon</a:t>
            </a:r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Simplified Arabic Fixed" pitchFamily="49" charset="-78"/>
              </a:rPr>
              <a:t> fraksiyonu), genişlemiş kalp odacıkları, eşlik eden kapak yetersizlikleri saptanır</a:t>
            </a:r>
          </a:p>
          <a:p>
            <a:pPr marL="82296">
              <a:buFont typeface="Candara" pitchFamily="34" charset="0"/>
              <a:buChar char="*"/>
              <a:defRPr/>
            </a:pPr>
            <a:endParaRPr lang="tr-TR" sz="2800" b="1" i="1" dirty="0">
              <a:solidFill>
                <a:schemeClr val="accent2">
                  <a:lumMod val="75000"/>
                </a:schemeClr>
              </a:solidFill>
              <a:latin typeface="+mn-lt"/>
              <a:cs typeface="Simplified Arabic Fixed" pitchFamily="49" charset="-78"/>
            </a:endParaRPr>
          </a:p>
          <a:p>
            <a:pPr>
              <a:buFont typeface="Candara" pitchFamily="34" charset="0"/>
              <a:buChar char="*"/>
              <a:defRPr/>
            </a:pPr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</a:t>
            </a:r>
            <a:r>
              <a:rPr lang="tr-TR" sz="2800" b="1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Kardiak</a:t>
            </a:r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anomaliler, kapak hastalıkları, sol </a:t>
            </a:r>
            <a:r>
              <a:rPr lang="tr-TR" sz="2800" b="1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ventrikül</a:t>
            </a:r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duvar kalınlığı, kalp odacıklarının boyutları, </a:t>
            </a:r>
            <a:r>
              <a:rPr lang="tr-TR" sz="2800" b="1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perikard</a:t>
            </a:r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hastalıkları değerlendirilebilir</a:t>
            </a:r>
          </a:p>
          <a:p>
            <a:pPr>
              <a:buFont typeface="Candara" pitchFamily="34" charset="0"/>
              <a:buChar char="*"/>
              <a:defRPr/>
            </a:pPr>
            <a:endParaRPr lang="tr-TR" sz="2800" b="1" i="1" dirty="0">
              <a:solidFill>
                <a:schemeClr val="accent2">
                  <a:lumMod val="75000"/>
                </a:schemeClr>
              </a:solidFill>
              <a:latin typeface="+mn-lt"/>
              <a:cs typeface="Simplified Arabic Fixed" pitchFamily="49" charset="-78"/>
            </a:endParaRPr>
          </a:p>
          <a:p>
            <a:pPr>
              <a:buFont typeface="Candara" pitchFamily="34" charset="0"/>
              <a:buChar char="*"/>
              <a:defRPr/>
            </a:pPr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Simplified Arabic Fixed" pitchFamily="49" charset="-78"/>
              </a:rPr>
              <a:t> Tedaviye yanıtın takibinde de yararlıdır</a:t>
            </a:r>
            <a:endParaRPr lang="tr-TR" sz="28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endParaRPr lang="tr-TR" sz="3200" b="1" i="1" dirty="0">
              <a:solidFill>
                <a:schemeClr val="tx2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0350"/>
            <a:ext cx="8642350" cy="6145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313" y="1643063"/>
            <a:ext cx="8642350" cy="5000625"/>
          </a:xfrm>
        </p:spPr>
        <p:txBody>
          <a:bodyPr rtlCol="0">
            <a:normAutofit fontScale="925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b="1" i="1" dirty="0" smtClean="0">
                <a:latin typeface="+mj-lt"/>
              </a:rPr>
              <a:t>Serum </a:t>
            </a:r>
            <a:r>
              <a:rPr lang="tr-TR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BNP düzeyi </a:t>
            </a:r>
            <a:r>
              <a:rPr lang="tr-TR" b="1" i="1" dirty="0" smtClean="0">
                <a:latin typeface="+mj-lt"/>
              </a:rPr>
              <a:t>artar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b="1" i="1" dirty="0" smtClean="0">
                <a:latin typeface="+mj-lt"/>
              </a:rPr>
              <a:t>Bazı durumlarda </a:t>
            </a:r>
            <a:r>
              <a:rPr lang="tr-TR" b="1" i="1" dirty="0" err="1" smtClean="0">
                <a:latin typeface="+mj-lt"/>
              </a:rPr>
              <a:t>troponin</a:t>
            </a:r>
            <a:r>
              <a:rPr lang="tr-TR" b="1" i="1" dirty="0" smtClean="0">
                <a:latin typeface="+mj-lt"/>
              </a:rPr>
              <a:t> I, CK- MB yükselebilir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b="1" i="1" dirty="0" smtClean="0">
                <a:latin typeface="+mj-lt"/>
              </a:rPr>
              <a:t>Hemoglobin konsantrasyonu, kırmızı küre sayısı ve </a:t>
            </a:r>
            <a:r>
              <a:rPr lang="tr-TR" b="1" i="1" dirty="0" err="1" smtClean="0">
                <a:latin typeface="+mj-lt"/>
              </a:rPr>
              <a:t>sedimentasyon</a:t>
            </a:r>
            <a:r>
              <a:rPr lang="tr-TR" b="1" i="1" dirty="0" smtClean="0">
                <a:latin typeface="+mj-lt"/>
              </a:rPr>
              <a:t> hızı azalır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b="1" i="1" dirty="0" smtClean="0">
                <a:latin typeface="+mj-lt"/>
              </a:rPr>
              <a:t>Ağır </a:t>
            </a:r>
            <a:r>
              <a:rPr lang="tr-TR" b="1" i="1" dirty="0" err="1" smtClean="0">
                <a:latin typeface="+mj-lt"/>
              </a:rPr>
              <a:t>pulmoner</a:t>
            </a:r>
            <a:r>
              <a:rPr lang="tr-TR" b="1" i="1" dirty="0" smtClean="0">
                <a:latin typeface="+mj-lt"/>
              </a:rPr>
              <a:t> </a:t>
            </a:r>
            <a:r>
              <a:rPr lang="tr-TR" b="1" i="1" dirty="0" err="1" smtClean="0">
                <a:latin typeface="+mj-lt"/>
              </a:rPr>
              <a:t>venöz</a:t>
            </a:r>
            <a:r>
              <a:rPr lang="tr-TR" b="1" i="1" dirty="0" smtClean="0">
                <a:latin typeface="+mj-lt"/>
              </a:rPr>
              <a:t> </a:t>
            </a:r>
            <a:r>
              <a:rPr lang="tr-TR" b="1" i="1" dirty="0" err="1" smtClean="0">
                <a:latin typeface="+mj-lt"/>
              </a:rPr>
              <a:t>konjesyon</a:t>
            </a:r>
            <a:r>
              <a:rPr lang="tr-TR" b="1" i="1" dirty="0" smtClean="0">
                <a:latin typeface="+mj-lt"/>
              </a:rPr>
              <a:t> durumlarında PaO2 düşer, </a:t>
            </a:r>
            <a:r>
              <a:rPr lang="tr-TR" b="1" i="1" dirty="0" err="1" smtClean="0">
                <a:latin typeface="+mj-lt"/>
              </a:rPr>
              <a:t>alveoler</a:t>
            </a:r>
            <a:r>
              <a:rPr lang="tr-TR" b="1" i="1" dirty="0" smtClean="0">
                <a:latin typeface="+mj-lt"/>
              </a:rPr>
              <a:t> ödeme bağlı hafif asidemi </a:t>
            </a:r>
            <a:r>
              <a:rPr lang="tr-TR" b="1" i="1" dirty="0" smtClean="0">
                <a:latin typeface="+mj-lt"/>
              </a:rPr>
              <a:t>görülebilir</a:t>
            </a:r>
            <a:endParaRPr lang="tr-TR" b="1" i="1" dirty="0" smtClean="0">
              <a:latin typeface="+mj-lt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b="1" i="1" dirty="0" smtClean="0">
                <a:latin typeface="+mj-lt"/>
              </a:rPr>
              <a:t>Ağır kalp yetersizliği durumlarında idrar miktarı azalır, </a:t>
            </a:r>
            <a:r>
              <a:rPr lang="tr-TR" b="1" i="1" dirty="0" err="1" smtClean="0">
                <a:latin typeface="+mj-lt"/>
              </a:rPr>
              <a:t>albuminuri</a:t>
            </a:r>
            <a:r>
              <a:rPr lang="tr-TR" b="1" i="1" dirty="0" smtClean="0">
                <a:latin typeface="+mj-lt"/>
              </a:rPr>
              <a:t>, idrar </a:t>
            </a:r>
            <a:r>
              <a:rPr lang="tr-TR" b="1" i="1" dirty="0" err="1" smtClean="0">
                <a:latin typeface="+mj-lt"/>
              </a:rPr>
              <a:t>dansitesinde</a:t>
            </a:r>
            <a:r>
              <a:rPr lang="tr-TR" b="1" i="1" dirty="0" smtClean="0">
                <a:latin typeface="+mj-lt"/>
              </a:rPr>
              <a:t> artış ve </a:t>
            </a:r>
            <a:r>
              <a:rPr lang="tr-TR" b="1" i="1" dirty="0" err="1" smtClean="0">
                <a:latin typeface="+mj-lt"/>
              </a:rPr>
              <a:t>mikroskopik</a:t>
            </a:r>
            <a:r>
              <a:rPr lang="tr-TR" b="1" i="1" dirty="0" smtClean="0">
                <a:latin typeface="+mj-lt"/>
              </a:rPr>
              <a:t> </a:t>
            </a:r>
            <a:r>
              <a:rPr lang="tr-TR" b="1" i="1" dirty="0" err="1" smtClean="0">
                <a:latin typeface="+mj-lt"/>
              </a:rPr>
              <a:t>hematüri</a:t>
            </a:r>
            <a:r>
              <a:rPr lang="tr-TR" b="1" i="1" dirty="0" smtClean="0">
                <a:latin typeface="+mj-lt"/>
              </a:rPr>
              <a:t> görülebilir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b="1" i="1" dirty="0" smtClean="0">
                <a:latin typeface="+mj-lt"/>
              </a:rPr>
              <a:t>Hipoglisemi görülebilir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tr-TR" dirty="0" smtClean="0">
              <a:latin typeface="Verdana" pitchFamily="34" charset="0"/>
            </a:endParaRPr>
          </a:p>
        </p:txBody>
      </p:sp>
      <p:sp>
        <p:nvSpPr>
          <p:cNvPr id="35843" name="Dikdörtgen 1"/>
          <p:cNvSpPr>
            <a:spLocks noChangeArrowheads="1"/>
          </p:cNvSpPr>
          <p:nvPr/>
        </p:nvSpPr>
        <p:spPr bwMode="auto">
          <a:xfrm>
            <a:off x="1403350" y="311150"/>
            <a:ext cx="590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4000" b="1">
                <a:solidFill>
                  <a:srgbClr val="FFFF00"/>
                </a:solidFill>
                <a:latin typeface="Comic Sans MS" pitchFamily="66" charset="0"/>
              </a:rPr>
              <a:t>Tanı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85750" y="1000125"/>
            <a:ext cx="8642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FF0000"/>
                </a:solidFill>
                <a:latin typeface="+mj-lt"/>
              </a:rPr>
              <a:t>Diğer Tetkikler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286000"/>
            <a:ext cx="8642350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smtClean="0"/>
              <a:t>KKY tedavisi altta yatan nedenin ortadan kaldırılması, durumu daha da kötüleştiren faktörlerin düzeltilmesi (enfeksiyon, ateş, anemi vb.) ve kalp yetersizliğinin medikal tedavi ile kontrol edilmesi temeline dayanır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/>
              <a:t>Altta yatan hipertansiyon, </a:t>
            </a:r>
            <a:r>
              <a:rPr lang="tr-TR" sz="2600" b="1" i="1" dirty="0" smtClean="0"/>
              <a:t>aritmi, anemi </a:t>
            </a:r>
            <a:r>
              <a:rPr lang="tr-TR" sz="2600" b="1" i="1" dirty="0"/>
              <a:t>ve </a:t>
            </a:r>
            <a:r>
              <a:rPr lang="tr-TR" sz="2600" b="1" i="1" dirty="0" err="1"/>
              <a:t>tirotoksikoz</a:t>
            </a:r>
            <a:r>
              <a:rPr lang="tr-TR" sz="2600" b="1" i="1" dirty="0"/>
              <a:t> gibi </a:t>
            </a:r>
            <a:r>
              <a:rPr lang="tr-TR" sz="2600" b="1" i="1" dirty="0" smtClean="0"/>
              <a:t>nedenlerin düzeltilmesi; kardiyak patolojilerin girişimsel veya cerrahi yöntemlerle tedavi edilmesi gerekir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tr-TR" sz="3200" b="1" i="1" dirty="0" smtClean="0">
              <a:latin typeface="+mj-lt"/>
            </a:endParaRPr>
          </a:p>
        </p:txBody>
      </p:sp>
      <p:sp>
        <p:nvSpPr>
          <p:cNvPr id="3686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b="1" smtClean="0">
                <a:solidFill>
                  <a:srgbClr val="FFFF00"/>
                </a:solidFill>
                <a:latin typeface="Comic Sans MS" pitchFamily="66" charset="0"/>
              </a:rPr>
              <a:t>Tedavi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İçerik Yer Tutucusu 2"/>
          <p:cNvSpPr>
            <a:spLocks noGrp="1"/>
          </p:cNvSpPr>
          <p:nvPr>
            <p:ph idx="4294967295"/>
          </p:nvPr>
        </p:nvSpPr>
        <p:spPr>
          <a:xfrm>
            <a:off x="0" y="2143125"/>
            <a:ext cx="8893175" cy="4714875"/>
          </a:xfrm>
        </p:spPr>
        <p:txBody>
          <a:bodyPr/>
          <a:lstStyle/>
          <a:p>
            <a:pPr algn="just" eaLnBrk="1" hangingPunct="1">
              <a:buFont typeface="Symbol" pitchFamily="18" charset="2"/>
              <a:buNone/>
            </a:pPr>
            <a:r>
              <a:rPr lang="tr-TR" sz="3400" b="1" i="1" smtClean="0"/>
              <a:t>  Son yıllarda, kalp yetersizliğinin yalnızca ventriküllerin mekanik disfonksiyonundan ibaret olmadığı; kompleks </a:t>
            </a:r>
            <a:r>
              <a:rPr lang="tr-TR" sz="3400" b="1" i="1" smtClean="0">
                <a:solidFill>
                  <a:srgbClr val="FF0000"/>
                </a:solidFill>
              </a:rPr>
              <a:t>moleküler, nöroendokrin ve enflamatuvar </a:t>
            </a:r>
            <a:r>
              <a:rPr lang="tr-TR" sz="3400" b="1" i="1" smtClean="0"/>
              <a:t>değişikliklerin de oluşan klinik tabloya katkıda bulunduğu anlaşılmıştır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313" y="1989138"/>
            <a:ext cx="8715375" cy="45831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b="1" i="1" dirty="0" smtClean="0"/>
              <a:t>Hasta yarı oturur pozisyona alınır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b="1" i="1" dirty="0" smtClean="0"/>
              <a:t>Solunum sıkıntısı </a:t>
            </a:r>
            <a:r>
              <a:rPr lang="tr-TR" sz="2800" b="1" i="1" dirty="0" err="1" smtClean="0"/>
              <a:t>oksijenizasyonu</a:t>
            </a:r>
            <a:r>
              <a:rPr lang="tr-TR" sz="2800" b="1" i="1" dirty="0" smtClean="0"/>
              <a:t> bozacak seviyede ise oksijen verilir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b="1" i="1" dirty="0" smtClean="0"/>
              <a:t>İstirahat etmesi sağlanır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b="1" i="1" dirty="0" smtClean="0"/>
              <a:t>Tuz kısıtlaması yapılır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b="1" i="1" dirty="0" smtClean="0"/>
              <a:t>Kalori gereksinimi arttığından diyeti düzenlenir </a:t>
            </a:r>
          </a:p>
        </p:txBody>
      </p:sp>
      <p:sp>
        <p:nvSpPr>
          <p:cNvPr id="3" name="2 Metin kutusu"/>
          <p:cNvSpPr txBox="1"/>
          <p:nvPr/>
        </p:nvSpPr>
        <p:spPr>
          <a:xfrm>
            <a:off x="1143000" y="1214438"/>
            <a:ext cx="73437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FF0000"/>
                </a:solidFill>
                <a:latin typeface="+mj-lt"/>
              </a:rPr>
              <a:t>Genel Önlemler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57200" y="338138"/>
            <a:ext cx="8229600" cy="12525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tr-TR" sz="4000" b="1" dirty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Tedavi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142976" y="1214422"/>
            <a:ext cx="62642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</a:t>
            </a:r>
            <a:r>
              <a:rPr lang="tr-TR" sz="3200" b="1" dirty="0">
                <a:solidFill>
                  <a:srgbClr val="FF0000"/>
                </a:solidFill>
                <a:latin typeface="+mj-lt"/>
              </a:rPr>
              <a:t>İlaç Tedavisi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5720" y="1928802"/>
            <a:ext cx="8643998" cy="4668848"/>
          </a:xfrm>
          <a:prstGeom prst="rect">
            <a:avLst/>
          </a:prstGeom>
        </p:spPr>
        <p:txBody>
          <a:bodyPr/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Candara" pitchFamily="34" charset="0"/>
              <a:buChar char="*"/>
              <a:defRPr/>
            </a:pPr>
            <a:r>
              <a:rPr lang="tr-TR" sz="2800" b="1" i="1" dirty="0" smtClean="0">
                <a:solidFill>
                  <a:schemeClr val="tx2"/>
                </a:solidFill>
                <a:latin typeface="+mn-lt"/>
                <a:cs typeface="+mn-cs"/>
              </a:rPr>
              <a:t>Medikal tedavide amaç ön yükü düzeltmek, </a:t>
            </a:r>
            <a:r>
              <a:rPr lang="tr-TR" sz="28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kontraktiliteyi</a:t>
            </a:r>
            <a:r>
              <a:rPr lang="tr-TR" sz="2800" b="1" i="1" dirty="0" smtClean="0">
                <a:solidFill>
                  <a:schemeClr val="tx2"/>
                </a:solidFill>
                <a:latin typeface="+mn-lt"/>
                <a:cs typeface="+mn-cs"/>
              </a:rPr>
              <a:t> artırmak ve </a:t>
            </a:r>
            <a:r>
              <a:rPr lang="tr-TR" sz="28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ard</a:t>
            </a:r>
            <a:r>
              <a:rPr lang="tr-TR" sz="2800" b="1" i="1" dirty="0" smtClean="0">
                <a:solidFill>
                  <a:schemeClr val="tx2"/>
                </a:solidFill>
                <a:latin typeface="+mn-lt"/>
                <a:cs typeface="+mn-cs"/>
              </a:rPr>
              <a:t> yükü azaltmaktır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Candara" pitchFamily="34" charset="0"/>
              <a:buChar char="*"/>
              <a:defRPr/>
            </a:pPr>
            <a:r>
              <a:rPr lang="tr-TR" sz="2800" b="1" i="1" dirty="0" smtClean="0">
                <a:solidFill>
                  <a:schemeClr val="tx2"/>
                </a:solidFill>
                <a:latin typeface="+mn-lt"/>
                <a:cs typeface="+mn-cs"/>
              </a:rPr>
              <a:t>Tedavide  </a:t>
            </a:r>
            <a:r>
              <a:rPr lang="tr-TR" sz="28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inotroplar</a:t>
            </a:r>
            <a:r>
              <a:rPr lang="tr-TR" sz="2800" b="1" i="1" dirty="0" smtClean="0">
                <a:solidFill>
                  <a:schemeClr val="tx2"/>
                </a:solidFill>
                <a:latin typeface="+mn-lt"/>
                <a:cs typeface="+mn-cs"/>
              </a:rPr>
              <a:t>, </a:t>
            </a:r>
            <a:r>
              <a:rPr lang="tr-TR" sz="28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diüretikler</a:t>
            </a:r>
            <a:r>
              <a:rPr lang="tr-TR" sz="2800" b="1" i="1" dirty="0" smtClean="0">
                <a:solidFill>
                  <a:schemeClr val="tx2"/>
                </a:solidFill>
                <a:latin typeface="+mn-lt"/>
                <a:cs typeface="+mn-cs"/>
              </a:rPr>
              <a:t>, </a:t>
            </a:r>
            <a:r>
              <a:rPr lang="tr-TR" sz="28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vazodilatatörler</a:t>
            </a:r>
            <a:r>
              <a:rPr lang="tr-TR" sz="2800" b="1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tr-TR" sz="2800" b="1" i="1" dirty="0" smtClean="0">
                <a:solidFill>
                  <a:schemeClr val="tx2"/>
                </a:solidFill>
                <a:latin typeface="+mn-lt"/>
                <a:cs typeface="+mn-cs"/>
              </a:rPr>
              <a:t>kullanılır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Candara" pitchFamily="34" charset="0"/>
              <a:buChar char="*"/>
              <a:defRPr/>
            </a:pPr>
            <a:r>
              <a:rPr lang="tr-TR" sz="2800" b="1" i="1" dirty="0" smtClean="0">
                <a:solidFill>
                  <a:schemeClr val="tx2"/>
                </a:solidFill>
                <a:latin typeface="+mn-lt"/>
                <a:cs typeface="+mn-cs"/>
              </a:rPr>
              <a:t>Birden </a:t>
            </a:r>
            <a:r>
              <a:rPr lang="tr-TR" sz="2800" b="1" i="1" dirty="0">
                <a:solidFill>
                  <a:schemeClr val="tx2"/>
                </a:solidFill>
                <a:latin typeface="+mn-lt"/>
                <a:cs typeface="+mn-cs"/>
              </a:rPr>
              <a:t>fazla </a:t>
            </a:r>
            <a:r>
              <a:rPr lang="tr-TR" sz="2800" b="1" i="1" dirty="0" smtClean="0">
                <a:solidFill>
                  <a:schemeClr val="tx2"/>
                </a:solidFill>
                <a:latin typeface="+mn-lt"/>
                <a:cs typeface="+mn-cs"/>
              </a:rPr>
              <a:t>ilacın bir arada kullanılması gerekebilir</a:t>
            </a:r>
            <a:endParaRPr lang="tr-TR" sz="2800" b="1" i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0" y="338138"/>
            <a:ext cx="8229600" cy="12525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tr-TR" sz="4000" b="1" dirty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Tedavi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142976" y="1214422"/>
            <a:ext cx="62642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</a:t>
            </a:r>
            <a:r>
              <a:rPr lang="tr-TR" sz="3200" b="1" dirty="0" err="1" smtClean="0">
                <a:solidFill>
                  <a:srgbClr val="FF0000"/>
                </a:solidFill>
                <a:latin typeface="+mj-lt"/>
              </a:rPr>
              <a:t>Diüretik</a:t>
            </a:r>
            <a:r>
              <a:rPr lang="tr-TR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3200" b="1" dirty="0">
                <a:solidFill>
                  <a:srgbClr val="FF0000"/>
                </a:solidFill>
                <a:latin typeface="+mj-lt"/>
              </a:rPr>
              <a:t>Tedavisi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5720" y="1928802"/>
            <a:ext cx="8643998" cy="4668848"/>
          </a:xfrm>
          <a:prstGeom prst="rect">
            <a:avLst/>
          </a:prstGeom>
        </p:spPr>
        <p:txBody>
          <a:bodyPr/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Candara" pitchFamily="34" charset="0"/>
              <a:buChar char="*"/>
              <a:defRPr/>
            </a:pP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Pulmoner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 ve sistemik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konjesyonu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 olanlarda tedaviye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diüretikle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 başlanır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Candara" pitchFamily="34" charset="0"/>
              <a:buChar char="*"/>
              <a:defRPr/>
            </a:pP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Su ve sodyum tutulumunu azaltarak egzersiz kapasitesini artırırlar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Candara" pitchFamily="34" charset="0"/>
              <a:buChar char="*"/>
              <a:defRPr/>
            </a:pP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En sık (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</a:rPr>
              <a:t>Henle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 kulpuna etki eden)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</a:rPr>
              <a:t>loop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</a:rPr>
              <a:t>diüretikleri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 tercih edilir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Candara" pitchFamily="34" charset="0"/>
              <a:buChar char="*"/>
              <a:defRPr/>
            </a:pP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Genellikle KKY tedavisinde tek başlarına kullanılmazlar 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Candara" pitchFamily="34" charset="0"/>
              <a:buChar char="*"/>
              <a:defRPr/>
            </a:pPr>
            <a:r>
              <a:rPr lang="tr-TR" sz="2400" b="1" i="1" dirty="0" err="1" smtClean="0">
                <a:solidFill>
                  <a:schemeClr val="tx2"/>
                </a:solidFill>
                <a:latin typeface="+mn-lt"/>
              </a:rPr>
              <a:t>Loop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</a:rPr>
              <a:t>diüretiklerine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 direnç gelişirse kombine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</a:rPr>
              <a:t>diüretik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 tedavi gerekebilir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Candara" pitchFamily="34" charset="0"/>
              <a:buChar char="*"/>
              <a:defRPr/>
            </a:pPr>
            <a:endParaRPr lang="tr-TR" sz="2600" b="1" i="1" dirty="0" smtClean="0">
              <a:solidFill>
                <a:schemeClr val="tx2"/>
              </a:solidFill>
              <a:latin typeface="+mn-lt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endParaRPr lang="tr-TR" sz="2800" b="1" i="1" dirty="0" smtClean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0" y="338138"/>
            <a:ext cx="8229600" cy="12525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tr-TR" sz="4000" b="1" dirty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Tedavi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142976" y="1214422"/>
            <a:ext cx="62642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</a:t>
            </a:r>
            <a:r>
              <a:rPr lang="tr-TR" sz="3200" b="1" dirty="0" err="1" smtClean="0">
                <a:solidFill>
                  <a:srgbClr val="FF0000"/>
                </a:solidFill>
                <a:latin typeface="+mj-lt"/>
              </a:rPr>
              <a:t>Diüretik</a:t>
            </a:r>
            <a:r>
              <a:rPr lang="tr-TR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3200" b="1" dirty="0">
                <a:solidFill>
                  <a:srgbClr val="FF0000"/>
                </a:solidFill>
                <a:latin typeface="+mj-lt"/>
              </a:rPr>
              <a:t>Tedavisi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5720" y="1928802"/>
            <a:ext cx="8643998" cy="1857364"/>
          </a:xfrm>
          <a:prstGeom prst="rect">
            <a:avLst/>
          </a:prstGeom>
        </p:spPr>
        <p:txBody>
          <a:bodyPr/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Candara" pitchFamily="34" charset="0"/>
              <a:buChar char="*"/>
              <a:defRPr/>
            </a:pPr>
            <a:r>
              <a:rPr lang="tr-TR" sz="2400" b="1" i="1" dirty="0" err="1" smtClean="0">
                <a:solidFill>
                  <a:schemeClr val="tx2"/>
                </a:solidFill>
                <a:latin typeface="+mn-lt"/>
              </a:rPr>
              <a:t>Hipopotasemi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 gelişen hastalarda,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</a:rPr>
              <a:t>loop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</a:rPr>
              <a:t>diüretikleri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</a:rPr>
              <a:t>spiranolakton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 veya ACE inhibitörleri ile kombine edilmelidirler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Candara" pitchFamily="34" charset="0"/>
              <a:buChar char="*"/>
              <a:defRPr/>
            </a:pPr>
            <a:endParaRPr lang="tr-TR" sz="2800" b="1" i="1" dirty="0" smtClean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0" y="338138"/>
            <a:ext cx="8229600" cy="12525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tr-TR" sz="4000" b="1" dirty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Tedavi</a:t>
            </a:r>
          </a:p>
        </p:txBody>
      </p:sp>
      <p:pic>
        <p:nvPicPr>
          <p:cNvPr id="1026" name="Picture 2" descr="C:\Users\user\Desktop\Ad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8643997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Başlık 1"/>
          <p:cNvSpPr>
            <a:spLocks noGrp="1"/>
          </p:cNvSpPr>
          <p:nvPr>
            <p:ph type="title" idx="4294967295"/>
          </p:nvPr>
        </p:nvSpPr>
        <p:spPr>
          <a:xfrm>
            <a:off x="571472" y="642918"/>
            <a:ext cx="8229600" cy="715985"/>
          </a:xfrm>
        </p:spPr>
        <p:txBody>
          <a:bodyPr/>
          <a:lstStyle/>
          <a:p>
            <a:pPr eaLnBrk="1" hangingPunct="1"/>
            <a:r>
              <a:rPr lang="tr-TR" sz="3200" b="1" dirty="0" err="1" smtClean="0">
                <a:solidFill>
                  <a:srgbClr val="FF0000"/>
                </a:solidFill>
              </a:rPr>
              <a:t>Kontraktiliteyi</a:t>
            </a:r>
            <a:r>
              <a:rPr lang="tr-TR" sz="3200" b="1" dirty="0" smtClean="0">
                <a:solidFill>
                  <a:srgbClr val="FF0000"/>
                </a:solidFill>
              </a:rPr>
              <a:t> artıran (</a:t>
            </a:r>
            <a:r>
              <a:rPr lang="tr-TR" sz="3200" b="1" dirty="0" err="1" smtClean="0">
                <a:solidFill>
                  <a:srgbClr val="FF0000"/>
                </a:solidFill>
              </a:rPr>
              <a:t>inotropik</a:t>
            </a:r>
            <a:r>
              <a:rPr lang="tr-TR" sz="3200" b="1" dirty="0" smtClean="0">
                <a:solidFill>
                  <a:srgbClr val="FF0000"/>
                </a:solidFill>
              </a:rPr>
              <a:t>) ilaçlar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1908175" y="1412875"/>
            <a:ext cx="5040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i="1" dirty="0">
                <a:solidFill>
                  <a:srgbClr val="00B050"/>
                </a:solidFill>
                <a:latin typeface="+mj-lt"/>
              </a:rPr>
              <a:t>Hızlı etkili </a:t>
            </a:r>
            <a:r>
              <a:rPr lang="tr-TR" sz="2800" b="1" i="1" dirty="0" err="1">
                <a:solidFill>
                  <a:srgbClr val="00B050"/>
                </a:solidFill>
                <a:latin typeface="+mj-lt"/>
              </a:rPr>
              <a:t>inotroplar</a:t>
            </a:r>
            <a:endParaRPr lang="tr-TR" sz="2800" b="1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71472" y="5357826"/>
            <a:ext cx="832170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Candara" pitchFamily="34" charset="0"/>
              <a:buChar char="*"/>
              <a:defRPr/>
            </a:pPr>
            <a:r>
              <a:rPr lang="tr-TR" sz="2600" b="1" i="1" dirty="0">
                <a:solidFill>
                  <a:schemeClr val="tx2"/>
                </a:solidFill>
                <a:latin typeface="+mn-lt"/>
              </a:rPr>
              <a:t>Klinik durumu bozuk ve ciddi yetersizliği olan, böbrek </a:t>
            </a: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  fonksiyonu </a:t>
            </a:r>
            <a:r>
              <a:rPr lang="tr-TR" sz="2600" b="1" i="1" dirty="0">
                <a:solidFill>
                  <a:schemeClr val="tx2"/>
                </a:solidFill>
                <a:latin typeface="+mn-lt"/>
              </a:rPr>
              <a:t>bozuk olan ve kardiyak cerrahi geçiren hastalarda tercih edilirler</a:t>
            </a:r>
          </a:p>
        </p:txBody>
      </p:sp>
      <p:pic>
        <p:nvPicPr>
          <p:cNvPr id="2050" name="Picture 2" descr="C:\Users\user\Desktop\S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3116"/>
            <a:ext cx="5143500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3011" name="Picture 2" descr="C:\Users\user\Desktop\Ad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914400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755650" y="0"/>
            <a:ext cx="7772400" cy="4762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tr-TR" sz="2800" b="1" i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Hızlı etkili </a:t>
            </a:r>
            <a:r>
              <a:rPr lang="tr-TR" sz="2800" b="1" i="1" dirty="0" err="1">
                <a:solidFill>
                  <a:srgbClr val="00B050"/>
                </a:solidFill>
                <a:latin typeface="+mn-lt"/>
                <a:ea typeface="+mj-ea"/>
                <a:cs typeface="+mj-cs"/>
              </a:rPr>
              <a:t>inotropik</a:t>
            </a:r>
            <a:r>
              <a:rPr lang="tr-TR" sz="2800" b="1" i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 ilaçlar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282" y="1785926"/>
            <a:ext cx="8391525" cy="487049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err="1" smtClean="0">
                <a:latin typeface="+mj-lt"/>
              </a:rPr>
              <a:t>Fosfodiesterazı</a:t>
            </a: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inhibe</a:t>
            </a:r>
            <a:r>
              <a:rPr lang="tr-TR" sz="2600" b="1" i="1" dirty="0" smtClean="0">
                <a:latin typeface="+mj-lt"/>
              </a:rPr>
              <a:t> ederek </a:t>
            </a:r>
            <a:r>
              <a:rPr lang="tr-TR" sz="2600" b="1" i="1" dirty="0" err="1" smtClean="0">
                <a:latin typeface="+mj-lt"/>
              </a:rPr>
              <a:t>cAMP</a:t>
            </a:r>
            <a:r>
              <a:rPr lang="tr-TR" sz="2600" b="1" i="1" dirty="0" smtClean="0">
                <a:latin typeface="+mj-lt"/>
              </a:rPr>
              <a:t> ve hücre içi </a:t>
            </a:r>
            <a:r>
              <a:rPr lang="tr-TR" sz="2600" b="1" i="1" dirty="0" err="1" smtClean="0">
                <a:latin typeface="+mj-lt"/>
              </a:rPr>
              <a:t>Ca</a:t>
            </a:r>
            <a:r>
              <a:rPr lang="tr-TR" sz="2600" b="1" i="1" dirty="0" smtClean="0">
                <a:latin typeface="+mj-lt"/>
              </a:rPr>
              <a:t> düzeyini artırırlar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smtClean="0">
                <a:latin typeface="+mj-lt"/>
              </a:rPr>
              <a:t>Pozitif </a:t>
            </a:r>
            <a:r>
              <a:rPr lang="tr-TR" sz="2600" b="1" i="1" dirty="0" err="1" smtClean="0">
                <a:latin typeface="+mj-lt"/>
              </a:rPr>
              <a:t>inotropik</a:t>
            </a:r>
            <a:r>
              <a:rPr lang="tr-TR" sz="2600" b="1" i="1" dirty="0" smtClean="0">
                <a:latin typeface="+mj-lt"/>
              </a:rPr>
              <a:t> ve </a:t>
            </a:r>
            <a:r>
              <a:rPr lang="tr-TR" sz="2600" b="1" i="1" dirty="0" err="1" smtClean="0">
                <a:latin typeface="+mj-lt"/>
              </a:rPr>
              <a:t>vazodilatatör</a:t>
            </a:r>
            <a:r>
              <a:rPr lang="tr-TR" sz="2600" b="1" i="1" dirty="0" smtClean="0">
                <a:latin typeface="+mj-lt"/>
              </a:rPr>
              <a:t> etkilidirler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smtClean="0">
                <a:latin typeface="+mj-lt"/>
              </a:rPr>
              <a:t>Düşük debili akut kalp yetersizliğinde </a:t>
            </a:r>
            <a:r>
              <a:rPr lang="tr-TR" sz="2600" b="1" i="1" dirty="0" err="1" smtClean="0">
                <a:latin typeface="+mj-lt"/>
              </a:rPr>
              <a:t>dopamin</a:t>
            </a:r>
            <a:r>
              <a:rPr lang="tr-TR" sz="2600" b="1" i="1" dirty="0" smtClean="0">
                <a:latin typeface="+mj-lt"/>
              </a:rPr>
              <a:t> ve </a:t>
            </a:r>
            <a:r>
              <a:rPr lang="tr-TR" sz="2600" b="1" i="1" dirty="0" err="1" smtClean="0">
                <a:latin typeface="+mj-lt"/>
              </a:rPr>
              <a:t>dobutamin</a:t>
            </a:r>
            <a:r>
              <a:rPr lang="tr-TR" sz="2600" b="1" i="1" dirty="0" smtClean="0">
                <a:latin typeface="+mj-lt"/>
              </a:rPr>
              <a:t> ile kombine edilerek kullanılırlar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smtClean="0">
                <a:latin typeface="+mj-lt"/>
              </a:rPr>
              <a:t>En sık kullanılanlar: </a:t>
            </a:r>
            <a:r>
              <a:rPr lang="tr-TR" sz="2600" b="1" i="1" dirty="0" err="1" smtClean="0">
                <a:latin typeface="+mj-lt"/>
              </a:rPr>
              <a:t>Amrinon</a:t>
            </a:r>
            <a:r>
              <a:rPr lang="tr-TR" sz="2600" b="1" i="1" dirty="0" smtClean="0">
                <a:latin typeface="+mj-lt"/>
              </a:rPr>
              <a:t> (yükleme dozu 0.75 mg/kg, idame dozu 5-10 </a:t>
            </a:r>
            <a:r>
              <a:rPr lang="tr-TR" sz="2600" b="1" i="1" dirty="0" err="1" smtClean="0">
                <a:latin typeface="+mj-lt"/>
              </a:rPr>
              <a:t>mcg</a:t>
            </a:r>
            <a:r>
              <a:rPr lang="tr-TR" sz="2600" b="1" i="1" dirty="0" smtClean="0">
                <a:latin typeface="+mj-lt"/>
              </a:rPr>
              <a:t>/kg/</a:t>
            </a:r>
            <a:r>
              <a:rPr lang="tr-TR" sz="2600" b="1" i="1" dirty="0" err="1" smtClean="0">
                <a:latin typeface="+mj-lt"/>
              </a:rPr>
              <a:t>dk</a:t>
            </a:r>
            <a:r>
              <a:rPr lang="tr-TR" sz="2600" b="1" i="1" dirty="0" smtClean="0">
                <a:latin typeface="+mj-lt"/>
              </a:rPr>
              <a:t>) ve </a:t>
            </a:r>
            <a:r>
              <a:rPr lang="tr-TR" sz="2600" b="1" i="1" dirty="0" err="1" smtClean="0">
                <a:latin typeface="+mj-lt"/>
              </a:rPr>
              <a:t>milrinon</a:t>
            </a:r>
            <a:r>
              <a:rPr lang="tr-TR" sz="2600" b="1" i="1" dirty="0" smtClean="0">
                <a:latin typeface="+mj-lt"/>
              </a:rPr>
              <a:t> (yükleme dozu 50 </a:t>
            </a:r>
            <a:r>
              <a:rPr lang="tr-TR" sz="2600" b="1" i="1" dirty="0" err="1" smtClean="0">
                <a:latin typeface="+mj-lt"/>
              </a:rPr>
              <a:t>mcg</a:t>
            </a:r>
            <a:r>
              <a:rPr lang="tr-TR" sz="2600" b="1" i="1" dirty="0" smtClean="0">
                <a:latin typeface="+mj-lt"/>
              </a:rPr>
              <a:t>/kg, idame dozu 0.35-0.75 </a:t>
            </a:r>
            <a:r>
              <a:rPr lang="tr-TR" sz="2600" b="1" i="1" dirty="0" err="1" smtClean="0">
                <a:latin typeface="+mj-lt"/>
              </a:rPr>
              <a:t>mcg</a:t>
            </a:r>
            <a:r>
              <a:rPr lang="tr-TR" sz="2600" b="1" i="1" dirty="0" smtClean="0">
                <a:latin typeface="+mj-lt"/>
              </a:rPr>
              <a:t>/kg/</a:t>
            </a:r>
            <a:r>
              <a:rPr lang="tr-TR" sz="2600" b="1" i="1" dirty="0" err="1" smtClean="0">
                <a:latin typeface="+mj-lt"/>
              </a:rPr>
              <a:t>dk</a:t>
            </a:r>
            <a:r>
              <a:rPr lang="tr-TR" sz="2600" b="1" i="1" dirty="0" smtClean="0">
                <a:latin typeface="+mj-lt"/>
              </a:rPr>
              <a:t>) dur</a:t>
            </a:r>
            <a:endParaRPr lang="en-US" sz="2600" b="1" i="1" dirty="0" smtClean="0">
              <a:latin typeface="+mj-lt"/>
            </a:endParaRPr>
          </a:p>
        </p:txBody>
      </p:sp>
      <p:sp>
        <p:nvSpPr>
          <p:cNvPr id="45059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57158" y="1214422"/>
            <a:ext cx="8229600" cy="644548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 i="1" dirty="0" err="1" smtClean="0">
                <a:solidFill>
                  <a:srgbClr val="00B050"/>
                </a:solidFill>
              </a:rPr>
              <a:t>Fosfodiesteraz</a:t>
            </a:r>
            <a:r>
              <a:rPr lang="tr-TR" sz="2800" b="1" i="1" dirty="0" smtClean="0">
                <a:solidFill>
                  <a:srgbClr val="00B050"/>
                </a:solidFill>
              </a:rPr>
              <a:t> enzim inhibitörleri</a:t>
            </a:r>
            <a:endParaRPr lang="en-US" sz="2800" b="1" i="1" dirty="0" smtClean="0">
              <a:solidFill>
                <a:srgbClr val="00B05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282" y="2285992"/>
            <a:ext cx="8572560" cy="414340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err="1" smtClean="0">
                <a:latin typeface="+mj-lt"/>
              </a:rPr>
              <a:t>Na</a:t>
            </a:r>
            <a:r>
              <a:rPr lang="tr-TR" sz="2600" b="1" i="1" dirty="0" smtClean="0">
                <a:latin typeface="+mj-lt"/>
              </a:rPr>
              <a:t>-K </a:t>
            </a:r>
            <a:r>
              <a:rPr lang="tr-TR" sz="2600" b="1" i="1" dirty="0" err="1" smtClean="0">
                <a:latin typeface="+mj-lt"/>
              </a:rPr>
              <a:t>ATPaz</a:t>
            </a:r>
            <a:r>
              <a:rPr lang="tr-TR" sz="2600" b="1" i="1" dirty="0" smtClean="0">
                <a:latin typeface="+mj-lt"/>
              </a:rPr>
              <a:t> pompasını </a:t>
            </a:r>
            <a:r>
              <a:rPr lang="tr-TR" sz="2600" b="1" i="1" dirty="0" err="1" smtClean="0">
                <a:latin typeface="+mj-lt"/>
              </a:rPr>
              <a:t>inhibe</a:t>
            </a:r>
            <a:r>
              <a:rPr lang="tr-TR" sz="2600" b="1" i="1" dirty="0" smtClean="0">
                <a:latin typeface="+mj-lt"/>
              </a:rPr>
              <a:t> ederek, </a:t>
            </a:r>
            <a:r>
              <a:rPr lang="tr-TR" sz="2600" b="1" i="1" dirty="0" err="1" smtClean="0">
                <a:latin typeface="+mj-lt"/>
              </a:rPr>
              <a:t>Na</a:t>
            </a:r>
            <a:r>
              <a:rPr lang="tr-TR" sz="2600" b="1" i="1" dirty="0" smtClean="0">
                <a:latin typeface="+mj-lt"/>
              </a:rPr>
              <a:t>-</a:t>
            </a:r>
            <a:r>
              <a:rPr lang="tr-TR" sz="2600" b="1" i="1" dirty="0" err="1" smtClean="0">
                <a:latin typeface="+mj-lt"/>
              </a:rPr>
              <a:t>Ca</a:t>
            </a:r>
            <a:r>
              <a:rPr lang="tr-TR" sz="2600" b="1" i="1" dirty="0" smtClean="0">
                <a:latin typeface="+mj-lt"/>
              </a:rPr>
              <a:t> değişimiyle </a:t>
            </a:r>
            <a:r>
              <a:rPr lang="tr-TR" sz="2600" b="1" i="1" dirty="0" err="1" smtClean="0">
                <a:latin typeface="+mj-lt"/>
              </a:rPr>
              <a:t>intraselüler</a:t>
            </a: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Ca</a:t>
            </a:r>
            <a:r>
              <a:rPr lang="tr-TR" sz="2600" b="1" i="1" dirty="0" smtClean="0">
                <a:latin typeface="+mj-lt"/>
              </a:rPr>
              <a:t> düzeyini artırır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smtClean="0">
                <a:latin typeface="+mj-lt"/>
              </a:rPr>
              <a:t>Kalp kasının oksijen tüketimini artırmaksızın pozitif </a:t>
            </a:r>
            <a:r>
              <a:rPr lang="tr-TR" sz="2600" b="1" i="1" dirty="0" err="1" smtClean="0">
                <a:latin typeface="+mj-lt"/>
              </a:rPr>
              <a:t>inotropik</a:t>
            </a:r>
            <a:r>
              <a:rPr lang="tr-TR" sz="2600" b="1" i="1" dirty="0" smtClean="0">
                <a:latin typeface="+mj-lt"/>
              </a:rPr>
              <a:t> etki gösterir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err="1" smtClean="0">
                <a:latin typeface="+mj-lt"/>
              </a:rPr>
              <a:t>Vagal</a:t>
            </a: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tonusu</a:t>
            </a:r>
            <a:r>
              <a:rPr lang="tr-TR" sz="2600" b="1" i="1" dirty="0" smtClean="0">
                <a:latin typeface="+mj-lt"/>
              </a:rPr>
              <a:t> artırır, sempatik sistemi </a:t>
            </a:r>
            <a:r>
              <a:rPr lang="tr-TR" sz="2600" b="1" i="1" dirty="0" err="1" smtClean="0">
                <a:latin typeface="+mj-lt"/>
              </a:rPr>
              <a:t>inhibe</a:t>
            </a:r>
            <a:r>
              <a:rPr lang="tr-TR" sz="2600" b="1" i="1" dirty="0" smtClean="0">
                <a:latin typeface="+mj-lt"/>
              </a:rPr>
              <a:t> eder, </a:t>
            </a:r>
            <a:r>
              <a:rPr lang="tr-TR" sz="2600" b="1" i="1" dirty="0" err="1" smtClean="0">
                <a:latin typeface="+mj-lt"/>
              </a:rPr>
              <a:t>aldesteron</a:t>
            </a: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salınımını</a:t>
            </a:r>
            <a:r>
              <a:rPr lang="tr-TR" sz="2600" b="1" i="1" dirty="0" smtClean="0">
                <a:latin typeface="+mj-lt"/>
              </a:rPr>
              <a:t> baskılayarak </a:t>
            </a:r>
            <a:r>
              <a:rPr lang="tr-TR" sz="2600" b="1" i="1" dirty="0" err="1" smtClean="0">
                <a:latin typeface="+mj-lt"/>
              </a:rPr>
              <a:t>diüretik</a:t>
            </a:r>
            <a:r>
              <a:rPr lang="tr-TR" sz="2600" b="1" i="1" dirty="0" smtClean="0">
                <a:latin typeface="+mj-lt"/>
              </a:rPr>
              <a:t> etki gösterir</a:t>
            </a:r>
            <a:endParaRPr lang="en-US" sz="2600" b="1" i="1" dirty="0" smtClean="0">
              <a:latin typeface="+mj-lt"/>
            </a:endParaRPr>
          </a:p>
        </p:txBody>
      </p:sp>
      <p:sp>
        <p:nvSpPr>
          <p:cNvPr id="45059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57158" y="1285860"/>
            <a:ext cx="8229600" cy="644548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 i="1" dirty="0" err="1" smtClean="0">
                <a:solidFill>
                  <a:srgbClr val="00B050"/>
                </a:solidFill>
                <a:latin typeface="+mn-lt"/>
              </a:rPr>
              <a:t>Digoksin</a:t>
            </a:r>
            <a:endParaRPr lang="en-US" sz="2800" b="1" i="1" dirty="0" smtClean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282" y="1714488"/>
            <a:ext cx="8643998" cy="492922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smtClean="0"/>
              <a:t>Yaşa göre dozu değişkenlik gösterir. Total </a:t>
            </a:r>
            <a:r>
              <a:rPr lang="tr-TR" sz="2600" b="1" i="1" dirty="0" err="1" smtClean="0"/>
              <a:t>dijitalizasyon</a:t>
            </a:r>
            <a:r>
              <a:rPr lang="tr-TR" sz="2600" b="1" i="1" dirty="0" smtClean="0"/>
              <a:t> dozları: </a:t>
            </a:r>
            <a:r>
              <a:rPr lang="tr-TR" sz="2600" b="1" i="1" dirty="0" err="1" smtClean="0"/>
              <a:t>Prematür</a:t>
            </a:r>
            <a:r>
              <a:rPr lang="tr-TR" sz="2600" b="1" i="1" dirty="0" smtClean="0"/>
              <a:t> YD: 20 </a:t>
            </a:r>
            <a:r>
              <a:rPr lang="tr-TR" sz="2600" b="1" i="1" dirty="0" err="1" smtClean="0"/>
              <a:t>mcg</a:t>
            </a:r>
            <a:r>
              <a:rPr lang="tr-TR" sz="2600" b="1" i="1" dirty="0" smtClean="0"/>
              <a:t>/kg, </a:t>
            </a:r>
            <a:r>
              <a:rPr lang="tr-TR" sz="2600" b="1" i="1" dirty="0" err="1" smtClean="0"/>
              <a:t>term</a:t>
            </a:r>
            <a:r>
              <a:rPr lang="tr-TR" sz="2600" b="1" i="1" dirty="0" smtClean="0"/>
              <a:t> YD: 25 </a:t>
            </a:r>
            <a:r>
              <a:rPr lang="tr-TR" sz="2600" b="1" i="1" dirty="0" err="1" smtClean="0"/>
              <a:t>mcg</a:t>
            </a:r>
            <a:r>
              <a:rPr lang="tr-TR" sz="2600" b="1" i="1" dirty="0" smtClean="0"/>
              <a:t>/kg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tr-TR" sz="2600" b="1" i="1" dirty="0" smtClean="0"/>
              <a:t>                 süt çocuğu: 30-40 </a:t>
            </a:r>
            <a:r>
              <a:rPr lang="tr-TR" sz="2600" b="1" i="1" dirty="0" err="1" smtClean="0"/>
              <a:t>mcg</a:t>
            </a:r>
            <a:r>
              <a:rPr lang="tr-TR" sz="2600" b="1" i="1" dirty="0" smtClean="0"/>
              <a:t>/kg, büyük çocuk: 30 </a:t>
            </a:r>
            <a:r>
              <a:rPr lang="tr-TR" sz="2600" b="1" i="1" dirty="0" err="1" smtClean="0"/>
              <a:t>mcg</a:t>
            </a:r>
            <a:r>
              <a:rPr lang="tr-TR" sz="2600" b="1" i="1" dirty="0" smtClean="0"/>
              <a:t>/kg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tr-TR" sz="2600" b="1" i="1" dirty="0" smtClean="0"/>
              <a:t>                                            (maksimum 1gr)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smtClean="0"/>
              <a:t>IV doz oral dozun %75’ine karşılık gelir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smtClean="0"/>
              <a:t>Yarı ömrü 36 saattir, değişikliğe uğramadan böbreklerden atılır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endParaRPr lang="tr-TR" sz="2600" b="1" i="1" dirty="0" smtClean="0">
              <a:latin typeface="+mj-lt"/>
            </a:endParaRP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tr-TR" sz="2600" b="1" i="1" dirty="0" smtClean="0">
                <a:latin typeface="+mj-lt"/>
              </a:rPr>
              <a:t>                 </a:t>
            </a:r>
            <a:endParaRPr lang="en-US" sz="2600" b="1" i="1" dirty="0" smtClean="0">
              <a:latin typeface="+mj-lt"/>
            </a:endParaRPr>
          </a:p>
        </p:txBody>
      </p:sp>
      <p:sp>
        <p:nvSpPr>
          <p:cNvPr id="45059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57158" y="1142984"/>
            <a:ext cx="8229600" cy="644548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 i="1" dirty="0" err="1" smtClean="0">
                <a:solidFill>
                  <a:srgbClr val="00B050"/>
                </a:solidFill>
                <a:latin typeface="+mn-lt"/>
              </a:rPr>
              <a:t>Digoksin</a:t>
            </a:r>
            <a:endParaRPr lang="en-US" sz="2800" b="1" i="1" dirty="0" smtClean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46112" y="1500174"/>
            <a:ext cx="8212168" cy="485778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b="1" i="1" dirty="0" smtClean="0"/>
              <a:t>Yüklerken </a:t>
            </a:r>
            <a:r>
              <a:rPr lang="tr-TR" b="1" i="1" dirty="0" err="1" smtClean="0"/>
              <a:t>TDD’nun</a:t>
            </a:r>
            <a:r>
              <a:rPr lang="tr-TR" b="1" i="1" dirty="0" smtClean="0"/>
              <a:t> yarısı hemen verilir, 6-8 saat sonra ¼’ü, ondan 6-8 saat sonra kalan ¼’ü verilir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b="1" i="1" dirty="0" smtClean="0"/>
              <a:t> Yüklemeden 12 saat sonra, ¼ TDD tek dozda veya iki doza bölünerek idameye geçilir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b="1" i="1" dirty="0" smtClean="0"/>
              <a:t>Maksimum idame dozu:0.25mg/gündür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b="1" i="1" dirty="0" err="1" smtClean="0"/>
              <a:t>Terapötik</a:t>
            </a:r>
            <a:r>
              <a:rPr lang="tr-TR" b="1" i="1" dirty="0" smtClean="0"/>
              <a:t> </a:t>
            </a:r>
            <a:r>
              <a:rPr lang="tr-TR" b="1" i="1" dirty="0" err="1" smtClean="0"/>
              <a:t>digoksin</a:t>
            </a:r>
            <a:r>
              <a:rPr lang="tr-TR" b="1" i="1" dirty="0" smtClean="0"/>
              <a:t> düzeyleri: &lt;6 ay çocuklarda: 2-3 </a:t>
            </a:r>
            <a:r>
              <a:rPr lang="tr-TR" b="1" i="1" dirty="0" err="1" smtClean="0"/>
              <a:t>ng</a:t>
            </a:r>
            <a:r>
              <a:rPr lang="tr-TR" b="1" i="1" dirty="0" smtClean="0"/>
              <a:t>/ml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tr-TR" b="1" i="1" dirty="0" smtClean="0"/>
              <a:t>                                                              &gt; 6 ay çocuklarda :1-2 </a:t>
            </a:r>
            <a:r>
              <a:rPr lang="tr-TR" b="1" i="1" dirty="0" err="1" smtClean="0"/>
              <a:t>ng</a:t>
            </a:r>
            <a:r>
              <a:rPr lang="tr-TR" b="1" i="1" dirty="0" smtClean="0"/>
              <a:t>/ml</a:t>
            </a:r>
          </a:p>
          <a:p>
            <a:pPr eaLnBrk="1" hangingPunct="1">
              <a:lnSpc>
                <a:spcPct val="150000"/>
              </a:lnSpc>
              <a:buFont typeface="Verdana" pitchFamily="34" charset="0"/>
              <a:buChar char="*"/>
              <a:defRPr/>
            </a:pPr>
            <a:r>
              <a:rPr lang="tr-TR" b="1" i="1" dirty="0" err="1" smtClean="0"/>
              <a:t>Toksik</a:t>
            </a:r>
            <a:r>
              <a:rPr lang="tr-TR" b="1" i="1" dirty="0" smtClean="0"/>
              <a:t> düzeyler :                         &lt;6 ay çocuklarda   : 4-5 </a:t>
            </a:r>
            <a:r>
              <a:rPr lang="tr-TR" b="1" i="1" dirty="0" err="1" smtClean="0"/>
              <a:t>ng</a:t>
            </a:r>
            <a:r>
              <a:rPr lang="tr-TR" b="1" i="1" dirty="0" smtClean="0"/>
              <a:t>/ml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b="1" i="1" dirty="0" smtClean="0"/>
              <a:t>		                                                &gt;6 ay çocuklarda: 3 </a:t>
            </a:r>
            <a:r>
              <a:rPr lang="tr-TR" b="1" i="1" dirty="0" err="1" smtClean="0"/>
              <a:t>ng</a:t>
            </a:r>
            <a:r>
              <a:rPr lang="tr-TR" b="1" i="1" dirty="0" smtClean="0"/>
              <a:t>/ml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endParaRPr lang="tr-TR" b="1" i="1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3200" b="1" i="1" dirty="0" smtClean="0">
                <a:latin typeface="+mj-lt"/>
              </a:rPr>
              <a:t>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2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Verdana" pitchFamily="34" charset="0"/>
            </a:endParaRPr>
          </a:p>
        </p:txBody>
      </p:sp>
      <p:sp>
        <p:nvSpPr>
          <p:cNvPr id="4608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00298" y="1000108"/>
            <a:ext cx="3429024" cy="642938"/>
          </a:xfrm>
        </p:spPr>
        <p:txBody>
          <a:bodyPr/>
          <a:lstStyle/>
          <a:p>
            <a:pPr eaLnBrk="1" hangingPunct="1"/>
            <a:r>
              <a:rPr lang="tr-TR" sz="2800" b="1" i="1" dirty="0" err="1" smtClean="0">
                <a:solidFill>
                  <a:srgbClr val="00B050"/>
                </a:solidFill>
                <a:latin typeface="+mn-lt"/>
              </a:rPr>
              <a:t>Digoksin</a:t>
            </a:r>
            <a:endParaRPr lang="en-US" sz="2800" b="1" i="1" dirty="0" smtClean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b="1" smtClean="0">
                <a:solidFill>
                  <a:srgbClr val="FFFF00"/>
                </a:solidFill>
                <a:latin typeface="Comic Sans MS" pitchFamily="66" charset="0"/>
              </a:rPr>
              <a:t>Patofizyoloji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0825" y="2420938"/>
            <a:ext cx="8642350" cy="3929062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tr-TR" sz="3600" b="1" i="1" dirty="0" err="1" smtClean="0">
                <a:solidFill>
                  <a:srgbClr val="FF0000"/>
                </a:solidFill>
                <a:latin typeface="+mj-lt"/>
              </a:rPr>
              <a:t>Kardiyovasküler</a:t>
            </a:r>
            <a:r>
              <a:rPr lang="tr-TR" sz="3600" b="1" i="1" dirty="0" smtClean="0">
                <a:solidFill>
                  <a:srgbClr val="FF0000"/>
                </a:solidFill>
                <a:latin typeface="+mj-lt"/>
              </a:rPr>
              <a:t> fonksiyon</a:t>
            </a:r>
            <a:endParaRPr lang="tr-TR" sz="3600" b="1" i="1" dirty="0">
              <a:solidFill>
                <a:srgbClr val="FF0000"/>
              </a:solidFill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sz="3600" b="1" i="1" dirty="0" smtClean="0"/>
              <a:t>Yeterli </a:t>
            </a:r>
            <a:r>
              <a:rPr lang="tr-TR" sz="3600" b="1" i="1" dirty="0"/>
              <a:t>sistemik </a:t>
            </a:r>
            <a:r>
              <a:rPr lang="tr-TR" sz="3600" b="1" i="1" dirty="0" err="1"/>
              <a:t>arteriyel</a:t>
            </a:r>
            <a:r>
              <a:rPr lang="tr-TR" sz="3600" b="1" i="1" dirty="0"/>
              <a:t> </a:t>
            </a:r>
            <a:r>
              <a:rPr lang="tr-TR" sz="3600" b="1" i="1" dirty="0" err="1" smtClean="0"/>
              <a:t>oksijenizasyona</a:t>
            </a:r>
            <a:endParaRPr lang="tr-TR" sz="3600" b="1" i="1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sz="3600" b="1" i="1" dirty="0" smtClean="0"/>
              <a:t>Yeterli </a:t>
            </a:r>
            <a:r>
              <a:rPr lang="tr-TR" sz="3600" b="1" i="1" dirty="0" err="1" smtClean="0"/>
              <a:t>intravasküler</a:t>
            </a:r>
            <a:r>
              <a:rPr lang="tr-TR" sz="3600" b="1" i="1" dirty="0" smtClean="0"/>
              <a:t> volüme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sz="3600" b="1" i="1" dirty="0" smtClean="0"/>
              <a:t>Sağlıklı bir </a:t>
            </a:r>
            <a:r>
              <a:rPr lang="tr-TR" sz="3600" b="1" i="1" dirty="0" err="1" smtClean="0"/>
              <a:t>miyokard</a:t>
            </a:r>
            <a:r>
              <a:rPr lang="tr-TR" sz="3600" b="1" i="1" dirty="0" smtClean="0"/>
              <a:t> ve uygun </a:t>
            </a:r>
            <a:r>
              <a:rPr lang="tr-TR" sz="3600" b="1" i="1" dirty="0"/>
              <a:t>kalp </a:t>
            </a:r>
            <a:r>
              <a:rPr lang="tr-TR" sz="3600" b="1" i="1" dirty="0" smtClean="0"/>
              <a:t>hızına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sz="3600" b="1" i="1" dirty="0" smtClean="0"/>
              <a:t>Uygun </a:t>
            </a:r>
            <a:r>
              <a:rPr lang="tr-TR" sz="3600" b="1" i="1" dirty="0"/>
              <a:t>sistemik ve </a:t>
            </a:r>
            <a:r>
              <a:rPr lang="tr-TR" sz="3600" b="1" i="1" dirty="0" err="1"/>
              <a:t>pulmoner</a:t>
            </a:r>
            <a:r>
              <a:rPr lang="tr-TR" sz="3600" b="1" i="1" dirty="0"/>
              <a:t> </a:t>
            </a:r>
            <a:r>
              <a:rPr lang="tr-TR" sz="3600" b="1" i="1" dirty="0" smtClean="0"/>
              <a:t>dirence bağlıdır</a:t>
            </a:r>
            <a:endParaRPr lang="tr-TR" sz="3600" b="1" i="1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500034" y="928670"/>
            <a:ext cx="8229600" cy="6429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tr-TR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Ard</a:t>
            </a:r>
            <a:r>
              <a:rPr lang="tr-TR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yükü azaltan ilaçlar</a:t>
            </a:r>
            <a:endParaRPr lang="en-US" sz="3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857488" y="1714488"/>
            <a:ext cx="331311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i="1" dirty="0">
                <a:solidFill>
                  <a:srgbClr val="00B050"/>
                </a:solidFill>
                <a:latin typeface="+mn-lt"/>
              </a:rPr>
              <a:t>ACE İnhibitörleri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57158" y="2128816"/>
            <a:ext cx="8569325" cy="4729184"/>
          </a:xfrm>
          <a:prstGeom prst="rect">
            <a:avLst/>
          </a:prstGeom>
        </p:spPr>
        <p:txBody>
          <a:bodyPr/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tr-TR" sz="2400" b="1" i="1" dirty="0" err="1">
                <a:solidFill>
                  <a:schemeClr val="tx2"/>
                </a:solidFill>
                <a:latin typeface="+mj-lt"/>
                <a:cs typeface="+mn-cs"/>
              </a:rPr>
              <a:t>Anjiotensin</a:t>
            </a:r>
            <a:r>
              <a:rPr lang="tr-TR" sz="2400" b="1" i="1" dirty="0">
                <a:solidFill>
                  <a:schemeClr val="tx2"/>
                </a:solidFill>
                <a:latin typeface="+mj-lt"/>
                <a:cs typeface="+mn-cs"/>
              </a:rPr>
              <a:t> dönüştürücü enzim inhibitörleri, </a:t>
            </a:r>
            <a:r>
              <a:rPr lang="tr-TR" sz="2400" b="1" i="1" dirty="0" err="1" smtClean="0">
                <a:solidFill>
                  <a:schemeClr val="tx2"/>
                </a:solidFill>
                <a:latin typeface="+mj-lt"/>
                <a:cs typeface="+mn-cs"/>
              </a:rPr>
              <a:t>anjiotensin</a:t>
            </a:r>
            <a:r>
              <a:rPr lang="tr-TR" sz="2400" b="1" i="1" dirty="0" smtClean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tr-TR" sz="2400" b="1" i="1" dirty="0" err="1" smtClean="0">
                <a:solidFill>
                  <a:schemeClr val="tx2"/>
                </a:solidFill>
                <a:latin typeface="+mj-lt"/>
                <a:cs typeface="+mn-cs"/>
              </a:rPr>
              <a:t>I’den</a:t>
            </a:r>
            <a:r>
              <a:rPr lang="tr-TR" sz="2400" b="1" i="1" dirty="0" smtClean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tr-TR" sz="2400" b="1" i="1" dirty="0" err="1" smtClean="0">
                <a:solidFill>
                  <a:schemeClr val="tx2"/>
                </a:solidFill>
                <a:latin typeface="+mj-lt"/>
                <a:cs typeface="+mn-cs"/>
              </a:rPr>
              <a:t>anjiotensin</a:t>
            </a:r>
            <a:r>
              <a:rPr lang="tr-TR" sz="2400" b="1" i="1" dirty="0" smtClean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tr-TR" sz="2400" b="1" i="1" dirty="0">
                <a:solidFill>
                  <a:schemeClr val="tx2"/>
                </a:solidFill>
                <a:latin typeface="+mj-lt"/>
                <a:cs typeface="+mn-cs"/>
              </a:rPr>
              <a:t>II oluşumunu </a:t>
            </a:r>
            <a:r>
              <a:rPr lang="tr-TR" sz="2400" b="1" i="1" dirty="0" smtClean="0">
                <a:solidFill>
                  <a:schemeClr val="tx2"/>
                </a:solidFill>
                <a:latin typeface="+mj-lt"/>
                <a:cs typeface="+mn-cs"/>
              </a:rPr>
              <a:t>ve </a:t>
            </a:r>
            <a:r>
              <a:rPr lang="tr-TR" sz="2400" b="1" i="1" dirty="0" err="1">
                <a:solidFill>
                  <a:schemeClr val="accent1"/>
                </a:solidFill>
                <a:latin typeface="+mj-lt"/>
                <a:cs typeface="+mn-cs"/>
              </a:rPr>
              <a:t>bradikinin</a:t>
            </a:r>
            <a:r>
              <a:rPr lang="tr-TR" sz="2400" b="1" i="1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tr-TR" sz="2400" b="1" i="1" dirty="0" smtClean="0">
                <a:solidFill>
                  <a:schemeClr val="tx2"/>
                </a:solidFill>
                <a:latin typeface="+mj-lt"/>
                <a:cs typeface="+mn-cs"/>
              </a:rPr>
              <a:t>yıkılmasını engelleyerek sistemik </a:t>
            </a:r>
            <a:r>
              <a:rPr lang="tr-TR" sz="2400" b="1" i="1" dirty="0" err="1">
                <a:solidFill>
                  <a:schemeClr val="tx2"/>
                </a:solidFill>
                <a:latin typeface="+mj-lt"/>
                <a:cs typeface="+mn-cs"/>
              </a:rPr>
              <a:t>vasküler</a:t>
            </a:r>
            <a:r>
              <a:rPr lang="tr-TR" sz="2400" b="1" i="1" dirty="0">
                <a:solidFill>
                  <a:schemeClr val="tx2"/>
                </a:solidFill>
                <a:latin typeface="+mj-lt"/>
                <a:cs typeface="+mn-cs"/>
              </a:rPr>
              <a:t> direnci düşürürler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tr-TR" sz="2400" b="1" i="1" dirty="0">
                <a:solidFill>
                  <a:schemeClr val="tx2"/>
                </a:solidFill>
                <a:latin typeface="+mj-lt"/>
                <a:cs typeface="+mn-cs"/>
              </a:rPr>
              <a:t>Ön yükü de </a:t>
            </a:r>
            <a:r>
              <a:rPr lang="tr-TR" sz="2400" b="1" i="1" dirty="0" smtClean="0">
                <a:solidFill>
                  <a:schemeClr val="tx2"/>
                </a:solidFill>
                <a:latin typeface="+mj-lt"/>
                <a:cs typeface="+mn-cs"/>
              </a:rPr>
              <a:t>azaltan </a:t>
            </a:r>
            <a:r>
              <a:rPr lang="tr-TR" sz="2400" b="1" i="1" dirty="0" err="1" smtClean="0">
                <a:solidFill>
                  <a:srgbClr val="00B0F0"/>
                </a:solidFill>
                <a:latin typeface="+mj-lt"/>
                <a:cs typeface="+mn-cs"/>
              </a:rPr>
              <a:t>mikst</a:t>
            </a:r>
            <a:r>
              <a:rPr lang="tr-TR" sz="2400" b="1" i="1" dirty="0" smtClean="0">
                <a:solidFill>
                  <a:srgbClr val="00B0F0"/>
                </a:solidFill>
                <a:latin typeface="+mj-lt"/>
                <a:cs typeface="+mn-cs"/>
              </a:rPr>
              <a:t> </a:t>
            </a:r>
            <a:r>
              <a:rPr lang="tr-TR" sz="2400" b="1" i="1" dirty="0" err="1" smtClean="0">
                <a:solidFill>
                  <a:srgbClr val="00B0F0"/>
                </a:solidFill>
                <a:latin typeface="+mj-lt"/>
                <a:cs typeface="+mn-cs"/>
              </a:rPr>
              <a:t>vazodilatörlerdir</a:t>
            </a:r>
            <a:endParaRPr lang="tr-TR" sz="2400" b="1" i="1" dirty="0">
              <a:solidFill>
                <a:srgbClr val="00B0F0"/>
              </a:solidFill>
              <a:latin typeface="+mj-lt"/>
              <a:cs typeface="+mn-cs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tr-TR" sz="2400" b="1" i="1" dirty="0" err="1">
                <a:solidFill>
                  <a:schemeClr val="tx2"/>
                </a:solidFill>
                <a:latin typeface="+mj-lt"/>
                <a:cs typeface="+mn-cs"/>
              </a:rPr>
              <a:t>Kaptopril</a:t>
            </a:r>
            <a:r>
              <a:rPr lang="tr-TR" sz="2400" b="1" i="1" dirty="0">
                <a:solidFill>
                  <a:schemeClr val="tx2"/>
                </a:solidFill>
                <a:latin typeface="+mj-lt"/>
                <a:cs typeface="+mn-cs"/>
              </a:rPr>
              <a:t> ve </a:t>
            </a:r>
            <a:r>
              <a:rPr lang="tr-TR" sz="2400" b="1" i="1" dirty="0" err="1">
                <a:solidFill>
                  <a:schemeClr val="tx2"/>
                </a:solidFill>
                <a:latin typeface="+mj-lt"/>
                <a:cs typeface="+mn-cs"/>
              </a:rPr>
              <a:t>enalapril</a:t>
            </a:r>
            <a:r>
              <a:rPr lang="tr-TR" sz="2400" b="1" i="1" dirty="0">
                <a:solidFill>
                  <a:schemeClr val="tx2"/>
                </a:solidFill>
                <a:latin typeface="+mj-lt"/>
                <a:cs typeface="+mn-cs"/>
              </a:rPr>
              <a:t> en bilinenleridir, en sık kullanılan </a:t>
            </a:r>
            <a:r>
              <a:rPr lang="tr-TR" sz="2400" b="1" i="1" dirty="0" err="1">
                <a:solidFill>
                  <a:schemeClr val="tx2"/>
                </a:solidFill>
                <a:latin typeface="+mj-lt"/>
                <a:cs typeface="+mn-cs"/>
              </a:rPr>
              <a:t>kaptoprildir</a:t>
            </a:r>
            <a:r>
              <a:rPr lang="tr-TR" sz="2400" b="1" i="1" dirty="0">
                <a:solidFill>
                  <a:schemeClr val="tx2"/>
                </a:solidFill>
                <a:latin typeface="+mj-lt"/>
                <a:cs typeface="+mn-cs"/>
              </a:rPr>
              <a:t>. Aç karına alınmalıdırlar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tr-TR" sz="2400" b="1" i="1" dirty="0" err="1">
                <a:solidFill>
                  <a:schemeClr val="tx2"/>
                </a:solidFill>
                <a:latin typeface="+mj-lt"/>
                <a:cs typeface="+mn-cs"/>
              </a:rPr>
              <a:t>Kaptopril</a:t>
            </a:r>
            <a:r>
              <a:rPr lang="tr-TR" sz="2400" b="1" i="1" dirty="0">
                <a:solidFill>
                  <a:schemeClr val="tx2"/>
                </a:solidFill>
                <a:latin typeface="+mj-lt"/>
                <a:cs typeface="+mn-cs"/>
              </a:rPr>
              <a:t> dozu: </a:t>
            </a:r>
            <a:r>
              <a:rPr lang="tr-TR" sz="2400" b="1" i="1" dirty="0">
                <a:solidFill>
                  <a:schemeClr val="tx2"/>
                </a:solidFill>
                <a:latin typeface="+mj-lt"/>
              </a:rPr>
              <a:t>Süt çocuğunda 0.1-0.5 mg/kg/doz her 6-8 saatte bir tekrarlanır (</a:t>
            </a:r>
            <a:r>
              <a:rPr lang="tr-TR" sz="2400" b="1" i="1" dirty="0" err="1">
                <a:solidFill>
                  <a:schemeClr val="tx2"/>
                </a:solidFill>
                <a:latin typeface="+mj-lt"/>
              </a:rPr>
              <a:t>Max</a:t>
            </a:r>
            <a:r>
              <a:rPr lang="tr-TR" sz="2400" b="1" i="1" dirty="0">
                <a:solidFill>
                  <a:schemeClr val="tx2"/>
                </a:solidFill>
                <a:latin typeface="+mj-lt"/>
              </a:rPr>
              <a:t> 4 mg/kg/gün, </a:t>
            </a:r>
            <a:r>
              <a:rPr lang="tr-TR" sz="2400" b="1" i="1" dirty="0" err="1">
                <a:solidFill>
                  <a:schemeClr val="tx2"/>
                </a:solidFill>
                <a:latin typeface="+mj-lt"/>
              </a:rPr>
              <a:t>adolesanlarda</a:t>
            </a:r>
            <a:r>
              <a:rPr lang="tr-TR" sz="2400" b="1" i="1" dirty="0">
                <a:solidFill>
                  <a:schemeClr val="tx2"/>
                </a:solidFill>
                <a:latin typeface="+mj-lt"/>
              </a:rPr>
              <a:t> 50-75 mg/gün)</a:t>
            </a:r>
            <a:endParaRPr lang="tr-TR" sz="2400" b="1" i="1" dirty="0">
              <a:solidFill>
                <a:schemeClr val="tx2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786" y="1643050"/>
            <a:ext cx="8172450" cy="571500"/>
          </a:xfrm>
        </p:spPr>
        <p:txBody>
          <a:bodyPr>
            <a:normAutofit fontScale="90000"/>
          </a:bodyPr>
          <a:lstStyle/>
          <a:p>
            <a:pPr marL="342900" indent="-342900" algn="l">
              <a:lnSpc>
                <a:spcPct val="140000"/>
              </a:lnSpc>
              <a:defRPr/>
            </a:pPr>
            <a:r>
              <a:rPr lang="tr-TR" sz="27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2700" b="1" dirty="0" smtClean="0">
                <a:solidFill>
                  <a:schemeClr val="tx1"/>
                </a:solidFill>
                <a:latin typeface="+mn-lt"/>
              </a:rPr>
            </a:br>
            <a:r>
              <a:rPr lang="tr-TR" sz="2700" b="1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tr-TR" sz="2700" b="1" i="1" dirty="0" smtClean="0">
                <a:solidFill>
                  <a:schemeClr val="tx2"/>
                </a:solidFill>
                <a:latin typeface="+mn-lt"/>
              </a:rPr>
              <a:t>Nitrogliserin (i.v 0.5-2 </a:t>
            </a:r>
            <a:r>
              <a:rPr lang="en-US" sz="2700" b="1" i="1" dirty="0" smtClean="0">
                <a:solidFill>
                  <a:schemeClr val="tx2"/>
                </a:solidFill>
                <a:latin typeface="+mn-lt"/>
              </a:rPr>
              <a:t>µ</a:t>
            </a:r>
            <a:r>
              <a:rPr lang="tr-TR" sz="2700" b="1" i="1" dirty="0" smtClean="0">
                <a:solidFill>
                  <a:schemeClr val="tx2"/>
                </a:solidFill>
                <a:latin typeface="+mn-lt"/>
              </a:rPr>
              <a:t>gr/kg/</a:t>
            </a:r>
            <a:r>
              <a:rPr lang="tr-TR" sz="2700" b="1" i="1" dirty="0" err="1" smtClean="0">
                <a:solidFill>
                  <a:schemeClr val="tx2"/>
                </a:solidFill>
                <a:latin typeface="+mn-lt"/>
              </a:rPr>
              <a:t>dk</a:t>
            </a:r>
            <a:r>
              <a:rPr lang="tr-TR" sz="2700" b="1" i="1" dirty="0" smtClean="0">
                <a:solidFill>
                  <a:schemeClr val="tx2"/>
                </a:solidFill>
                <a:latin typeface="+mn-lt"/>
              </a:rPr>
              <a:t>; max:6 </a:t>
            </a:r>
            <a:r>
              <a:rPr lang="en-US" sz="2700" b="1" i="1" dirty="0" smtClean="0">
                <a:solidFill>
                  <a:schemeClr val="tx2"/>
                </a:solidFill>
                <a:latin typeface="+mn-lt"/>
              </a:rPr>
              <a:t>µ</a:t>
            </a:r>
            <a:r>
              <a:rPr lang="tr-TR" sz="2700" b="1" i="1" dirty="0" smtClean="0">
                <a:solidFill>
                  <a:schemeClr val="tx2"/>
                </a:solidFill>
                <a:latin typeface="+mn-lt"/>
              </a:rPr>
              <a:t>gr/kg/</a:t>
            </a:r>
            <a:r>
              <a:rPr lang="tr-TR" sz="2700" b="1" i="1" dirty="0" err="1" smtClean="0">
                <a:solidFill>
                  <a:schemeClr val="tx2"/>
                </a:solidFill>
                <a:latin typeface="+mn-lt"/>
              </a:rPr>
              <a:t>dk</a:t>
            </a:r>
            <a:r>
              <a:rPr lang="tr-TR" sz="2700" b="1" i="1" dirty="0" smtClean="0">
                <a:solidFill>
                  <a:schemeClr val="tx2"/>
                </a:solidFill>
                <a:latin typeface="+mn-lt"/>
              </a:rPr>
              <a:t>)</a:t>
            </a:r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tr-TR" sz="20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85786" y="2857496"/>
            <a:ext cx="7945437" cy="1214438"/>
          </a:xfrm>
        </p:spPr>
        <p:txBody>
          <a:bodyPr/>
          <a:lstStyle/>
          <a:p>
            <a:pPr>
              <a:lnSpc>
                <a:spcPct val="140000"/>
              </a:lnSpc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       </a:t>
            </a:r>
            <a:r>
              <a:rPr lang="tr-TR" sz="2400" b="1" i="1" dirty="0" err="1" smtClean="0"/>
              <a:t>Hidralazin</a:t>
            </a:r>
            <a:r>
              <a:rPr lang="tr-TR" sz="2400" b="1" i="1" dirty="0" smtClean="0"/>
              <a:t> (i.v 0.1-0.2 mg/kg/q6h; </a:t>
            </a:r>
            <a:r>
              <a:rPr lang="tr-TR" sz="2400" b="1" i="1" dirty="0" err="1" smtClean="0"/>
              <a:t>max</a:t>
            </a:r>
            <a:r>
              <a:rPr lang="tr-TR" sz="2400" b="1" i="1" dirty="0" smtClean="0"/>
              <a:t>:2 mg/kg)</a:t>
            </a:r>
          </a:p>
          <a:p>
            <a:pPr marL="303213" lvl="1" indent="0">
              <a:lnSpc>
                <a:spcPct val="140000"/>
              </a:lnSpc>
              <a:buClr>
                <a:srgbClr val="FF3300"/>
              </a:buClr>
              <a:buSzTx/>
              <a:buFont typeface="Symbol" pitchFamily="18" charset="2"/>
              <a:buNone/>
            </a:pPr>
            <a:r>
              <a:rPr lang="tr-TR" sz="2400" b="1" i="1" dirty="0" smtClean="0"/>
              <a:t>   Nitrik oksit (</a:t>
            </a:r>
            <a:r>
              <a:rPr lang="tr-TR" sz="2400" b="1" i="1" dirty="0" err="1" smtClean="0"/>
              <a:t>inhale</a:t>
            </a:r>
            <a:r>
              <a:rPr lang="tr-TR" sz="2400" b="1" i="1" dirty="0" smtClean="0"/>
              <a:t>, EDRF)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</a:pPr>
            <a:r>
              <a:rPr lang="tr-TR" sz="2000" b="1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282" y="2357430"/>
            <a:ext cx="8572560" cy="479425"/>
          </a:xfrm>
          <a:prstGeom prst="rect">
            <a:avLst/>
          </a:prstGeom>
        </p:spPr>
        <p:txBody>
          <a:bodyPr anchor="ctr"/>
          <a:lstStyle/>
          <a:p>
            <a:pPr marL="484632" fontAlgn="auto">
              <a:spcAft>
                <a:spcPts val="0"/>
              </a:spcAft>
              <a:defRPr/>
            </a:pPr>
            <a:r>
              <a:rPr lang="tr-TR" sz="2600" b="1" i="1" dirty="0" err="1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Ard</a:t>
            </a:r>
            <a:r>
              <a:rPr lang="tr-TR" sz="2600" b="1" i="1" dirty="0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 </a:t>
            </a:r>
            <a:r>
              <a:rPr lang="tr-TR" sz="2600" b="1" i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yükü azaltmakta kullanılan diğer </a:t>
            </a:r>
            <a:r>
              <a:rPr lang="tr-TR" sz="2600" b="1" i="1" dirty="0" err="1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arteriyel</a:t>
            </a:r>
            <a:r>
              <a:rPr lang="tr-TR" sz="2600" b="1" i="1" dirty="0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 </a:t>
            </a:r>
            <a:r>
              <a:rPr lang="tr-TR" sz="2600" b="1" i="1" dirty="0" err="1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dilatörler</a:t>
            </a:r>
            <a:endParaRPr lang="tr-TR" sz="2600" b="1" i="1" dirty="0">
              <a:solidFill>
                <a:srgbClr val="00B0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0781" y="1214422"/>
            <a:ext cx="8993219" cy="477838"/>
          </a:xfrm>
          <a:prstGeom prst="rect">
            <a:avLst/>
          </a:prstGeom>
        </p:spPr>
        <p:txBody>
          <a:bodyPr anchor="ctr"/>
          <a:lstStyle/>
          <a:p>
            <a:pPr marL="484632" fontAlgn="auto">
              <a:spcAft>
                <a:spcPts val="0"/>
              </a:spcAft>
              <a:defRPr/>
            </a:pPr>
            <a:r>
              <a:rPr lang="tr-TR" sz="26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tr-TR" sz="2600" b="1" i="1" dirty="0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Ön </a:t>
            </a:r>
            <a:r>
              <a:rPr lang="tr-TR" sz="2600" b="1" i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yükü azaltmakta kullanılan diğer </a:t>
            </a:r>
            <a:r>
              <a:rPr lang="tr-TR" sz="2600" b="1" i="1" dirty="0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ilaçlar (</a:t>
            </a:r>
            <a:r>
              <a:rPr lang="tr-TR" sz="2600" b="1" i="1" dirty="0" err="1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venodilatörler</a:t>
            </a:r>
            <a:r>
              <a:rPr lang="tr-TR" sz="2600" b="1" i="1" dirty="0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)</a:t>
            </a:r>
            <a:endParaRPr lang="tr-TR" sz="2600" b="1" i="1" dirty="0">
              <a:solidFill>
                <a:srgbClr val="00B0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2844" y="4143375"/>
            <a:ext cx="9001156" cy="479425"/>
          </a:xfrm>
          <a:prstGeom prst="rect">
            <a:avLst/>
          </a:prstGeom>
        </p:spPr>
        <p:txBody>
          <a:bodyPr anchor="ctr"/>
          <a:lstStyle/>
          <a:p>
            <a:pPr marL="484632" fontAlgn="auto">
              <a:spcAft>
                <a:spcPts val="0"/>
              </a:spcAft>
              <a:defRPr/>
            </a:pPr>
            <a:r>
              <a:rPr lang="tr-TR" sz="26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tr-TR" sz="2600" b="1" i="1" dirty="0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Diğer </a:t>
            </a:r>
            <a:r>
              <a:rPr lang="tr-TR" sz="2600" b="1" i="1" dirty="0" err="1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mikst</a:t>
            </a:r>
            <a:r>
              <a:rPr lang="tr-TR" sz="2600" b="1" i="1" dirty="0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 </a:t>
            </a:r>
            <a:r>
              <a:rPr lang="tr-TR" sz="2600" b="1" i="1" dirty="0" err="1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vazodilatörler</a:t>
            </a:r>
            <a:endParaRPr lang="tr-TR" sz="2600" b="1" i="1" dirty="0">
              <a:solidFill>
                <a:srgbClr val="00B0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0100" y="4572008"/>
            <a:ext cx="780256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6263" lvl="1" indent="-273050" eaLnBrk="0" hangingPunct="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defRPr/>
            </a:pP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ACE </a:t>
            </a:r>
            <a:r>
              <a:rPr lang="tr-TR" sz="2400" b="1" i="1" dirty="0">
                <a:solidFill>
                  <a:schemeClr val="tx2"/>
                </a:solidFill>
                <a:latin typeface="+mn-lt"/>
                <a:cs typeface="+mn-cs"/>
              </a:rPr>
              <a:t>inhibitörleri</a:t>
            </a:r>
          </a:p>
          <a:p>
            <a:pPr marL="576263" lvl="1" indent="-273050" eaLnBrk="0" hangingPunct="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defRPr/>
            </a:pPr>
            <a:r>
              <a:rPr lang="tr-TR" sz="2400" b="1" i="1" dirty="0" err="1">
                <a:solidFill>
                  <a:schemeClr val="tx2"/>
                </a:solidFill>
                <a:latin typeface="+mn-lt"/>
                <a:cs typeface="+mn-cs"/>
              </a:rPr>
              <a:t>Nitroprussid</a:t>
            </a:r>
            <a:r>
              <a:rPr lang="tr-TR" sz="2400" b="1" i="1" dirty="0">
                <a:solidFill>
                  <a:schemeClr val="tx2"/>
                </a:solidFill>
                <a:latin typeface="+mn-lt"/>
                <a:cs typeface="+mn-cs"/>
              </a:rPr>
              <a:t> (i.v 0.5-8 </a:t>
            </a:r>
            <a:r>
              <a:rPr lang="en-US" sz="2400" b="1" i="1" dirty="0">
                <a:solidFill>
                  <a:schemeClr val="tx2"/>
                </a:solidFill>
                <a:latin typeface="+mn-lt"/>
                <a:cs typeface="+mn-cs"/>
              </a:rPr>
              <a:t>µ</a:t>
            </a:r>
            <a:r>
              <a:rPr lang="tr-TR" sz="2400" b="1" i="1" dirty="0">
                <a:solidFill>
                  <a:schemeClr val="tx2"/>
                </a:solidFill>
                <a:latin typeface="+mn-lt"/>
                <a:cs typeface="+mn-cs"/>
              </a:rPr>
              <a:t>gr/kg/</a:t>
            </a:r>
            <a:r>
              <a:rPr lang="tr-TR" sz="2400" b="1" i="1" dirty="0" err="1">
                <a:solidFill>
                  <a:schemeClr val="tx2"/>
                </a:solidFill>
                <a:latin typeface="+mn-lt"/>
                <a:cs typeface="+mn-cs"/>
              </a:rPr>
              <a:t>dk</a:t>
            </a:r>
            <a:r>
              <a:rPr lang="tr-TR" sz="2400" b="1" i="1" dirty="0">
                <a:solidFill>
                  <a:schemeClr val="tx2"/>
                </a:solidFill>
                <a:latin typeface="+mn-lt"/>
                <a:cs typeface="+mn-cs"/>
              </a:rPr>
              <a:t>) </a:t>
            </a:r>
          </a:p>
          <a:p>
            <a:pPr marL="576263" lvl="1" indent="-273050" eaLnBrk="0" hangingPunct="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defRPr/>
            </a:pPr>
            <a:r>
              <a:rPr lang="tr-TR" sz="2400" b="1" i="1" dirty="0" err="1">
                <a:solidFill>
                  <a:schemeClr val="tx2"/>
                </a:solidFill>
                <a:latin typeface="+mn-lt"/>
                <a:cs typeface="+mn-cs"/>
              </a:rPr>
              <a:t>Prazosin</a:t>
            </a:r>
            <a:r>
              <a:rPr lang="tr-TR" sz="2400" b="1" i="1" dirty="0">
                <a:solidFill>
                  <a:schemeClr val="tx2"/>
                </a:solidFill>
                <a:latin typeface="+mn-lt"/>
                <a:cs typeface="+mn-cs"/>
              </a:rPr>
              <a:t> (oral 25-150 </a:t>
            </a:r>
            <a:r>
              <a:rPr lang="en-US" sz="2400" b="1" i="1" dirty="0">
                <a:solidFill>
                  <a:schemeClr val="tx2"/>
                </a:solidFill>
                <a:latin typeface="+mn-lt"/>
                <a:cs typeface="+mn-cs"/>
              </a:rPr>
              <a:t>µ</a:t>
            </a:r>
            <a:r>
              <a:rPr lang="tr-TR" sz="2400" b="1" i="1" dirty="0">
                <a:solidFill>
                  <a:schemeClr val="tx2"/>
                </a:solidFill>
                <a:latin typeface="+mn-lt"/>
                <a:cs typeface="+mn-cs"/>
              </a:rPr>
              <a:t>gr/kg/gün, q4h) </a:t>
            </a:r>
            <a:endParaRPr lang="tr-TR" sz="2400" b="1" i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576263" lvl="1" indent="-273050" eaLnBrk="0" hangingPunct="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defRPr/>
            </a:pP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Anjiyotensin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 reseptör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blokerleri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 (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Losartan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)*</a:t>
            </a:r>
            <a:r>
              <a:rPr lang="tr-TR" sz="2400" b="1" i="1" dirty="0">
                <a:solidFill>
                  <a:schemeClr val="tx2"/>
                </a:solidFill>
                <a:latin typeface="+mn-lt"/>
                <a:cs typeface="+mn-cs"/>
              </a:rPr>
              <a:t>	</a:t>
            </a:r>
          </a:p>
        </p:txBody>
      </p:sp>
      <p:cxnSp>
        <p:nvCxnSpPr>
          <p:cNvPr id="10" name="9 Düz Ok Bağlayıcısı"/>
          <p:cNvCxnSpPr/>
          <p:nvPr/>
        </p:nvCxnSpPr>
        <p:spPr>
          <a:xfrm flipV="1">
            <a:off x="5643570" y="5143512"/>
            <a:ext cx="357190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>
            <a:off x="4714876" y="3857628"/>
            <a:ext cx="1214446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 rot="16200000" flipH="1">
            <a:off x="4500562" y="2285992"/>
            <a:ext cx="1428760" cy="14287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Metin kutusu"/>
          <p:cNvSpPr txBox="1"/>
          <p:nvPr/>
        </p:nvSpPr>
        <p:spPr>
          <a:xfrm>
            <a:off x="6000760" y="3571876"/>
            <a:ext cx="3143240" cy="163121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latin typeface="+mn-lt"/>
              </a:rPr>
              <a:t>NO ilişkili </a:t>
            </a:r>
            <a:r>
              <a:rPr lang="tr-TR" sz="2000" b="1" dirty="0" err="1" smtClean="0">
                <a:latin typeface="+mn-lt"/>
              </a:rPr>
              <a:t>vazodilatörlerdir</a:t>
            </a:r>
            <a:r>
              <a:rPr lang="tr-TR" sz="2000" b="1" dirty="0" smtClean="0">
                <a:latin typeface="+mn-lt"/>
              </a:rPr>
              <a:t>. Hipotansiyon, </a:t>
            </a:r>
            <a:r>
              <a:rPr lang="tr-TR" sz="2000" b="1" dirty="0" err="1" smtClean="0">
                <a:latin typeface="+mn-lt"/>
              </a:rPr>
              <a:t>siyanid</a:t>
            </a:r>
            <a:r>
              <a:rPr lang="tr-TR" sz="2000" b="1" dirty="0" smtClean="0">
                <a:latin typeface="+mn-lt"/>
              </a:rPr>
              <a:t> </a:t>
            </a:r>
            <a:r>
              <a:rPr lang="tr-TR" sz="2000" b="1" dirty="0" err="1" smtClean="0">
                <a:latin typeface="+mn-lt"/>
              </a:rPr>
              <a:t>toksisitesi</a:t>
            </a:r>
            <a:r>
              <a:rPr lang="tr-TR" sz="2000" b="1" dirty="0" smtClean="0">
                <a:latin typeface="+mn-lt"/>
              </a:rPr>
              <a:t> ve </a:t>
            </a:r>
            <a:r>
              <a:rPr lang="tr-TR" sz="2000" b="1" dirty="0" err="1" smtClean="0">
                <a:latin typeface="+mn-lt"/>
              </a:rPr>
              <a:t>methemoglobinemi</a:t>
            </a:r>
            <a:r>
              <a:rPr lang="tr-TR" sz="2000" b="1" dirty="0" smtClean="0">
                <a:latin typeface="+mn-lt"/>
              </a:rPr>
              <a:t> yapabilirler</a:t>
            </a:r>
            <a:endParaRPr lang="tr-TR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720" y="1571612"/>
            <a:ext cx="8643998" cy="528638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smtClean="0"/>
              <a:t>Sempatik sistem aktivasyonunun yol açtığı </a:t>
            </a:r>
            <a:r>
              <a:rPr lang="tr-TR" sz="2600" b="1" i="1" dirty="0" err="1" smtClean="0"/>
              <a:t>vazokonstriksiyon</a:t>
            </a:r>
            <a:r>
              <a:rPr lang="tr-TR" sz="2600" b="1" i="1" dirty="0" smtClean="0"/>
              <a:t>, sodyum tutulumu, kardiyak </a:t>
            </a:r>
            <a:r>
              <a:rPr lang="tr-TR" sz="2600" b="1" i="1" dirty="0" err="1" smtClean="0"/>
              <a:t>hipertrofi</a:t>
            </a:r>
            <a:r>
              <a:rPr lang="tr-TR" sz="2600" b="1" i="1" dirty="0" smtClean="0"/>
              <a:t>-koroner kan akımı </a:t>
            </a:r>
            <a:r>
              <a:rPr lang="tr-TR" sz="2600" b="1" i="1" dirty="0" err="1" smtClean="0"/>
              <a:t>imbalansı</a:t>
            </a:r>
            <a:r>
              <a:rPr lang="tr-TR" sz="2600" b="1" i="1" dirty="0" smtClean="0"/>
              <a:t>, </a:t>
            </a:r>
            <a:r>
              <a:rPr lang="tr-TR" sz="2600" b="1" i="1" dirty="0" err="1" smtClean="0"/>
              <a:t>miyokard</a:t>
            </a:r>
            <a:r>
              <a:rPr lang="tr-TR" sz="2600" b="1" i="1" dirty="0" smtClean="0"/>
              <a:t> oksijen ihtiyacında artış, aritmiler ve </a:t>
            </a:r>
            <a:r>
              <a:rPr lang="tr-TR" sz="2600" b="1" i="1" dirty="0" err="1" smtClean="0"/>
              <a:t>apoptozis</a:t>
            </a:r>
            <a:r>
              <a:rPr lang="tr-TR" sz="2600" b="1" i="1" dirty="0" smtClean="0"/>
              <a:t> gibi istenmeyen etkileri engellerler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err="1" smtClean="0"/>
              <a:t>Morbidite</a:t>
            </a:r>
            <a:r>
              <a:rPr lang="tr-TR" sz="2600" b="1" i="1" dirty="0" smtClean="0"/>
              <a:t> ve </a:t>
            </a:r>
            <a:r>
              <a:rPr lang="tr-TR" sz="2600" b="1" i="1" dirty="0" err="1" smtClean="0"/>
              <a:t>mortaliteyi</a:t>
            </a:r>
            <a:r>
              <a:rPr lang="tr-TR" sz="2600" b="1" i="1" dirty="0" smtClean="0"/>
              <a:t> azaltırlar</a:t>
            </a:r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000" b="1" i="1" dirty="0" err="1" smtClean="0"/>
              <a:t>Carvedilol</a:t>
            </a:r>
            <a:r>
              <a:rPr lang="tr-TR" sz="2000" b="1" i="1" dirty="0" smtClean="0"/>
              <a:t>*: </a:t>
            </a:r>
            <a:r>
              <a:rPr lang="tr-TR" sz="2000" b="1" i="1" dirty="0" err="1" smtClean="0"/>
              <a:t>nonselektif</a:t>
            </a:r>
            <a:r>
              <a:rPr lang="tr-TR" sz="2000" b="1" i="1" dirty="0" smtClean="0"/>
              <a:t> </a:t>
            </a:r>
            <a:r>
              <a:rPr lang="tr-TR" sz="2000" b="1" i="1" dirty="0" smtClean="0">
                <a:sym typeface="Symbol" pitchFamily="18" charset="2"/>
              </a:rPr>
              <a:t>-</a:t>
            </a:r>
            <a:r>
              <a:rPr lang="tr-TR" sz="2000" b="1" i="1" dirty="0" err="1" smtClean="0">
                <a:sym typeface="Symbol" pitchFamily="18" charset="2"/>
              </a:rPr>
              <a:t>bloker</a:t>
            </a:r>
            <a:r>
              <a:rPr lang="tr-TR" sz="2000" b="1" i="1" dirty="0" smtClean="0">
                <a:sym typeface="Symbol" pitchFamily="18" charset="2"/>
              </a:rPr>
              <a:t> + -</a:t>
            </a:r>
            <a:r>
              <a:rPr lang="tr-TR" sz="2000" b="1" i="1" dirty="0" err="1" smtClean="0">
                <a:sym typeface="Symbol" pitchFamily="18" charset="2"/>
              </a:rPr>
              <a:t>blo</a:t>
            </a:r>
            <a:r>
              <a:rPr lang="tr-TR" sz="2000" b="1" i="1" dirty="0" err="1" smtClean="0"/>
              <a:t>ker</a:t>
            </a:r>
            <a:r>
              <a:rPr lang="tr-TR" sz="2000" b="1" i="1" dirty="0" smtClean="0"/>
              <a:t> + antioksidan</a:t>
            </a:r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000" b="1" i="1" dirty="0" err="1" smtClean="0"/>
              <a:t>Metoprolol</a:t>
            </a:r>
            <a:r>
              <a:rPr lang="tr-TR" sz="2000" b="1" i="1" dirty="0" smtClean="0"/>
              <a:t>: </a:t>
            </a:r>
            <a:r>
              <a:rPr lang="tr-TR" sz="2000" b="1" i="1" dirty="0" err="1" smtClean="0"/>
              <a:t>selektif</a:t>
            </a:r>
            <a:r>
              <a:rPr lang="tr-TR" sz="2000" b="1" i="1" dirty="0" smtClean="0"/>
              <a:t> </a:t>
            </a:r>
            <a:r>
              <a:rPr lang="tr-TR" sz="2000" b="1" i="1" dirty="0" smtClean="0">
                <a:sym typeface="Symbol" pitchFamily="18" charset="2"/>
              </a:rPr>
              <a:t></a:t>
            </a:r>
            <a:r>
              <a:rPr lang="tr-TR" sz="2000" b="1" i="1" dirty="0" smtClean="0"/>
              <a:t>1-</a:t>
            </a:r>
            <a:r>
              <a:rPr lang="tr-TR" sz="2000" b="1" i="1" dirty="0" err="1" smtClean="0"/>
              <a:t>bloker</a:t>
            </a:r>
            <a:endParaRPr lang="tr-TR" sz="2000" b="1" i="1" dirty="0" smtClean="0"/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000" b="1" i="1" dirty="0" err="1" smtClean="0"/>
              <a:t>Nebivolol</a:t>
            </a:r>
            <a:r>
              <a:rPr lang="tr-TR" sz="2000" b="1" i="1" dirty="0" smtClean="0"/>
              <a:t>: </a:t>
            </a:r>
            <a:r>
              <a:rPr lang="tr-TR" sz="2000" b="1" i="1" dirty="0" err="1" smtClean="0"/>
              <a:t>selektif</a:t>
            </a:r>
            <a:r>
              <a:rPr lang="tr-TR" sz="2000" b="1" i="1" dirty="0" smtClean="0"/>
              <a:t> </a:t>
            </a:r>
            <a:r>
              <a:rPr lang="tr-TR" sz="2000" b="1" i="1" dirty="0" smtClean="0">
                <a:sym typeface="Symbol" pitchFamily="18" charset="2"/>
              </a:rPr>
              <a:t></a:t>
            </a:r>
            <a:r>
              <a:rPr lang="tr-TR" sz="2000" b="1" i="1" dirty="0" smtClean="0"/>
              <a:t>1-</a:t>
            </a:r>
            <a:r>
              <a:rPr lang="tr-TR" sz="2000" b="1" i="1" dirty="0" err="1" smtClean="0"/>
              <a:t>bloker</a:t>
            </a:r>
            <a:r>
              <a:rPr lang="tr-TR" sz="2000" b="1" i="1" dirty="0" smtClean="0"/>
              <a:t> + NO ilişkili </a:t>
            </a:r>
            <a:r>
              <a:rPr lang="tr-TR" sz="2000" b="1" i="1" dirty="0" err="1" smtClean="0"/>
              <a:t>vazodilatör</a:t>
            </a:r>
            <a:r>
              <a:rPr lang="tr-TR" sz="2000" b="1" i="1" dirty="0" smtClean="0"/>
              <a:t> etki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dirty="0" smtClean="0">
                <a:latin typeface="Verdana" pitchFamily="34" charset="0"/>
              </a:rPr>
              <a:t>	</a:t>
            </a:r>
          </a:p>
        </p:txBody>
      </p:sp>
      <p:sp>
        <p:nvSpPr>
          <p:cNvPr id="5222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28662" y="357166"/>
            <a:ext cx="7775575" cy="588985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1" dirty="0" smtClean="0">
                <a:solidFill>
                  <a:srgbClr val="FF0000"/>
                </a:solidFill>
              </a:rPr>
              <a:t>KKY tedavisinde kullanılan diğer ilaçlar</a:t>
            </a:r>
            <a:endParaRPr lang="en-US" sz="36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714480" y="1214422"/>
            <a:ext cx="57594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i="1" dirty="0">
                <a:solidFill>
                  <a:srgbClr val="00B050"/>
                </a:solidFill>
                <a:latin typeface="+mj-lt"/>
              </a:rPr>
              <a:t>Beta-</a:t>
            </a:r>
            <a:r>
              <a:rPr lang="tr-TR" sz="2800" b="1" i="1" dirty="0" err="1">
                <a:solidFill>
                  <a:srgbClr val="00B050"/>
                </a:solidFill>
                <a:latin typeface="+mj-lt"/>
              </a:rPr>
              <a:t>blokerler</a:t>
            </a:r>
            <a:endParaRPr lang="tr-TR" sz="2800" b="1" i="1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857356" y="1285860"/>
            <a:ext cx="57594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i="1" dirty="0">
                <a:solidFill>
                  <a:srgbClr val="00B050"/>
                </a:solidFill>
                <a:latin typeface="+mj-lt"/>
              </a:rPr>
              <a:t>Beta-</a:t>
            </a:r>
            <a:r>
              <a:rPr lang="tr-TR" sz="2800" b="1" i="1" dirty="0" err="1">
                <a:solidFill>
                  <a:srgbClr val="00B050"/>
                </a:solidFill>
                <a:latin typeface="+mj-lt"/>
              </a:rPr>
              <a:t>blokerler</a:t>
            </a:r>
            <a:endParaRPr lang="tr-TR" sz="2800" b="1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1714488"/>
            <a:ext cx="8642350" cy="23764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tr-TR" sz="2600" b="1" i="1" u="sng" dirty="0">
                <a:solidFill>
                  <a:srgbClr val="FF0000"/>
                </a:solidFill>
                <a:latin typeface="+mj-lt"/>
                <a:cs typeface="+mn-cs"/>
              </a:rPr>
              <a:t>Hafif-orta</a:t>
            </a: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tr-TR" sz="2600" b="1" i="1" dirty="0">
                <a:solidFill>
                  <a:srgbClr val="FF0000"/>
                </a:solidFill>
                <a:latin typeface="+mj-lt"/>
                <a:cs typeface="+mn-cs"/>
              </a:rPr>
              <a:t>kronik</a:t>
            </a: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 kalp yetersizliğinde </a:t>
            </a:r>
            <a:r>
              <a:rPr lang="tr-TR" sz="2600" b="1" i="1" dirty="0" err="1">
                <a:solidFill>
                  <a:schemeClr val="tx2"/>
                </a:solidFill>
                <a:latin typeface="+mj-lt"/>
                <a:cs typeface="+mn-cs"/>
              </a:rPr>
              <a:t>endikedir</a:t>
            </a:r>
            <a:endParaRPr lang="tr-TR" sz="2600" b="1" i="1" dirty="0">
              <a:solidFill>
                <a:schemeClr val="tx2"/>
              </a:solidFill>
              <a:latin typeface="+mj-lt"/>
              <a:cs typeface="+mn-cs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Akut dönemde veya iv pozitif </a:t>
            </a:r>
            <a:r>
              <a:rPr lang="tr-TR" sz="2600" b="1" i="1" dirty="0" err="1">
                <a:solidFill>
                  <a:schemeClr val="tx2"/>
                </a:solidFill>
                <a:latin typeface="+mj-lt"/>
                <a:cs typeface="+mn-cs"/>
              </a:rPr>
              <a:t>inotrop</a:t>
            </a: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 destek alanlarda verilmez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Hipotansiyon, </a:t>
            </a:r>
            <a:r>
              <a:rPr lang="tr-TR" sz="2600" b="1" i="1" dirty="0" err="1">
                <a:solidFill>
                  <a:schemeClr val="tx2"/>
                </a:solidFill>
                <a:latin typeface="+mj-lt"/>
                <a:cs typeface="+mn-cs"/>
              </a:rPr>
              <a:t>bradikardi</a:t>
            </a: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, yorgunluk, sıvı </a:t>
            </a:r>
            <a:r>
              <a:rPr lang="tr-TR" sz="2600" b="1" i="1" dirty="0" err="1">
                <a:solidFill>
                  <a:schemeClr val="tx2"/>
                </a:solidFill>
                <a:latin typeface="+mj-lt"/>
                <a:cs typeface="+mn-cs"/>
              </a:rPr>
              <a:t>retansiyonu</a:t>
            </a: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tr-TR" sz="2600" b="1" i="1" dirty="0" smtClean="0">
                <a:solidFill>
                  <a:schemeClr val="tx2"/>
                </a:solidFill>
                <a:latin typeface="+mj-lt"/>
                <a:cs typeface="+mn-cs"/>
              </a:rPr>
              <a:t>yapabilirler</a:t>
            </a:r>
            <a:endParaRPr lang="tr-TR" sz="2600" b="1" i="1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643042" y="3857628"/>
            <a:ext cx="57610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i="1" dirty="0" err="1">
                <a:solidFill>
                  <a:srgbClr val="00B050"/>
                </a:solidFill>
                <a:latin typeface="+mj-lt"/>
              </a:rPr>
              <a:t>Karnitin</a:t>
            </a:r>
            <a:endParaRPr lang="tr-TR" sz="2800" b="1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0825" y="4437063"/>
            <a:ext cx="8642350" cy="2016125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Uzun zincirli yağ asitlerinin </a:t>
            </a:r>
            <a:r>
              <a:rPr lang="tr-TR" sz="2600" b="1" i="1" dirty="0" err="1">
                <a:solidFill>
                  <a:schemeClr val="tx2"/>
                </a:solidFill>
                <a:latin typeface="+mj-lt"/>
                <a:cs typeface="+mn-cs"/>
              </a:rPr>
              <a:t>oksidasyon</a:t>
            </a: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 için mitokondriye taşınmasında </a:t>
            </a:r>
            <a:r>
              <a:rPr lang="tr-TR" sz="2600" b="1" i="1" dirty="0" err="1">
                <a:solidFill>
                  <a:schemeClr val="tx2"/>
                </a:solidFill>
                <a:latin typeface="+mj-lt"/>
                <a:cs typeface="+mn-cs"/>
              </a:rPr>
              <a:t>kofaktör</a:t>
            </a: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 olarak görev alır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tr-TR" sz="2600" b="1" i="1" dirty="0" err="1">
                <a:solidFill>
                  <a:schemeClr val="tx2"/>
                </a:solidFill>
                <a:latin typeface="+mj-lt"/>
                <a:cs typeface="+mn-cs"/>
              </a:rPr>
              <a:t>Kardiyomiyopati</a:t>
            </a: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 ile gelen ve </a:t>
            </a:r>
            <a:r>
              <a:rPr lang="tr-TR" sz="2600" b="1" i="1" dirty="0" err="1">
                <a:solidFill>
                  <a:schemeClr val="tx2"/>
                </a:solidFill>
                <a:latin typeface="+mj-lt"/>
                <a:cs typeface="+mn-cs"/>
              </a:rPr>
              <a:t>metabolik</a:t>
            </a: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tr-TR" sz="2600" b="1" i="1" dirty="0" smtClean="0">
                <a:solidFill>
                  <a:schemeClr val="tx2"/>
                </a:solidFill>
                <a:latin typeface="+mj-lt"/>
                <a:cs typeface="+mn-cs"/>
              </a:rPr>
              <a:t>hastalığa bağlı </a:t>
            </a: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olabileceği düşünülen </a:t>
            </a:r>
            <a:r>
              <a:rPr lang="tr-TR" sz="2600" b="1" i="1" dirty="0" smtClean="0">
                <a:solidFill>
                  <a:schemeClr val="tx2"/>
                </a:solidFill>
                <a:latin typeface="+mj-lt"/>
                <a:cs typeface="+mn-cs"/>
              </a:rPr>
              <a:t>kalp yetersizliği durumlarında verilebilir</a:t>
            </a:r>
            <a:endParaRPr lang="tr-TR" sz="2600" b="1" i="1" dirty="0">
              <a:solidFill>
                <a:schemeClr val="tx2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720" y="1571613"/>
            <a:ext cx="8643998" cy="285751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b="1" i="1" dirty="0" err="1" smtClean="0"/>
              <a:t>Kontraktil</a:t>
            </a:r>
            <a:r>
              <a:rPr lang="tr-TR" b="1" i="1" dirty="0" smtClean="0"/>
              <a:t> elemanların kalsiyuma duyarlılığını artırarak ve </a:t>
            </a:r>
            <a:r>
              <a:rPr lang="tr-TR" b="1" i="1" dirty="0" err="1" smtClean="0"/>
              <a:t>troponin</a:t>
            </a:r>
            <a:r>
              <a:rPr lang="tr-TR" b="1" i="1" dirty="0" smtClean="0"/>
              <a:t> </a:t>
            </a:r>
            <a:r>
              <a:rPr lang="tr-TR" b="1" i="1" dirty="0" err="1" smtClean="0"/>
              <a:t>C’ye</a:t>
            </a:r>
            <a:r>
              <a:rPr lang="tr-TR" b="1" i="1" dirty="0" smtClean="0"/>
              <a:t> bağlanarak pozitif </a:t>
            </a:r>
            <a:r>
              <a:rPr lang="tr-TR" b="1" i="1" dirty="0" err="1" smtClean="0"/>
              <a:t>inotrop</a:t>
            </a:r>
            <a:r>
              <a:rPr lang="tr-TR" b="1" i="1" dirty="0" smtClean="0"/>
              <a:t> etki; damar düz kasında ATP duyarlı K kanallarını açarak </a:t>
            </a:r>
            <a:r>
              <a:rPr lang="tr-TR" b="1" i="1" dirty="0" err="1" smtClean="0"/>
              <a:t>vazodilatör</a:t>
            </a:r>
            <a:r>
              <a:rPr lang="tr-TR" b="1" i="1" dirty="0" smtClean="0"/>
              <a:t> etki gösterir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b="1" i="1" dirty="0" smtClean="0"/>
              <a:t>Oksijen tüketimini artırmaz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800" dirty="0" smtClean="0">
              <a:latin typeface="Verdana" pitchFamily="34" charset="0"/>
            </a:endParaRPr>
          </a:p>
        </p:txBody>
      </p:sp>
      <p:sp>
        <p:nvSpPr>
          <p:cNvPr id="5222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428992" y="428604"/>
            <a:ext cx="2286016" cy="588985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3200" b="1" dirty="0" smtClean="0">
                <a:solidFill>
                  <a:srgbClr val="FF0000"/>
                </a:solidFill>
              </a:rPr>
              <a:t>Yeni ilaçlar</a:t>
            </a:r>
            <a:endParaRPr lang="en-US" sz="36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714480" y="1142984"/>
            <a:ext cx="57594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i="1" dirty="0" err="1" smtClean="0">
                <a:solidFill>
                  <a:srgbClr val="00B050"/>
                </a:solidFill>
                <a:latin typeface="+mj-lt"/>
              </a:rPr>
              <a:t>Levosimendan</a:t>
            </a:r>
            <a:endParaRPr lang="tr-TR" sz="2800" b="1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857356" y="4429132"/>
            <a:ext cx="57594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i="1" dirty="0" err="1" smtClean="0">
                <a:solidFill>
                  <a:srgbClr val="00B050"/>
                </a:solidFill>
                <a:latin typeface="+mj-lt"/>
              </a:rPr>
              <a:t>Nesiritide</a:t>
            </a:r>
            <a:endParaRPr lang="tr-TR" sz="2800" b="1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5720" y="5000636"/>
            <a:ext cx="885828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Rekombinan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 teknolojiyle üretilen sentetik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BNP’dir</a:t>
            </a:r>
            <a:endParaRPr lang="tr-TR" sz="2400" b="1" i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cGMP’yi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 artırarak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inotrop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,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vazodilatör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 ve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natriüretik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 etki gösterir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720" y="1357298"/>
            <a:ext cx="8643998" cy="550070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b="1" i="1" dirty="0" smtClean="0">
                <a:solidFill>
                  <a:srgbClr val="FF0000"/>
                </a:solidFill>
              </a:rPr>
              <a:t>CRT</a:t>
            </a:r>
            <a:r>
              <a:rPr lang="tr-TR" b="1" i="1" dirty="0" smtClean="0"/>
              <a:t> (kardiyak </a:t>
            </a:r>
            <a:r>
              <a:rPr lang="tr-TR" b="1" i="1" dirty="0" err="1" smtClean="0"/>
              <a:t>resenkronizasyon</a:t>
            </a:r>
            <a:r>
              <a:rPr lang="tr-TR" b="1" i="1" dirty="0" smtClean="0"/>
              <a:t> tedavisi)’</a:t>
            </a:r>
            <a:r>
              <a:rPr lang="tr-TR" b="1" i="1" dirty="0" err="1" smtClean="0"/>
              <a:t>nin</a:t>
            </a:r>
            <a:r>
              <a:rPr lang="tr-TR" b="1" i="1" dirty="0" smtClean="0"/>
              <a:t> bazı çalışmalarda elektriksel ve/veya mekanik senkronizasyon bozukluğunu düzelterek fayda sağladığı gösterilmiş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b="1" i="1" dirty="0" smtClean="0">
                <a:solidFill>
                  <a:srgbClr val="FF0000"/>
                </a:solidFill>
              </a:rPr>
              <a:t>  ICD </a:t>
            </a:r>
            <a:r>
              <a:rPr lang="tr-TR" b="1" i="1" dirty="0" smtClean="0"/>
              <a:t>(</a:t>
            </a:r>
            <a:r>
              <a:rPr lang="tr-TR" b="1" i="1" dirty="0" err="1" smtClean="0"/>
              <a:t>implante</a:t>
            </a:r>
            <a:r>
              <a:rPr lang="tr-TR" b="1" i="1" dirty="0" smtClean="0"/>
              <a:t> edilebilir </a:t>
            </a:r>
            <a:r>
              <a:rPr lang="tr-TR" b="1" i="1" dirty="0" err="1" smtClean="0"/>
              <a:t>kardiyoverter</a:t>
            </a:r>
            <a:r>
              <a:rPr lang="tr-TR" b="1" i="1" dirty="0" smtClean="0"/>
              <a:t> </a:t>
            </a:r>
            <a:r>
              <a:rPr lang="tr-TR" b="1" i="1" dirty="0" err="1" smtClean="0"/>
              <a:t>defibrilatör</a:t>
            </a:r>
            <a:r>
              <a:rPr lang="tr-TR" b="1" i="1" dirty="0" smtClean="0"/>
              <a:t>) cihazı kronik kalp yetersizliği ile ilişkili VT ve </a:t>
            </a:r>
            <a:r>
              <a:rPr lang="tr-TR" b="1" i="1" dirty="0" err="1" smtClean="0"/>
              <a:t>VF’yi</a:t>
            </a:r>
            <a:r>
              <a:rPr lang="tr-TR" b="1" i="1" dirty="0" smtClean="0"/>
              <a:t> sinüs ritmine döndürerek </a:t>
            </a:r>
            <a:r>
              <a:rPr lang="tr-TR" b="1" i="1" dirty="0" err="1" smtClean="0"/>
              <a:t>mortaliteyi</a:t>
            </a:r>
            <a:r>
              <a:rPr lang="tr-TR" b="1" i="1" dirty="0" smtClean="0"/>
              <a:t> azaltır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b="1" i="1" dirty="0" smtClean="0">
                <a:solidFill>
                  <a:srgbClr val="FF0000"/>
                </a:solidFill>
              </a:rPr>
              <a:t>EKMO</a:t>
            </a:r>
            <a:r>
              <a:rPr lang="tr-TR" b="1" i="1" dirty="0" smtClean="0"/>
              <a:t> (</a:t>
            </a:r>
            <a:r>
              <a:rPr lang="tr-TR" b="1" i="1" dirty="0" err="1" smtClean="0"/>
              <a:t>ekstrakorporyal</a:t>
            </a:r>
            <a:r>
              <a:rPr lang="tr-TR" b="1" i="1" dirty="0" smtClean="0"/>
              <a:t> </a:t>
            </a:r>
            <a:r>
              <a:rPr lang="tr-TR" b="1" i="1" dirty="0" err="1" smtClean="0"/>
              <a:t>membran</a:t>
            </a:r>
            <a:r>
              <a:rPr lang="tr-TR" b="1" i="1" dirty="0" smtClean="0"/>
              <a:t> </a:t>
            </a:r>
            <a:r>
              <a:rPr lang="tr-TR" b="1" i="1" dirty="0" err="1" smtClean="0"/>
              <a:t>oksijenizasyonu</a:t>
            </a:r>
            <a:r>
              <a:rPr lang="tr-TR" b="1" i="1" dirty="0" smtClean="0"/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b="1" i="1" dirty="0" smtClean="0"/>
              <a:t>Kalp nakli bekleyen son dönem kalp yetersizliği olan hastalarda </a:t>
            </a:r>
            <a:r>
              <a:rPr lang="tr-TR" b="1" i="1" dirty="0" smtClean="0">
                <a:solidFill>
                  <a:srgbClr val="FF0000"/>
                </a:solidFill>
              </a:rPr>
              <a:t>VAD</a:t>
            </a:r>
            <a:r>
              <a:rPr lang="tr-TR" b="1" i="1" dirty="0" smtClean="0"/>
              <a:t> (</a:t>
            </a:r>
            <a:r>
              <a:rPr lang="tr-TR" b="1" i="1" dirty="0" err="1" smtClean="0"/>
              <a:t>ventrikül</a:t>
            </a:r>
            <a:r>
              <a:rPr lang="tr-TR" b="1" i="1" dirty="0" smtClean="0"/>
              <a:t> yardım cihazı)’</a:t>
            </a:r>
            <a:r>
              <a:rPr lang="tr-TR" b="1" i="1" dirty="0" err="1" smtClean="0"/>
              <a:t>lar</a:t>
            </a:r>
            <a:r>
              <a:rPr lang="tr-TR" b="1" i="1" dirty="0" smtClean="0"/>
              <a:t> oldukça yararlıdır</a:t>
            </a:r>
            <a:r>
              <a:rPr lang="tr-TR" sz="2800" dirty="0" smtClean="0">
                <a:latin typeface="Verdana" pitchFamily="34" charset="0"/>
              </a:rPr>
              <a:t>	</a:t>
            </a:r>
          </a:p>
        </p:txBody>
      </p:sp>
      <p:sp>
        <p:nvSpPr>
          <p:cNvPr id="5222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857488" y="357166"/>
            <a:ext cx="3571900" cy="588985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3200" b="1" dirty="0" smtClean="0">
                <a:solidFill>
                  <a:srgbClr val="FF0000"/>
                </a:solidFill>
              </a:rPr>
              <a:t>Tedavide yenilikler</a:t>
            </a:r>
            <a:endParaRPr lang="en-US" sz="36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d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42852"/>
            <a:ext cx="3929090" cy="6500858"/>
          </a:xfrm>
          <a:prstGeom prst="rect">
            <a:avLst/>
          </a:prstGeom>
          <a:noFill/>
        </p:spPr>
      </p:pic>
      <p:pic>
        <p:nvPicPr>
          <p:cNvPr id="1027" name="Picture 3" descr="C:\Users\user\Desktop\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643446"/>
            <a:ext cx="2571768" cy="2014050"/>
          </a:xfrm>
          <a:prstGeom prst="rect">
            <a:avLst/>
          </a:prstGeom>
          <a:noFill/>
        </p:spPr>
      </p:pic>
      <p:pic>
        <p:nvPicPr>
          <p:cNvPr id="1028" name="Picture 4" descr="C:\Users\user\Desktop\I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4572032" cy="3000396"/>
          </a:xfrm>
          <a:prstGeom prst="rect">
            <a:avLst/>
          </a:prstGeom>
          <a:noFill/>
        </p:spPr>
      </p:pic>
      <p:pic>
        <p:nvPicPr>
          <p:cNvPr id="5" name="Picture 2" descr="https://c1.staticflickr.com/3/2243/2353493949_50f7f43e80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000372"/>
            <a:ext cx="4179640" cy="35719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782131E-70B1-4B9F-9EF6-C33E6E46DEFC}" type="slidenum">
              <a:rPr lang="tr-TR" smtClean="0"/>
              <a:pPr/>
              <a:t>47</a:t>
            </a:fld>
            <a:endParaRPr lang="tr-TR"/>
          </a:p>
        </p:txBody>
      </p:sp>
      <p:pic>
        <p:nvPicPr>
          <p:cNvPr id="209922" name="Picture 2" descr="http://www.planwallpaper.com/static/images/hd_nature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285720" y="5929330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i="1" dirty="0" smtClean="0">
                <a:solidFill>
                  <a:schemeClr val="bg1"/>
                </a:solidFill>
                <a:latin typeface="+mj-lt"/>
              </a:rPr>
              <a:t>Sabrınız ve dikkatiniz için teşekkürler</a:t>
            </a:r>
            <a:endParaRPr lang="tr-TR" sz="40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1196975"/>
            <a:ext cx="8572559" cy="49688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endParaRPr lang="tr-TR" i="1" dirty="0" smtClean="0">
              <a:latin typeface="Verdana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tr-TR" sz="3900" i="1" dirty="0" smtClean="0"/>
          </a:p>
          <a:p>
            <a:pPr>
              <a:buFont typeface="Candara" pitchFamily="34" charset="0"/>
              <a:buChar char="*"/>
              <a:defRPr/>
            </a:pPr>
            <a:r>
              <a:rPr lang="tr-TR" sz="3900" b="1" i="1" dirty="0" smtClean="0"/>
              <a:t>Kardiyak debi: </a:t>
            </a:r>
            <a:r>
              <a:rPr lang="tr-TR" sz="3900" b="1" i="1" dirty="0" err="1" smtClean="0"/>
              <a:t>Ventrikülden</a:t>
            </a:r>
            <a:r>
              <a:rPr lang="tr-TR" sz="3900" b="1" i="1" dirty="0" smtClean="0"/>
              <a:t> bir dakikada atılan kan volümüdür (litre/dakika)</a:t>
            </a:r>
          </a:p>
          <a:p>
            <a:pPr>
              <a:buFont typeface="Candara" pitchFamily="34" charset="0"/>
              <a:buChar char="*"/>
              <a:defRPr/>
            </a:pPr>
            <a:endParaRPr lang="tr-TR" sz="3900" b="1" i="1" dirty="0"/>
          </a:p>
          <a:p>
            <a:pPr marL="0" indent="0">
              <a:buFont typeface="Symbol" pitchFamily="18" charset="2"/>
              <a:buNone/>
              <a:defRPr/>
            </a:pPr>
            <a:endParaRPr lang="tr-TR" sz="3900" b="1" i="1" dirty="0" smtClean="0"/>
          </a:p>
          <a:p>
            <a:pPr>
              <a:defRPr/>
            </a:pPr>
            <a:endParaRPr lang="tr-TR" sz="3900" b="1" i="1" dirty="0" smtClean="0"/>
          </a:p>
          <a:p>
            <a:pPr>
              <a:buFont typeface="Candara" pitchFamily="34" charset="0"/>
              <a:buChar char="*"/>
              <a:defRPr/>
            </a:pPr>
            <a:r>
              <a:rPr lang="tr-TR" sz="3900" b="1" i="1" dirty="0" smtClean="0"/>
              <a:t>Atım hacmi: </a:t>
            </a:r>
            <a:r>
              <a:rPr lang="tr-TR" sz="3900" b="1" i="1" dirty="0" err="1" smtClean="0"/>
              <a:t>Ventrikülden</a:t>
            </a:r>
            <a:r>
              <a:rPr lang="tr-TR" sz="3900" b="1" i="1" dirty="0" smtClean="0"/>
              <a:t> her sistolde atılan kan volümüdür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785786" y="3500438"/>
            <a:ext cx="7786742" cy="64633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Kardiyak debi = kalp hızı x atım hacmi</a:t>
            </a:r>
            <a:endParaRPr lang="tr-TR" sz="36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47650" y="1357313"/>
            <a:ext cx="8640763" cy="6802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tr-TR" sz="3200" b="1" i="1" dirty="0">
                <a:solidFill>
                  <a:srgbClr val="FF0000"/>
                </a:solidFill>
                <a:latin typeface="+mn-lt"/>
              </a:rPr>
              <a:t>      Atım (</a:t>
            </a:r>
            <a:r>
              <a:rPr lang="tr-TR" sz="3200" b="1" i="1" dirty="0" err="1">
                <a:solidFill>
                  <a:srgbClr val="FF0000"/>
                </a:solidFill>
                <a:latin typeface="+mn-lt"/>
              </a:rPr>
              <a:t>stroke</a:t>
            </a:r>
            <a:r>
              <a:rPr lang="tr-TR" sz="3200" b="1" i="1" dirty="0">
                <a:solidFill>
                  <a:srgbClr val="FF0000"/>
                </a:solidFill>
                <a:latin typeface="+mn-lt"/>
              </a:rPr>
              <a:t>) hacmini etkileyen faktörler</a:t>
            </a:r>
          </a:p>
          <a:p>
            <a:pPr>
              <a:buFont typeface="Wingdings" pitchFamily="2" charset="2"/>
              <a:buNone/>
              <a:defRPr/>
            </a:pPr>
            <a:r>
              <a:rPr lang="tr-TR" sz="3200" b="1" i="1" dirty="0">
                <a:solidFill>
                  <a:schemeClr val="tx2"/>
                </a:solidFill>
                <a:latin typeface="+mn-lt"/>
              </a:rPr>
              <a:t>       • </a:t>
            </a:r>
            <a:r>
              <a:rPr lang="tr-TR" sz="3200" b="1" i="1" dirty="0" err="1">
                <a:solidFill>
                  <a:schemeClr val="tx2"/>
                </a:solidFill>
                <a:latin typeface="+mn-lt"/>
              </a:rPr>
              <a:t>Miyokard</a:t>
            </a:r>
            <a:r>
              <a:rPr lang="tr-TR" sz="3200" b="1" i="1" dirty="0">
                <a:solidFill>
                  <a:schemeClr val="tx2"/>
                </a:solidFill>
                <a:latin typeface="+mn-lt"/>
              </a:rPr>
              <a:t> kasılması</a:t>
            </a:r>
          </a:p>
          <a:p>
            <a:pPr>
              <a:buFont typeface="Wingdings" pitchFamily="2" charset="2"/>
              <a:buNone/>
              <a:defRPr/>
            </a:pPr>
            <a:endParaRPr lang="tr-TR" sz="3200" b="1" i="1" dirty="0">
              <a:solidFill>
                <a:schemeClr val="tx2"/>
              </a:solidFill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tr-TR" sz="3200" b="1" i="1" dirty="0">
                <a:solidFill>
                  <a:schemeClr val="tx2"/>
                </a:solidFill>
                <a:latin typeface="+mn-lt"/>
              </a:rPr>
              <a:t>       • </a:t>
            </a:r>
            <a:r>
              <a:rPr lang="tr-TR" sz="3200" b="1" i="1" dirty="0" err="1">
                <a:solidFill>
                  <a:schemeClr val="tx2"/>
                </a:solidFill>
                <a:latin typeface="+mn-lt"/>
              </a:rPr>
              <a:t>Preload</a:t>
            </a:r>
            <a:r>
              <a:rPr lang="tr-TR" sz="3200" b="1" i="1" dirty="0">
                <a:solidFill>
                  <a:schemeClr val="tx2"/>
                </a:solidFill>
                <a:latin typeface="+mn-lt"/>
              </a:rPr>
              <a:t> (Ön yük)</a:t>
            </a:r>
          </a:p>
          <a:p>
            <a:pPr>
              <a:buFont typeface="Wingdings" pitchFamily="2" charset="2"/>
              <a:buNone/>
              <a:defRPr/>
            </a:pPr>
            <a:endParaRPr lang="tr-TR" sz="3200" b="1" i="1" dirty="0">
              <a:solidFill>
                <a:schemeClr val="tx2"/>
              </a:solidFill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tr-TR" sz="3200" b="1" i="1" dirty="0">
                <a:solidFill>
                  <a:schemeClr val="tx2"/>
                </a:solidFill>
                <a:latin typeface="+mn-lt"/>
              </a:rPr>
              <a:t>       • </a:t>
            </a:r>
            <a:r>
              <a:rPr lang="tr-TR" sz="3200" b="1" i="1" dirty="0" err="1">
                <a:solidFill>
                  <a:schemeClr val="tx2"/>
                </a:solidFill>
                <a:latin typeface="+mn-lt"/>
              </a:rPr>
              <a:t>Afterload</a:t>
            </a:r>
            <a:r>
              <a:rPr lang="tr-TR" sz="3200" b="1" i="1" dirty="0">
                <a:solidFill>
                  <a:schemeClr val="tx2"/>
                </a:solidFill>
                <a:latin typeface="+mn-lt"/>
              </a:rPr>
              <a:t> (</a:t>
            </a:r>
            <a:r>
              <a:rPr lang="tr-TR" sz="3200" b="1" i="1" dirty="0" err="1">
                <a:solidFill>
                  <a:schemeClr val="tx2"/>
                </a:solidFill>
                <a:latin typeface="+mn-lt"/>
              </a:rPr>
              <a:t>Ard</a:t>
            </a:r>
            <a:r>
              <a:rPr lang="tr-TR" sz="3200" b="1" i="1" dirty="0">
                <a:solidFill>
                  <a:schemeClr val="tx2"/>
                </a:solidFill>
                <a:latin typeface="+mn-lt"/>
              </a:rPr>
              <a:t> yük)</a:t>
            </a:r>
          </a:p>
          <a:p>
            <a:pPr>
              <a:defRPr/>
            </a:pPr>
            <a:endParaRPr lang="tr-TR" sz="2400" b="1" i="1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tr-TR" sz="2800" b="1" i="1" dirty="0">
                <a:solidFill>
                  <a:srgbClr val="00B050"/>
                </a:solidFill>
                <a:latin typeface="+mn-lt"/>
              </a:rPr>
              <a:t>Ön yük (</a:t>
            </a:r>
            <a:r>
              <a:rPr lang="tr-TR" sz="2800" b="1" i="1" dirty="0" err="1">
                <a:solidFill>
                  <a:srgbClr val="00B050"/>
                </a:solidFill>
                <a:latin typeface="+mn-lt"/>
              </a:rPr>
              <a:t>preload</a:t>
            </a:r>
            <a:r>
              <a:rPr lang="tr-TR" sz="2800" b="1" i="1" dirty="0">
                <a:solidFill>
                  <a:srgbClr val="00B050"/>
                </a:solidFill>
                <a:latin typeface="+mn-lt"/>
              </a:rPr>
              <a:t>):</a:t>
            </a:r>
            <a:r>
              <a:rPr lang="tr-TR" sz="2800" b="1" i="1" dirty="0">
                <a:solidFill>
                  <a:schemeClr val="tx2"/>
                </a:solidFill>
                <a:latin typeface="+mn-lt"/>
              </a:rPr>
              <a:t> Yeterli </a:t>
            </a:r>
            <a:r>
              <a:rPr lang="tr-TR" sz="2800" b="1" i="1" dirty="0" err="1">
                <a:solidFill>
                  <a:schemeClr val="tx2"/>
                </a:solidFill>
                <a:latin typeface="+mn-lt"/>
              </a:rPr>
              <a:t>miyokardiyal</a:t>
            </a:r>
            <a:r>
              <a:rPr lang="tr-TR" sz="2800" b="1" i="1" dirty="0">
                <a:solidFill>
                  <a:schemeClr val="tx2"/>
                </a:solidFill>
                <a:latin typeface="+mn-lt"/>
              </a:rPr>
              <a:t> gerilme sağlayan </a:t>
            </a:r>
            <a:r>
              <a:rPr lang="tr-TR" sz="2800" b="1" i="1" dirty="0" err="1">
                <a:solidFill>
                  <a:schemeClr val="tx2"/>
                </a:solidFill>
                <a:latin typeface="+mn-lt"/>
              </a:rPr>
              <a:t>diastol</a:t>
            </a:r>
            <a:r>
              <a:rPr lang="tr-TR" sz="2800" b="1" i="1" dirty="0">
                <a:solidFill>
                  <a:schemeClr val="tx2"/>
                </a:solidFill>
                <a:latin typeface="+mn-lt"/>
              </a:rPr>
              <a:t> sonu basınçtır </a:t>
            </a:r>
          </a:p>
          <a:p>
            <a:pPr>
              <a:buFont typeface="Wingdings" pitchFamily="2" charset="2"/>
              <a:buNone/>
              <a:defRPr/>
            </a:pPr>
            <a:endParaRPr lang="tr-TR" sz="2800" b="1" i="1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tr-TR" sz="2800" b="1" i="1" dirty="0" err="1">
                <a:solidFill>
                  <a:srgbClr val="00B050"/>
                </a:solidFill>
                <a:latin typeface="+mn-lt"/>
              </a:rPr>
              <a:t>Ard</a:t>
            </a:r>
            <a:r>
              <a:rPr lang="tr-TR" sz="2800" b="1" i="1" dirty="0">
                <a:solidFill>
                  <a:srgbClr val="00B050"/>
                </a:solidFill>
                <a:latin typeface="+mn-lt"/>
              </a:rPr>
              <a:t> yük (</a:t>
            </a:r>
            <a:r>
              <a:rPr lang="tr-TR" sz="2800" b="1" i="1" dirty="0" err="1">
                <a:solidFill>
                  <a:srgbClr val="00B050"/>
                </a:solidFill>
                <a:latin typeface="+mn-lt"/>
              </a:rPr>
              <a:t>afterload</a:t>
            </a:r>
            <a:r>
              <a:rPr lang="tr-TR" sz="2800" b="1" i="1" dirty="0">
                <a:solidFill>
                  <a:srgbClr val="00B050"/>
                </a:solidFill>
                <a:latin typeface="+mn-lt"/>
              </a:rPr>
              <a:t>): </a:t>
            </a:r>
            <a:r>
              <a:rPr lang="tr-TR" sz="2800" b="1" i="1" dirty="0" err="1">
                <a:solidFill>
                  <a:schemeClr val="tx2"/>
                </a:solidFill>
                <a:latin typeface="+mn-lt"/>
              </a:rPr>
              <a:t>Ventriküllerin</a:t>
            </a:r>
            <a:r>
              <a:rPr lang="tr-TR" sz="2800" b="1" i="1" dirty="0">
                <a:solidFill>
                  <a:schemeClr val="tx2"/>
                </a:solidFill>
                <a:latin typeface="+mn-lt"/>
              </a:rPr>
              <a:t> içeriğini boşaltabilmesi için yenmesi gereken dirençtir</a:t>
            </a:r>
          </a:p>
          <a:p>
            <a:pPr>
              <a:buFont typeface="Wingdings" pitchFamily="2" charset="2"/>
              <a:buNone/>
              <a:defRPr/>
            </a:pPr>
            <a:endParaRPr lang="tr-TR" sz="3600" b="1" i="1" dirty="0">
              <a:solidFill>
                <a:schemeClr val="tx2"/>
              </a:solidFill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endParaRPr lang="tr-TR" sz="3600" b="1" i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428625"/>
            <a:ext cx="8229600" cy="1252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Kalp Yetersizliğinde </a:t>
            </a:r>
            <a:r>
              <a:rPr lang="tr-T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Adaptif</a:t>
            </a: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Değişiklikler</a:t>
            </a:r>
            <a: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tr-TR" sz="3000" dirty="0" smtClean="0">
                <a:latin typeface="Verdana" pitchFamily="34" charset="0"/>
              </a:rPr>
              <a:t> </a:t>
            </a:r>
            <a:endParaRPr lang="en-US" sz="4000" dirty="0" smtClean="0">
              <a:solidFill>
                <a:srgbClr val="29527B"/>
              </a:solidFill>
              <a:latin typeface="Verdana" pitchFamily="34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979613" y="2492375"/>
            <a:ext cx="5256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755650" y="2349500"/>
            <a:ext cx="3816350" cy="650875"/>
          </a:xfrm>
          <a:prstGeom prst="rect">
            <a:avLst/>
          </a:prstGeom>
          <a:noFill/>
          <a:ln w="9525">
            <a:solidFill>
              <a:srgbClr val="29527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b="1" dirty="0" err="1">
                <a:solidFill>
                  <a:schemeClr val="tx2"/>
                </a:solidFill>
                <a:latin typeface="+mn-lt"/>
              </a:rPr>
              <a:t>Ventrikülün</a:t>
            </a:r>
            <a:r>
              <a:rPr lang="tr-TR" b="1" dirty="0">
                <a:solidFill>
                  <a:schemeClr val="tx2"/>
                </a:solidFill>
                <a:latin typeface="+mn-lt"/>
              </a:rPr>
              <a:t> ön yükü (</a:t>
            </a:r>
            <a:r>
              <a:rPr lang="tr-TR" b="1" dirty="0" err="1">
                <a:solidFill>
                  <a:schemeClr val="tx2"/>
                </a:solidFill>
                <a:latin typeface="+mn-lt"/>
              </a:rPr>
              <a:t>venöz</a:t>
            </a:r>
            <a:r>
              <a:rPr lang="tr-TR" b="1" dirty="0">
                <a:solidFill>
                  <a:schemeClr val="tx2"/>
                </a:solidFill>
                <a:latin typeface="+mn-lt"/>
              </a:rPr>
              <a:t> dönüş) artınca </a:t>
            </a:r>
            <a:r>
              <a:rPr lang="tr-TR" b="1" dirty="0" err="1">
                <a:solidFill>
                  <a:schemeClr val="tx2"/>
                </a:solidFill>
                <a:latin typeface="+mn-lt"/>
              </a:rPr>
              <a:t>diastol</a:t>
            </a:r>
            <a:r>
              <a:rPr lang="tr-TR" b="1" dirty="0">
                <a:solidFill>
                  <a:schemeClr val="tx2"/>
                </a:solidFill>
                <a:latin typeface="+mn-lt"/>
              </a:rPr>
              <a:t> sonu volümü artar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755650" y="3213100"/>
            <a:ext cx="3816350" cy="925513"/>
          </a:xfrm>
          <a:prstGeom prst="rect">
            <a:avLst/>
          </a:prstGeom>
          <a:noFill/>
          <a:ln w="9525">
            <a:solidFill>
              <a:srgbClr val="29527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b="1" dirty="0">
                <a:solidFill>
                  <a:schemeClr val="tx2"/>
                </a:solidFill>
                <a:latin typeface="+mn-lt"/>
              </a:rPr>
              <a:t>Kalp </a:t>
            </a:r>
            <a:r>
              <a:rPr lang="tr-TR" b="1" dirty="0" err="1">
                <a:solidFill>
                  <a:schemeClr val="tx2"/>
                </a:solidFill>
                <a:latin typeface="+mn-lt"/>
              </a:rPr>
              <a:t>miyositlerinde</a:t>
            </a:r>
            <a:r>
              <a:rPr lang="tr-TR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b="1" dirty="0" err="1">
                <a:solidFill>
                  <a:schemeClr val="tx2"/>
                </a:solidFill>
                <a:latin typeface="+mn-lt"/>
              </a:rPr>
              <a:t>sarkomer</a:t>
            </a:r>
            <a:r>
              <a:rPr lang="tr-TR" b="1" dirty="0">
                <a:solidFill>
                  <a:schemeClr val="tx2"/>
                </a:solidFill>
                <a:latin typeface="+mn-lt"/>
              </a:rPr>
              <a:t> uzunluğu artar ve </a:t>
            </a:r>
            <a:r>
              <a:rPr lang="tr-TR" b="1" dirty="0" err="1">
                <a:solidFill>
                  <a:schemeClr val="tx2"/>
                </a:solidFill>
                <a:latin typeface="+mn-lt"/>
              </a:rPr>
              <a:t>aktin</a:t>
            </a:r>
            <a:r>
              <a:rPr lang="tr-TR" b="1" dirty="0">
                <a:solidFill>
                  <a:schemeClr val="tx2"/>
                </a:solidFill>
                <a:latin typeface="+mn-lt"/>
              </a:rPr>
              <a:t>-</a:t>
            </a:r>
            <a:r>
              <a:rPr lang="tr-TR" b="1" dirty="0" err="1">
                <a:solidFill>
                  <a:schemeClr val="tx2"/>
                </a:solidFill>
                <a:latin typeface="+mn-lt"/>
              </a:rPr>
              <a:t>miyozin</a:t>
            </a:r>
            <a:r>
              <a:rPr lang="tr-TR" b="1" dirty="0">
                <a:solidFill>
                  <a:schemeClr val="tx2"/>
                </a:solidFill>
                <a:latin typeface="+mn-lt"/>
              </a:rPr>
              <a:t> köprüleşmesi optimal olur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755650" y="4365625"/>
            <a:ext cx="3816350" cy="376238"/>
          </a:xfrm>
          <a:prstGeom prst="rect">
            <a:avLst/>
          </a:prstGeom>
          <a:noFill/>
          <a:ln w="9525">
            <a:solidFill>
              <a:srgbClr val="29527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b="1" dirty="0" err="1">
                <a:solidFill>
                  <a:schemeClr val="tx2"/>
                </a:solidFill>
                <a:latin typeface="+mn-lt"/>
              </a:rPr>
              <a:t>Kontraksiyon</a:t>
            </a:r>
            <a:r>
              <a:rPr lang="tr-TR" b="1" dirty="0">
                <a:solidFill>
                  <a:schemeClr val="tx2"/>
                </a:solidFill>
                <a:latin typeface="+mn-lt"/>
              </a:rPr>
              <a:t> kuvvetlenir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755650" y="5013325"/>
            <a:ext cx="3816350" cy="650875"/>
          </a:xfrm>
          <a:prstGeom prst="rect">
            <a:avLst/>
          </a:prstGeom>
          <a:noFill/>
          <a:ln w="9525">
            <a:solidFill>
              <a:srgbClr val="29527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b="1" dirty="0">
                <a:solidFill>
                  <a:schemeClr val="tx2"/>
                </a:solidFill>
                <a:latin typeface="+mn-lt"/>
              </a:rPr>
              <a:t>Belli bir noktadan sonra volüm artsa da </a:t>
            </a:r>
            <a:r>
              <a:rPr lang="tr-TR" b="1" dirty="0" err="1">
                <a:solidFill>
                  <a:schemeClr val="tx2"/>
                </a:solidFill>
                <a:latin typeface="+mn-lt"/>
              </a:rPr>
              <a:t>kontraktilite</a:t>
            </a:r>
            <a:r>
              <a:rPr lang="tr-TR" b="1" dirty="0">
                <a:solidFill>
                  <a:schemeClr val="tx2"/>
                </a:solidFill>
                <a:latin typeface="+mn-lt"/>
              </a:rPr>
              <a:t> artamaz</a:t>
            </a:r>
          </a:p>
        </p:txBody>
      </p:sp>
      <p:pic>
        <p:nvPicPr>
          <p:cNvPr id="14344" name="Picture 9" descr="Actin and myosin diagram"/>
          <p:cNvPicPr>
            <a:picLocks noChangeAspect="1" noChangeArrowheads="1"/>
          </p:cNvPicPr>
          <p:nvPr/>
        </p:nvPicPr>
        <p:blipFill>
          <a:blip r:embed="rId3" cstate="print"/>
          <a:srcRect b="16481"/>
          <a:stretch>
            <a:fillRect/>
          </a:stretch>
        </p:blipFill>
        <p:spPr bwMode="auto">
          <a:xfrm>
            <a:off x="5867400" y="2852738"/>
            <a:ext cx="290512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785813" y="6000750"/>
            <a:ext cx="3929062" cy="376238"/>
          </a:xfrm>
          <a:prstGeom prst="rect">
            <a:avLst/>
          </a:prstGeom>
          <a:noFill/>
          <a:ln w="9525">
            <a:solidFill>
              <a:srgbClr val="29527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b="1" dirty="0">
                <a:solidFill>
                  <a:schemeClr val="tx2"/>
                </a:solidFill>
                <a:latin typeface="+mn-lt"/>
              </a:rPr>
              <a:t>SİSTEMİK VE PULMONER KONJESYON</a:t>
            </a:r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2357438" y="3000375"/>
            <a:ext cx="0" cy="215900"/>
          </a:xfrm>
          <a:prstGeom prst="line">
            <a:avLst/>
          </a:prstGeom>
          <a:noFill/>
          <a:ln w="9525">
            <a:solidFill>
              <a:srgbClr val="29527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>
            <a:off x="2357438" y="4143375"/>
            <a:ext cx="0" cy="215900"/>
          </a:xfrm>
          <a:prstGeom prst="line">
            <a:avLst/>
          </a:prstGeom>
          <a:noFill/>
          <a:ln w="9525">
            <a:solidFill>
              <a:srgbClr val="29527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>
            <a:off x="2357438" y="5643563"/>
            <a:ext cx="0" cy="288925"/>
          </a:xfrm>
          <a:prstGeom prst="line">
            <a:avLst/>
          </a:prstGeom>
          <a:noFill/>
          <a:ln w="9525">
            <a:solidFill>
              <a:srgbClr val="29527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4349" name="Line 14"/>
          <p:cNvSpPr>
            <a:spLocks noChangeShapeType="1"/>
          </p:cNvSpPr>
          <p:nvPr/>
        </p:nvSpPr>
        <p:spPr bwMode="auto">
          <a:xfrm>
            <a:off x="2357438" y="4714875"/>
            <a:ext cx="0" cy="288925"/>
          </a:xfrm>
          <a:prstGeom prst="line">
            <a:avLst/>
          </a:prstGeom>
          <a:noFill/>
          <a:ln w="9525">
            <a:solidFill>
              <a:srgbClr val="29527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2143125" y="1714500"/>
            <a:ext cx="5000625" cy="5238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i="1" dirty="0" err="1">
                <a:solidFill>
                  <a:srgbClr val="FF0000"/>
                </a:solidFill>
                <a:latin typeface="+mj-lt"/>
              </a:rPr>
              <a:t>Ventrikül</a:t>
            </a:r>
            <a:r>
              <a:rPr lang="tr-TR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800" b="1" i="1" dirty="0" err="1">
                <a:solidFill>
                  <a:srgbClr val="FF0000"/>
                </a:solidFill>
                <a:latin typeface="+mj-lt"/>
              </a:rPr>
              <a:t>Dilatasyonu</a:t>
            </a:r>
            <a:endParaRPr lang="tr-TR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508625" y="5338763"/>
            <a:ext cx="3263900" cy="461962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>
                <a:shade val="50000"/>
                <a:shade val="75000"/>
                <a:lumMod val="80000"/>
                <a:alpha val="98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FF0000"/>
                </a:solidFill>
                <a:latin typeface="+mn-lt"/>
              </a:rPr>
              <a:t>Frank-</a:t>
            </a:r>
            <a:r>
              <a:rPr lang="tr-TR" sz="2400" b="1" dirty="0" err="1">
                <a:solidFill>
                  <a:srgbClr val="FF0000"/>
                </a:solidFill>
                <a:latin typeface="+mn-lt"/>
              </a:rPr>
              <a:t>Starling</a:t>
            </a:r>
            <a:r>
              <a:rPr lang="tr-TR" sz="2400" b="1" dirty="0">
                <a:solidFill>
                  <a:srgbClr val="FF0000"/>
                </a:solidFill>
                <a:latin typeface="+mn-lt"/>
              </a:rPr>
              <a:t> yasası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1938" y="1844675"/>
            <a:ext cx="8642350" cy="501332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b="1" i="1" dirty="0" smtClean="0">
                <a:latin typeface="+mj-lt"/>
              </a:rPr>
              <a:t> Duvar geriliminin aşırı artışı oksijen tüketimini artırarak kardiyak debiyi olumsuz etkiler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tr-TR" sz="2800" b="1" i="1" dirty="0">
              <a:latin typeface="+mj-lt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b="1" i="1" dirty="0" smtClean="0">
                <a:latin typeface="+mj-lt"/>
              </a:rPr>
              <a:t>Dolayısıyla ideal duvar gerilimi sağlanmalıdır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tr-TR" sz="2800" b="1" i="1" dirty="0" smtClean="0">
              <a:latin typeface="+mj-lt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b="1" i="1" dirty="0">
                <a:latin typeface="+mj-lt"/>
              </a:rPr>
              <a:t> </a:t>
            </a:r>
            <a:r>
              <a:rPr lang="tr-TR" sz="2800" b="1" i="1" dirty="0" err="1" smtClean="0">
                <a:latin typeface="+mj-lt"/>
              </a:rPr>
              <a:t>Laplace</a:t>
            </a:r>
            <a:r>
              <a:rPr lang="tr-TR" sz="2800" b="1" i="1" dirty="0" smtClean="0">
                <a:latin typeface="+mj-lt"/>
              </a:rPr>
              <a:t> yasasına göre: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tr-TR" sz="2800" b="1" i="1" dirty="0" smtClean="0">
                <a:solidFill>
                  <a:srgbClr val="00B050"/>
                </a:solidFill>
                <a:latin typeface="+mj-lt"/>
              </a:rPr>
              <a:t>   Duvar Gerilimi= basınç </a:t>
            </a:r>
            <a:r>
              <a:rPr lang="tr-TR" sz="2800" b="1" i="1" dirty="0">
                <a:solidFill>
                  <a:srgbClr val="00B050"/>
                </a:solidFill>
                <a:latin typeface="+mj-lt"/>
              </a:rPr>
              <a:t>x </a:t>
            </a:r>
            <a:r>
              <a:rPr lang="tr-TR" sz="2800" b="1" i="1" dirty="0" err="1">
                <a:solidFill>
                  <a:srgbClr val="00B050"/>
                </a:solidFill>
                <a:latin typeface="+mj-lt"/>
              </a:rPr>
              <a:t>kavite</a:t>
            </a:r>
            <a:r>
              <a:rPr lang="tr-TR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tr-TR" sz="2800" b="1" i="1" dirty="0" smtClean="0">
                <a:solidFill>
                  <a:srgbClr val="00B050"/>
                </a:solidFill>
                <a:latin typeface="+mj-lt"/>
              </a:rPr>
              <a:t>yarıçapı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tr-TR" sz="2800" b="1" i="1" dirty="0" smtClean="0">
                <a:solidFill>
                  <a:srgbClr val="00B050"/>
                </a:solidFill>
                <a:latin typeface="+mj-lt"/>
              </a:rPr>
              <a:t>                                     2 </a:t>
            </a:r>
            <a:r>
              <a:rPr lang="tr-TR" sz="2800" b="1" i="1" dirty="0">
                <a:solidFill>
                  <a:srgbClr val="00B050"/>
                </a:solidFill>
                <a:latin typeface="+mj-lt"/>
              </a:rPr>
              <a:t>x duvar </a:t>
            </a:r>
            <a:r>
              <a:rPr lang="tr-TR" sz="2800" b="1" i="1" dirty="0" smtClean="0">
                <a:solidFill>
                  <a:srgbClr val="00B050"/>
                </a:solidFill>
                <a:latin typeface="+mj-lt"/>
              </a:rPr>
              <a:t>kalınlığı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tr-TR" sz="2800" b="1" i="1" dirty="0" smtClean="0">
              <a:solidFill>
                <a:srgbClr val="FF0000"/>
              </a:solidFill>
              <a:latin typeface="+mj-lt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800" b="1" i="1" dirty="0" err="1" smtClean="0">
                <a:latin typeface="+mj-lt"/>
              </a:rPr>
              <a:t>Ventrikül</a:t>
            </a:r>
            <a:r>
              <a:rPr lang="tr-TR" sz="2800" b="1" i="1" dirty="0" smtClean="0">
                <a:latin typeface="+mj-lt"/>
              </a:rPr>
              <a:t> </a:t>
            </a:r>
            <a:r>
              <a:rPr lang="tr-TR" sz="2800" b="1" i="1" dirty="0" err="1" smtClean="0">
                <a:latin typeface="+mj-lt"/>
              </a:rPr>
              <a:t>hipertrofisi</a:t>
            </a:r>
            <a:r>
              <a:rPr lang="tr-TR" sz="2800" b="1" i="1" dirty="0" smtClean="0">
                <a:latin typeface="+mj-lt"/>
              </a:rPr>
              <a:t> gelişimi ile duvar kalınlığı arttığı ve </a:t>
            </a:r>
            <a:r>
              <a:rPr lang="tr-TR" sz="2800" b="1" i="1" dirty="0" err="1" smtClean="0">
                <a:latin typeface="+mj-lt"/>
              </a:rPr>
              <a:t>kavite</a:t>
            </a:r>
            <a:r>
              <a:rPr lang="tr-TR" sz="2800" b="1" i="1" dirty="0" smtClean="0">
                <a:latin typeface="+mj-lt"/>
              </a:rPr>
              <a:t> küçüldüğü için d. gerilimi düşer ve debi artar</a:t>
            </a:r>
            <a:endParaRPr lang="tr-TR" sz="2800" b="1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38138"/>
            <a:ext cx="8642350" cy="8588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r>
              <a:rPr lang="tr-T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Kalp Yetersizliğinde </a:t>
            </a:r>
            <a:r>
              <a:rPr lang="tr-TR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Adaptif</a:t>
            </a:r>
            <a:r>
              <a:rPr lang="tr-T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Değişiklikler</a:t>
            </a:r>
            <a:r>
              <a:rPr lang="tr-TR" sz="3000" dirty="0" smtClean="0">
                <a:latin typeface="Verdana" pitchFamily="34" charset="0"/>
              </a:rPr>
              <a:t/>
            </a:r>
            <a:br>
              <a:rPr lang="tr-TR" sz="3000" dirty="0" smtClean="0">
                <a:latin typeface="Verdana" pitchFamily="34" charset="0"/>
              </a:rPr>
            </a:br>
            <a:r>
              <a:rPr lang="tr-TR" sz="3000" dirty="0" smtClean="0">
                <a:latin typeface="Verdana" pitchFamily="34" charset="0"/>
              </a:rPr>
              <a:t> </a:t>
            </a:r>
            <a:endParaRPr lang="en-US" sz="4000" dirty="0" smtClean="0">
              <a:solidFill>
                <a:srgbClr val="29527B"/>
              </a:solidFill>
              <a:latin typeface="Verdana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95288" y="1362075"/>
            <a:ext cx="83772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i="1" dirty="0" err="1">
                <a:solidFill>
                  <a:srgbClr val="FF0000"/>
                </a:solidFill>
                <a:latin typeface="+mj-lt"/>
              </a:rPr>
              <a:t>Ventrikül</a:t>
            </a:r>
            <a:r>
              <a:rPr lang="tr-TR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800" b="1" i="1" dirty="0" err="1">
                <a:solidFill>
                  <a:srgbClr val="FF0000"/>
                </a:solidFill>
                <a:latin typeface="+mj-lt"/>
              </a:rPr>
              <a:t>Hipertrofisi</a:t>
            </a:r>
            <a:endParaRPr lang="tr-TR" sz="2800" b="1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6" name="5 Düz Bağlayıcı"/>
          <p:cNvCxnSpPr/>
          <p:nvPr/>
        </p:nvCxnSpPr>
        <p:spPr>
          <a:xfrm>
            <a:off x="2857500" y="5000625"/>
            <a:ext cx="3643313" cy="15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1938" y="1844675"/>
            <a:ext cx="8642350" cy="482441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tr-TR" sz="2800" b="1" i="1" dirty="0" smtClean="0">
              <a:latin typeface="+mj-lt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b="1" i="1" dirty="0" smtClean="0">
                <a:latin typeface="+mj-lt"/>
              </a:rPr>
              <a:t>Normalde hemoglobin, dokulara </a:t>
            </a:r>
            <a:r>
              <a:rPr lang="tr-TR" sz="2800" b="1" i="1" dirty="0">
                <a:latin typeface="+mj-lt"/>
              </a:rPr>
              <a:t>taşıdığı </a:t>
            </a:r>
            <a:r>
              <a:rPr lang="tr-TR" sz="2800" b="1" i="1" dirty="0" smtClean="0">
                <a:latin typeface="+mj-lt"/>
              </a:rPr>
              <a:t>oksijenin 1/3’ünü </a:t>
            </a:r>
            <a:r>
              <a:rPr lang="tr-TR" sz="2800" b="1" i="1" dirty="0">
                <a:latin typeface="+mj-lt"/>
              </a:rPr>
              <a:t>bırakırken, kalp </a:t>
            </a:r>
            <a:r>
              <a:rPr lang="tr-TR" sz="2800" b="1" i="1" dirty="0" smtClean="0">
                <a:latin typeface="+mj-lt"/>
              </a:rPr>
              <a:t>yetersizliğinde </a:t>
            </a:r>
            <a:r>
              <a:rPr lang="tr-TR" sz="2800" b="1" i="1" dirty="0" err="1" smtClean="0">
                <a:latin typeface="+mj-lt"/>
              </a:rPr>
              <a:t>perfüzyon</a:t>
            </a:r>
            <a:r>
              <a:rPr lang="tr-TR" sz="2800" b="1" i="1" dirty="0" smtClean="0">
                <a:latin typeface="+mj-lt"/>
              </a:rPr>
              <a:t> bozulduğundan bu durum daha fazla oksijen bırakarak aşılmaya çalışılır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tr-TR" sz="2800" b="1" i="1" dirty="0" smtClean="0">
              <a:latin typeface="+mj-lt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b="1" i="1" dirty="0" smtClean="0">
                <a:latin typeface="+mj-lt"/>
              </a:rPr>
              <a:t>Bu </a:t>
            </a:r>
            <a:r>
              <a:rPr lang="tr-TR" sz="2800" b="1" i="1" dirty="0">
                <a:latin typeface="+mj-lt"/>
              </a:rPr>
              <a:t>nedenle </a:t>
            </a:r>
            <a:r>
              <a:rPr lang="tr-TR" sz="2800" b="1" i="1" dirty="0" err="1">
                <a:latin typeface="+mj-lt"/>
              </a:rPr>
              <a:t>venöz</a:t>
            </a:r>
            <a:r>
              <a:rPr lang="tr-TR" sz="2800" b="1" i="1" dirty="0">
                <a:latin typeface="+mj-lt"/>
              </a:rPr>
              <a:t> O</a:t>
            </a:r>
            <a:r>
              <a:rPr lang="tr-TR" sz="2800" b="1" i="1" baseline="-25000" dirty="0">
                <a:latin typeface="+mj-lt"/>
              </a:rPr>
              <a:t>2 </a:t>
            </a:r>
            <a:r>
              <a:rPr lang="tr-TR" sz="2800" b="1" i="1" dirty="0">
                <a:latin typeface="+mj-lt"/>
              </a:rPr>
              <a:t> </a:t>
            </a:r>
            <a:r>
              <a:rPr lang="tr-TR" sz="2800" b="1" i="1" dirty="0" err="1">
                <a:latin typeface="+mj-lt"/>
              </a:rPr>
              <a:t>saturasyonu</a:t>
            </a:r>
            <a:r>
              <a:rPr lang="tr-TR" sz="2800" b="1" i="1" dirty="0">
                <a:latin typeface="+mj-lt"/>
              </a:rPr>
              <a:t> azalır, arter-</a:t>
            </a:r>
            <a:r>
              <a:rPr lang="tr-TR" sz="2800" b="1" i="1" dirty="0" err="1">
                <a:latin typeface="+mj-lt"/>
              </a:rPr>
              <a:t>ven</a:t>
            </a:r>
            <a:r>
              <a:rPr lang="tr-TR" sz="2800" b="1" i="1" dirty="0">
                <a:latin typeface="+mj-lt"/>
              </a:rPr>
              <a:t> </a:t>
            </a:r>
            <a:r>
              <a:rPr lang="tr-TR" sz="2800" b="1" i="1" dirty="0" smtClean="0">
                <a:latin typeface="+mj-lt"/>
              </a:rPr>
              <a:t>O</a:t>
            </a:r>
            <a:r>
              <a:rPr lang="tr-TR" sz="2800" b="1" i="1" baseline="-25000" dirty="0" smtClean="0">
                <a:latin typeface="+mj-lt"/>
              </a:rPr>
              <a:t>2 </a:t>
            </a:r>
            <a:r>
              <a:rPr lang="tr-TR" sz="2800" b="1" i="1" dirty="0" smtClean="0">
                <a:latin typeface="+mj-lt"/>
              </a:rPr>
              <a:t>farkı artar</a:t>
            </a:r>
            <a:r>
              <a:rPr lang="tr-TR" sz="2800" b="1" i="1" dirty="0">
                <a:latin typeface="+mj-lt"/>
              </a:rPr>
              <a:t> </a:t>
            </a:r>
            <a:r>
              <a:rPr lang="tr-TR" sz="2800" b="1" i="1" dirty="0" smtClean="0">
                <a:latin typeface="+mj-lt"/>
              </a:rPr>
              <a:t>(</a:t>
            </a:r>
            <a:r>
              <a:rPr lang="tr-TR" sz="2800" b="1" i="1" dirty="0" err="1" smtClean="0">
                <a:latin typeface="+mj-lt"/>
              </a:rPr>
              <a:t>Periferik</a:t>
            </a:r>
            <a:r>
              <a:rPr lang="tr-TR" sz="2800" b="1" i="1" dirty="0" smtClean="0">
                <a:latin typeface="+mj-lt"/>
              </a:rPr>
              <a:t> </a:t>
            </a:r>
            <a:r>
              <a:rPr lang="tr-TR" sz="2800" b="1" i="1" dirty="0" err="1" smtClean="0">
                <a:latin typeface="+mj-lt"/>
              </a:rPr>
              <a:t>siyanoz</a:t>
            </a:r>
            <a:r>
              <a:rPr lang="tr-TR" sz="2800" b="1" i="1" dirty="0" smtClean="0">
                <a:latin typeface="+mj-lt"/>
              </a:rPr>
              <a:t> gelişir)</a:t>
            </a:r>
            <a:endParaRPr lang="tr-TR" sz="2800" b="1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38138"/>
            <a:ext cx="8642350" cy="8588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r>
              <a:rPr lang="tr-T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Kalp Yetersizliğinde </a:t>
            </a:r>
            <a:r>
              <a:rPr lang="tr-TR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Adaptif</a:t>
            </a:r>
            <a:r>
              <a:rPr lang="tr-T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Değişiklikler</a:t>
            </a:r>
            <a:r>
              <a:rPr lang="tr-TR" sz="3000" dirty="0" smtClean="0">
                <a:latin typeface="Verdana" pitchFamily="34" charset="0"/>
              </a:rPr>
              <a:t/>
            </a:r>
            <a:br>
              <a:rPr lang="tr-TR" sz="3000" dirty="0" smtClean="0">
                <a:latin typeface="Verdana" pitchFamily="34" charset="0"/>
              </a:rPr>
            </a:br>
            <a:r>
              <a:rPr lang="tr-TR" sz="3000" dirty="0" smtClean="0">
                <a:latin typeface="Verdana" pitchFamily="34" charset="0"/>
              </a:rPr>
              <a:t> </a:t>
            </a:r>
            <a:endParaRPr lang="en-US" sz="4000" dirty="0" smtClean="0">
              <a:solidFill>
                <a:srgbClr val="29527B"/>
              </a:solidFill>
              <a:latin typeface="Verdana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95288" y="1362075"/>
            <a:ext cx="83772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i="1" dirty="0">
                <a:solidFill>
                  <a:srgbClr val="FF0000"/>
                </a:solidFill>
                <a:latin typeface="+mj-lt"/>
              </a:rPr>
              <a:t>Dokulara Oksijen Dağıtımında Artış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2252</TotalTime>
  <Words>2029</Words>
  <Application>Microsoft Office PowerPoint</Application>
  <PresentationFormat>Ekran Gösterisi (4:3)</PresentationFormat>
  <Paragraphs>331</Paragraphs>
  <Slides>47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Dalga Biçimi</vt:lpstr>
      <vt:lpstr>Çocuklarda Kalp Yetersizliği</vt:lpstr>
      <vt:lpstr>        Konjestif Kalp Yetersizliği </vt:lpstr>
      <vt:lpstr>Slayt 3</vt:lpstr>
      <vt:lpstr>Patofizyoloji</vt:lpstr>
      <vt:lpstr>Slayt 5</vt:lpstr>
      <vt:lpstr>Slayt 6</vt:lpstr>
      <vt:lpstr> Kalp Yetersizliğinde Adaptif Değişiklikler  </vt:lpstr>
      <vt:lpstr>    Kalp Yetersizliğinde Adaptif Değişiklikler  </vt:lpstr>
      <vt:lpstr>    Kalp Yetersizliğinde Adaptif Değişiklikler  </vt:lpstr>
      <vt:lpstr>     Kalp Yetersizliğinde Adaptif Değişiklikler  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       Klinik Bulgular </vt:lpstr>
      <vt:lpstr>       Klinik Bulgular</vt:lpstr>
      <vt:lpstr>        Klinik Bulgular</vt:lpstr>
      <vt:lpstr>Fonksiyonel Kapasite</vt:lpstr>
      <vt:lpstr>Ross Sınıflaması</vt:lpstr>
      <vt:lpstr>Slayt 24</vt:lpstr>
      <vt:lpstr>Slayt 25</vt:lpstr>
      <vt:lpstr>Slayt 26</vt:lpstr>
      <vt:lpstr>Slayt 27</vt:lpstr>
      <vt:lpstr>Slayt 28</vt:lpstr>
      <vt:lpstr>Tedavi</vt:lpstr>
      <vt:lpstr>Slayt 30</vt:lpstr>
      <vt:lpstr>Slayt 31</vt:lpstr>
      <vt:lpstr>Slayt 32</vt:lpstr>
      <vt:lpstr>Slayt 33</vt:lpstr>
      <vt:lpstr>Kontraktiliteyi artıran (inotropik) ilaçlar</vt:lpstr>
      <vt:lpstr>Slayt 35</vt:lpstr>
      <vt:lpstr>Fosfodiesteraz enzim inhibitörleri</vt:lpstr>
      <vt:lpstr>Digoksin</vt:lpstr>
      <vt:lpstr>Digoksin</vt:lpstr>
      <vt:lpstr>Digoksin</vt:lpstr>
      <vt:lpstr>Slayt 40</vt:lpstr>
      <vt:lpstr>   Nitrogliserin (i.v 0.5-2 µgr/kg/dk; max:6 µgr/kg/dk) </vt:lpstr>
      <vt:lpstr>KKY tedavisinde kullanılan diğer ilaçlar</vt:lpstr>
      <vt:lpstr>Slayt 43</vt:lpstr>
      <vt:lpstr>Yeni ilaçlar</vt:lpstr>
      <vt:lpstr>Tedavide yenilikler</vt:lpstr>
      <vt:lpstr>Slayt 46</vt:lpstr>
      <vt:lpstr>Slayt 47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Konjestif Kalp Yetmezliği</dc:title>
  <dc:creator>HÜLYAKANGAL</dc:creator>
  <cp:lastModifiedBy>USER</cp:lastModifiedBy>
  <cp:revision>762</cp:revision>
  <dcterms:created xsi:type="dcterms:W3CDTF">2011-09-25T14:47:47Z</dcterms:created>
  <dcterms:modified xsi:type="dcterms:W3CDTF">2016-10-13T21:09:48Z</dcterms:modified>
</cp:coreProperties>
</file>