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1"/>
  </p:notesMasterIdLst>
  <p:sldIdLst>
    <p:sldId id="256" r:id="rId2"/>
    <p:sldId id="257" r:id="rId3"/>
    <p:sldId id="267" r:id="rId4"/>
    <p:sldId id="268" r:id="rId5"/>
    <p:sldId id="316" r:id="rId6"/>
    <p:sldId id="271" r:id="rId7"/>
    <p:sldId id="272" r:id="rId8"/>
    <p:sldId id="265" r:id="rId9"/>
    <p:sldId id="273" r:id="rId10"/>
    <p:sldId id="263" r:id="rId11"/>
    <p:sldId id="258" r:id="rId12"/>
    <p:sldId id="274" r:id="rId13"/>
    <p:sldId id="282" r:id="rId14"/>
    <p:sldId id="286" r:id="rId15"/>
    <p:sldId id="283" r:id="rId16"/>
    <p:sldId id="264" r:id="rId17"/>
    <p:sldId id="279" r:id="rId18"/>
    <p:sldId id="280" r:id="rId19"/>
    <p:sldId id="259" r:id="rId20"/>
    <p:sldId id="285" r:id="rId21"/>
    <p:sldId id="288" r:id="rId22"/>
    <p:sldId id="287" r:id="rId23"/>
    <p:sldId id="278" r:id="rId24"/>
    <p:sldId id="261" r:id="rId25"/>
    <p:sldId id="260" r:id="rId26"/>
    <p:sldId id="300" r:id="rId27"/>
    <p:sldId id="308" r:id="rId28"/>
    <p:sldId id="309" r:id="rId29"/>
    <p:sldId id="310" r:id="rId30"/>
    <p:sldId id="292" r:id="rId31"/>
    <p:sldId id="290" r:id="rId32"/>
    <p:sldId id="284" r:id="rId33"/>
    <p:sldId id="291" r:id="rId34"/>
    <p:sldId id="306" r:id="rId35"/>
    <p:sldId id="305" r:id="rId36"/>
    <p:sldId id="296" r:id="rId37"/>
    <p:sldId id="302" r:id="rId38"/>
    <p:sldId id="294" r:id="rId39"/>
    <p:sldId id="295" r:id="rId40"/>
    <p:sldId id="304" r:id="rId41"/>
    <p:sldId id="298" r:id="rId42"/>
    <p:sldId id="297" r:id="rId43"/>
    <p:sldId id="303" r:id="rId44"/>
    <p:sldId id="311" r:id="rId45"/>
    <p:sldId id="313" r:id="rId46"/>
    <p:sldId id="315" r:id="rId47"/>
    <p:sldId id="312" r:id="rId48"/>
    <p:sldId id="277" r:id="rId49"/>
    <p:sldId id="281" r:id="rId50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09F96F-2911-40C5-BC7A-B0A0043E01E9}" type="datetimeFigureOut">
              <a:rPr lang="tr-TR"/>
              <a:pPr>
                <a:defRPr/>
              </a:pPr>
              <a:t>21.11.2013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93ACCC-E081-406E-A854-05D80C06AE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567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tr-TR" altLang="en-US" noProof="0" smtClean="0"/>
              <a:t>Asıl başlık stili için tıklatın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tr-TR" altLang="en-US" noProof="0" smtClean="0"/>
              <a:t>Asıl alt başlık stilini düzenlemek için tıklatın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F1D2-A370-41A8-8A29-483CC94BD77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8248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8BBA9-0616-4533-8F99-3AA00437A76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5032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9A9D-7F51-482D-A310-AA80C380256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18227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DD8F6-1DB3-4957-BF19-047482A4DFB0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1841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A50BC9-0B7E-4538-B56D-E08BDC00B10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01333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92F61C-16EA-46CF-85F9-5D37E13F998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5668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6CE46-6DBB-4594-9D9F-8FEBCCE567B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66719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055E-D730-4D4B-9DE0-1A8F23AE09D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61682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EC218-9706-41AB-867D-DC94929D573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91486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807E7-67F1-4025-8B79-1092B92F0EB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9886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093DA-4A8C-4CB6-90DD-12E1D187CD5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970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63494-F54A-4FE4-A8A8-3FB862A0B0E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2577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7202A-FE05-4A00-83A9-4ABF5A0D359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5363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C7905-8B52-493C-B84A-D4E48B82169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9680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010F3AB-27AA-48B3-BA80-6D6B23CDB1D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1" r:id="rId13"/>
    <p:sldLayoutId id="214748422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file:///C:\Users\user\Desktop\Eski&#351;ehir\sunum\siyanotik\tof2.wmv" TargetMode="External"/><Relationship Id="rId7" Type="http://schemas.openxmlformats.org/officeDocument/2006/relationships/image" Target="../media/image6.png"/><Relationship Id="rId2" Type="http://schemas.openxmlformats.org/officeDocument/2006/relationships/video" Target="file:///C:\Users\user\Desktop\Eski&#351;ehir\sunum\siyanotik\tof.wmv" TargetMode="External"/><Relationship Id="rId1" Type="http://schemas.microsoft.com/office/2007/relationships/media" Target="file:///C:\Users\user\Desktop\Eski&#351;ehir\sunum\siyanotik\tof.wmv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4" Type="http://schemas.openxmlformats.org/officeDocument/2006/relationships/video" Target="file:///C:\Users\user\Desktop\Eski&#351;ehir\sunum\siyanotik\tof2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file:///C:\Users\user\Desktop\Eski&#351;ehir\sunum\siyanotik%20anjiyo\'brahim%20resul%20rende%20fallot3.avi" TargetMode="External"/><Relationship Id="rId7" Type="http://schemas.openxmlformats.org/officeDocument/2006/relationships/image" Target="../media/image8.png"/><Relationship Id="rId2" Type="http://schemas.openxmlformats.org/officeDocument/2006/relationships/video" Target="file:///C:\Users\user\Desktop\Eski&#351;ehir\sunum\siyanotik%20anjiyo\'brahim%20resul%20rende%20fallot2.avi" TargetMode="External"/><Relationship Id="rId1" Type="http://schemas.microsoft.com/office/2007/relationships/media" Target="file:///C:\Users\user\Desktop\Eski&#351;ehir\sunum\siyanotik%20anjiyo\'brahim%20resul%20rende%20fallot2.avi" TargetMode="Externa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user\Desktop\Eski&#351;ehir\sunum\siyanotik%20anjiyo\'brahim%20resul%20rende%20fallot3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Eski&#351;ehir\sunum\siyanotik%20anjiyo\'brahim%20resul%20rende%20fallot12.avi" TargetMode="External"/><Relationship Id="rId1" Type="http://schemas.microsoft.com/office/2007/relationships/media" Target="file:///C:\Users\user\Desktop\Eski&#351;ehir\sunum\siyanotik%20anjiyo\'brahim%20resul%20rende%20fallot12.avi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ideo" Target="file:///C:\Users\user\Documents\Any%20Video%20Converter\MPEGI\'brahim%20resul%20rende%20fallot11_mpeg1video.mpg" TargetMode="External"/><Relationship Id="rId13" Type="http://schemas.openxmlformats.org/officeDocument/2006/relationships/image" Target="../media/image13.png"/><Relationship Id="rId3" Type="http://schemas.microsoft.com/office/2007/relationships/media" Target="file:///C:\Users\user\Documents\Any%20Video%20Converter\MPEGI\'brahim%20resul%20rende%20fallot9_mpeg1video.mpg" TargetMode="External"/><Relationship Id="rId7" Type="http://schemas.microsoft.com/office/2007/relationships/media" Target="file:///C:\Users\user\Documents\Any%20Video%20Converter\MPEGI\'brahim%20resul%20rende%20fallot11_mpeg1video.mpg" TargetMode="External"/><Relationship Id="rId12" Type="http://schemas.openxmlformats.org/officeDocument/2006/relationships/image" Target="../media/image12.png"/><Relationship Id="rId2" Type="http://schemas.openxmlformats.org/officeDocument/2006/relationships/video" Target="file:///C:\Users\user\Documents\Any%20Video%20Converter\MPEGI\'brahim%20resul%20rende%20fallot7_mpeg1video.mpg" TargetMode="External"/><Relationship Id="rId1" Type="http://schemas.microsoft.com/office/2007/relationships/media" Target="file:///C:\Users\user\Documents\Any%20Video%20Converter\MPEGI\'brahim%20resul%20rende%20fallot7_mpeg1video.mpg" TargetMode="External"/><Relationship Id="rId6" Type="http://schemas.openxmlformats.org/officeDocument/2006/relationships/video" Target="file:///C:\Users\user\Documents\Any%20Video%20Converter\MPEGI\'brahim%20resul%20rende%20fallot10_mpeg1video.mpg" TargetMode="External"/><Relationship Id="rId11" Type="http://schemas.openxmlformats.org/officeDocument/2006/relationships/image" Target="../media/image11.png"/><Relationship Id="rId5" Type="http://schemas.microsoft.com/office/2007/relationships/media" Target="file:///C:\Users\user\Documents\Any%20Video%20Converter\MPEGI\'brahim%20resul%20rende%20fallot10_mpeg1video.mpg" TargetMode="External"/><Relationship Id="rId10" Type="http://schemas.openxmlformats.org/officeDocument/2006/relationships/image" Target="../media/image10.png"/><Relationship Id="rId4" Type="http://schemas.openxmlformats.org/officeDocument/2006/relationships/video" Target="file:///C:\Users\user\Documents\Any%20Video%20Converter\MPEGI\'brahim%20resul%20rende%20fallot9_mpeg1video.mpg" TargetMode="External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Eski&#351;ehir\sunum\siyanotik\PA-MAPCA-&#350;ANT.mpg" TargetMode="External"/><Relationship Id="rId1" Type="http://schemas.microsoft.com/office/2007/relationships/media" Target="file:///C:\Users\user\Desktop\Eski&#351;ehir\sunum\siyanotik\PA-MAPCA-&#350;ANT.mpg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Eski&#351;ehir\sunum\siyanotik\PA-MAPCA-&#350;ANT2.mpg" TargetMode="External"/><Relationship Id="rId1" Type="http://schemas.microsoft.com/office/2007/relationships/media" Target="file:///C:\Users\user\Desktop\Eski&#351;ehir\sunum\siyanotik\PA-MAPCA-&#350;ANT2.mpg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ideo" Target="file:///C:\Users\user\Documents\Any%20Video%20Converter\MPEGI\serdar%20muratoglu%20preop%20vsd%20pa%20koroner%20%20mapca5_mpeg1video_001.mpg" TargetMode="External"/><Relationship Id="rId13" Type="http://schemas.openxmlformats.org/officeDocument/2006/relationships/image" Target="../media/image19.png"/><Relationship Id="rId3" Type="http://schemas.microsoft.com/office/2007/relationships/media" Target="file:///C:\Users\user\Documents\Any%20Video%20Converter\MPEGI\serdar%20muratoglu%20preop%20vsd%20pa%20koroner%20%20mapca1_mpeg1video.mpg" TargetMode="External"/><Relationship Id="rId7" Type="http://schemas.microsoft.com/office/2007/relationships/media" Target="file:///C:\Users\user\Documents\Any%20Video%20Converter\MPEGI\serdar%20muratoglu%20preop%20vsd%20pa%20koroner%20%20mapca5_mpeg1video_001.mpg" TargetMode="External"/><Relationship Id="rId12" Type="http://schemas.openxmlformats.org/officeDocument/2006/relationships/image" Target="../media/image18.png"/><Relationship Id="rId2" Type="http://schemas.openxmlformats.org/officeDocument/2006/relationships/video" Target="file:///C:\Users\user\Documents\Any%20Video%20Converter\MPEGI\serdar%20muratoglu%20preop%20vsd%20pa%20koroner%20%20mapca4_mpeg1video.mpg" TargetMode="External"/><Relationship Id="rId1" Type="http://schemas.microsoft.com/office/2007/relationships/media" Target="file:///C:\Users\user\Documents\Any%20Video%20Converter\MPEGI\serdar%20muratoglu%20preop%20vsd%20pa%20koroner%20%20mapca4_mpeg1video.mpg" TargetMode="External"/><Relationship Id="rId6" Type="http://schemas.openxmlformats.org/officeDocument/2006/relationships/video" Target="file:///C:\Users\user\Documents\Any%20Video%20Converter\MPEGI\serdar%20muratoglu%20preop%20vsd%20pa%20koroner%20%20mapca3_mpeg1video.mpg" TargetMode="External"/><Relationship Id="rId11" Type="http://schemas.openxmlformats.org/officeDocument/2006/relationships/image" Target="../media/image17.png"/><Relationship Id="rId5" Type="http://schemas.microsoft.com/office/2007/relationships/media" Target="file:///C:\Users\user\Documents\Any%20Video%20Converter\MPEGI\serdar%20muratoglu%20preop%20vsd%20pa%20koroner%20%20mapca3_mpeg1video.mpg" TargetMode="External"/><Relationship Id="rId10" Type="http://schemas.openxmlformats.org/officeDocument/2006/relationships/image" Target="../media/image16.png"/><Relationship Id="rId4" Type="http://schemas.openxmlformats.org/officeDocument/2006/relationships/video" Target="file:///C:\Users\user\Documents\Any%20Video%20Converter\MPEGI\serdar%20muratoglu%20preop%20vsd%20pa%20koroner%20%20mapca1_mpeg1video.mpg" TargetMode="External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file:///C:\Users\user\Desktop\Eski&#351;ehir\sunum\siyanotik%20anjiyo\BIRGUL\Image-BATURAY%2018.avi" TargetMode="External"/><Relationship Id="rId7" Type="http://schemas.openxmlformats.org/officeDocument/2006/relationships/image" Target="../media/image21.png"/><Relationship Id="rId2" Type="http://schemas.openxmlformats.org/officeDocument/2006/relationships/video" Target="file:///C:\Users\user\Desktop\Eski&#351;ehir\sunum\siyanotik%20anjiyo\BIRGUL\Image-BATURAY%2014.avi" TargetMode="External"/><Relationship Id="rId1" Type="http://schemas.microsoft.com/office/2007/relationships/media" Target="file:///C:\Users\user\Desktop\Eski&#351;ehir\sunum\siyanotik%20anjiyo\BIRGUL\Image-BATURAY%2014.avi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user\Desktop\Eski&#351;ehir\sunum\siyanotik%20anjiyo\BIRGUL\Image-BATURAY%2018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Eski&#351;ehir\sunum\siyanotik%20anjiyo\BIRGUL\BATYRAY%204%20YAS1.avi" TargetMode="External"/><Relationship Id="rId1" Type="http://schemas.microsoft.com/office/2007/relationships/media" Target="file:///C:\Users\user\Desktop\Eski&#351;ehir\sunum\siyanotik%20anjiyo\BIRGUL\BATYRAY%204%20YAS1.avi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Eski&#351;ehir\Eski&#351;ehir\ders\bt&#351;ant%20balon%20okl&#252;z.wmv" TargetMode="External"/><Relationship Id="rId1" Type="http://schemas.microsoft.com/office/2007/relationships/media" Target="file:///C:\Users\user\Desktop\Eski&#351;ehir\Eski&#351;ehir\ders\bt&#351;ant%20balon%20okl&#252;z.wmv" TargetMode="Externa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file:///C:\Users\user\Desktop\Eski&#351;ehir\Eski&#351;ehir\ders\bt&#351;ant%20balon%20okl&#252;z.wmv" TargetMode="External"/><Relationship Id="rId7" Type="http://schemas.openxmlformats.org/officeDocument/2006/relationships/image" Target="../media/image23.png"/><Relationship Id="rId2" Type="http://schemas.openxmlformats.org/officeDocument/2006/relationships/video" Target="file:///C:\Users\user\Desktop\Eski&#351;ehir\sunum\siyanotik%20anjiyo\BIRGUL\Image-BATURAY%2014.avi" TargetMode="External"/><Relationship Id="rId1" Type="http://schemas.microsoft.com/office/2007/relationships/media" Target="file:///C:\Users\user\Desktop\Eski&#351;ehir\sunum\siyanotik%20anjiyo\BIRGUL\Image-BATURAY%2014.avi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user\Desktop\Eski&#351;ehir\Eski&#351;ehir\ders\bt&#351;ant%20balon%20okl&#252;z.wm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Eski&#351;ehir\sunum\ismail%20ors=pulm%20v%20wedge11.avi" TargetMode="External"/><Relationship Id="rId1" Type="http://schemas.microsoft.com/office/2007/relationships/media" Target="file:///C:\Users\user\Desktop\Eski&#351;ehir\sunum\ismail%20ors=pulm%20v%20wedge11.avi" TargetMode="Externa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file:///C:\Users\user\Documents\Any%20Video%20Converter\MPEGI\Image-umut%20burhan=tauss'g%20bing3_mpeg1video.mpg" TargetMode="External"/><Relationship Id="rId7" Type="http://schemas.openxmlformats.org/officeDocument/2006/relationships/image" Target="../media/image29.png"/><Relationship Id="rId2" Type="http://schemas.openxmlformats.org/officeDocument/2006/relationships/video" Target="file:///C:\Users\user\Documents\Any%20Video%20Converter\MPEGI\Image-umut%20burhan=tauss'g%20bing2_mpeg1video.mpg" TargetMode="External"/><Relationship Id="rId1" Type="http://schemas.microsoft.com/office/2007/relationships/media" Target="file:///C:\Users\user\Documents\Any%20Video%20Converter\MPEGI\Image-umut%20burhan=tauss'g%20bing2_mpeg1video.mpg" TargetMode="Externa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user\Documents\Any%20Video%20Converter\MPEGI\Image-umut%20burhan=tauss'g%20bing3_mpeg1video.m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file:///C:\Users\user\Desktop\Eski&#351;ehir\sunum\siyanotik%20anjiyo\abdullah%20nuri%20bardakci%20trunkus4.avi" TargetMode="External"/><Relationship Id="rId7" Type="http://schemas.openxmlformats.org/officeDocument/2006/relationships/slideLayout" Target="../slideLayouts/slideLayout2.xml"/><Relationship Id="rId2" Type="http://schemas.openxmlformats.org/officeDocument/2006/relationships/video" Target="file:///C:\Users\user\Desktop\Eski&#351;ehir\sunum\siyanotik%20anjiyo\abdullah%20nuri%20bardakci%20trunkus3.avi" TargetMode="External"/><Relationship Id="rId1" Type="http://schemas.microsoft.com/office/2007/relationships/media" Target="file:///C:\Users\user\Desktop\Eski&#351;ehir\sunum\siyanotik%20anjiyo\abdullah%20nuri%20bardakci%20trunkus3.avi" TargetMode="External"/><Relationship Id="rId6" Type="http://schemas.openxmlformats.org/officeDocument/2006/relationships/video" Target="file:///C:\Users\user\Desktop\Eski&#351;ehir\sunum\siyanotik%20anjiyo\abdullah%20nuri%20bardakci%20trunkus5.avi" TargetMode="External"/><Relationship Id="rId5" Type="http://schemas.microsoft.com/office/2007/relationships/media" Target="file:///C:\Users\user\Desktop\Eski&#351;ehir\sunum\siyanotik%20anjiyo\abdullah%20nuri%20bardakci%20trunkus5.avi" TargetMode="External"/><Relationship Id="rId10" Type="http://schemas.openxmlformats.org/officeDocument/2006/relationships/image" Target="../media/image32.png"/><Relationship Id="rId4" Type="http://schemas.openxmlformats.org/officeDocument/2006/relationships/video" Target="file:///C:\Users\user\Desktop\Eski&#351;ehir\sunum\siyanotik%20anjiyo\abdullah%20nuri%20bardakci%20trunkus4.avi" TargetMode="External"/><Relationship Id="rId9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file:///C:\Users\user\Documents\Any%20Video%20Converter\MPEGI\emir%20ozdemir%20tapvc5_mpeg1video.mpg" TargetMode="External"/><Relationship Id="rId7" Type="http://schemas.openxmlformats.org/officeDocument/2006/relationships/slideLayout" Target="../slideLayouts/slideLayout4.xml"/><Relationship Id="rId2" Type="http://schemas.openxmlformats.org/officeDocument/2006/relationships/video" Target="file:///C:\Users\user\Documents\Any%20Video%20Converter\MPEGI\emir%20ozdemir%20tapvc3_mpeg1video.mpg" TargetMode="External"/><Relationship Id="rId1" Type="http://schemas.microsoft.com/office/2007/relationships/media" Target="file:///C:\Users\user\Documents\Any%20Video%20Converter\MPEGI\emir%20ozdemir%20tapvc3_mpeg1video.mpg" TargetMode="External"/><Relationship Id="rId6" Type="http://schemas.openxmlformats.org/officeDocument/2006/relationships/video" Target="file:///C:\Users\user\Documents\Any%20Video%20Converter\MPEGI\emir%20ozdemir%20tapvc7_mpeg1video.mpg" TargetMode="External"/><Relationship Id="rId5" Type="http://schemas.microsoft.com/office/2007/relationships/media" Target="file:///C:\Users\user\Documents\Any%20Video%20Converter\MPEGI\emir%20ozdemir%20tapvc7_mpeg1video.mpg" TargetMode="External"/><Relationship Id="rId10" Type="http://schemas.openxmlformats.org/officeDocument/2006/relationships/image" Target="../media/image35.png"/><Relationship Id="rId4" Type="http://schemas.openxmlformats.org/officeDocument/2006/relationships/video" Target="file:///C:\Users\user\Documents\Any%20Video%20Converter\MPEGI\emir%20ozdemir%20tapvc5_mpeg1video.mpg" TargetMode="External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file:///C:\Users\user\Documents\Any%20Video%20Converter\MPEGI\sahanur%20homan%20dorv%20sag%20hipo%20tapvc4_mpeg1video.mpg" TargetMode="External"/><Relationship Id="rId7" Type="http://schemas.openxmlformats.org/officeDocument/2006/relationships/slideLayout" Target="../slideLayouts/slideLayout2.xml"/><Relationship Id="rId2" Type="http://schemas.openxmlformats.org/officeDocument/2006/relationships/video" Target="file:///C:\Users\user\Documents\Any%20Video%20Converter\MPEGI\sahanur%20homan%20dorv%20sag%20hipo%20tapvc2_mpeg1video.mpg" TargetMode="External"/><Relationship Id="rId1" Type="http://schemas.microsoft.com/office/2007/relationships/media" Target="file:///C:\Users\user\Documents\Any%20Video%20Converter\MPEGI\sahanur%20homan%20dorv%20sag%20hipo%20tapvc2_mpeg1video.mpg" TargetMode="External"/><Relationship Id="rId6" Type="http://schemas.openxmlformats.org/officeDocument/2006/relationships/video" Target="file:///C:\Users\user\Documents\Any%20Video%20Converter\MPEGI\sahanur%20homan%20dorv%20sag%20hipo%20tapvc3_mpeg1video.mpg" TargetMode="External"/><Relationship Id="rId5" Type="http://schemas.microsoft.com/office/2007/relationships/media" Target="file:///C:\Users\user\Documents\Any%20Video%20Converter\MPEGI\sahanur%20homan%20dorv%20sag%20hipo%20tapvc3_mpeg1video.mpg" TargetMode="External"/><Relationship Id="rId10" Type="http://schemas.openxmlformats.org/officeDocument/2006/relationships/image" Target="../media/image38.png"/><Relationship Id="rId4" Type="http://schemas.openxmlformats.org/officeDocument/2006/relationships/video" Target="file:///C:\Users\user\Documents\Any%20Video%20Converter\MPEGI\sahanur%20homan%20dorv%20sag%20hipo%20tapvc4_mpeg1video.mpg" TargetMode="External"/><Relationship Id="rId9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media" Target="file:///C:\Users\user\Documents\Any%20Video%20Converter\MPEGI\emir%20ozdemir%20tapvc2_mpeg1video.mpg" TargetMode="External"/><Relationship Id="rId7" Type="http://schemas.openxmlformats.org/officeDocument/2006/relationships/image" Target="../media/image40.png"/><Relationship Id="rId2" Type="http://schemas.openxmlformats.org/officeDocument/2006/relationships/video" Target="file:///C:\Users\user\Documents\Any%20Video%20Converter\MPEGI\emir%20ozdemir%20tapvc1_mpeg1video.mpg" TargetMode="External"/><Relationship Id="rId1" Type="http://schemas.microsoft.com/office/2007/relationships/media" Target="file:///C:\Users\user\Documents\Any%20Video%20Converter\MPEGI\emir%20ozdemir%20tapvc1_mpeg1video.mpg" TargetMode="Externa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user\Documents\Any%20Video%20Converter\MPEGI\emir%20ozdemir%20tapvc2_mpeg1video.m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file:///C:\Users\user\Documents\Any%20Video%20Converter\MPEGI\imran%20demir%20tapvc%20double6_mpeg1video.mpg" TargetMode="External"/><Relationship Id="rId7" Type="http://schemas.openxmlformats.org/officeDocument/2006/relationships/image" Target="../media/image42.png"/><Relationship Id="rId2" Type="http://schemas.openxmlformats.org/officeDocument/2006/relationships/video" Target="file:///C:\Users\user\Documents\Any%20Video%20Converter\MPEGI\imran%20demir%20tapvc%20double3_mpeg1video.mpg" TargetMode="External"/><Relationship Id="rId1" Type="http://schemas.microsoft.com/office/2007/relationships/media" Target="file:///C:\Users\user\Documents\Any%20Video%20Converter\MPEGI\imran%20demir%20tapvc%20double3_mpeg1video.mpg" TargetMode="Externa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user\Documents\Any%20Video%20Converter\MPEGI\imran%20demir%20tapvc%20double6_mpeg1video.m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media" Target="file:///C:\Users\user\Documents\Any%20Video%20Converter\MPEGI\ayten%20tekes%20tapvc%20kard'yak2_mpeg1video.mpg" TargetMode="External"/><Relationship Id="rId7" Type="http://schemas.openxmlformats.org/officeDocument/2006/relationships/image" Target="../media/image44.png"/><Relationship Id="rId2" Type="http://schemas.openxmlformats.org/officeDocument/2006/relationships/video" Target="file:///C:\Users\user\Documents\Any%20Video%20Converter\MPEGI\ayten%20tekes%20tapvc%20kard'yak8_mpeg1video.mpg" TargetMode="External"/><Relationship Id="rId1" Type="http://schemas.microsoft.com/office/2007/relationships/media" Target="file:///C:\Users\user\Documents\Any%20Video%20Converter\MPEGI\ayten%20tekes%20tapvc%20kard'yak8_mpeg1video.mpg" TargetMode="Externa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user\Documents\Any%20Video%20Converter\MPEGI\ayten%20tekes%20tapvc%20kard'yak2_mpeg1video.mp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user\Desktop\Eski&#351;ehir\sunum\siyanotik\tof1.mpg" TargetMode="External"/><Relationship Id="rId1" Type="http://schemas.microsoft.com/office/2007/relationships/media" Target="file:///C:\Users\user\Desktop\Eski&#351;ehir\sunum\siyanotik\tof1.mp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media" Target="file:///C:\Users\user\Documents\Any%20Video%20Converter\MPEGI\sahanur%20homan%20dorv%20sag%20hipo%20tapvc6_mpeg1video.mpg" TargetMode="External"/><Relationship Id="rId7" Type="http://schemas.openxmlformats.org/officeDocument/2006/relationships/image" Target="../media/image45.png"/><Relationship Id="rId2" Type="http://schemas.openxmlformats.org/officeDocument/2006/relationships/video" Target="file:///C:\Users\user\Documents\Any%20Video%20Converter\MPEGI\sahanur%20homan%20dorv%20sag%20hipo%20tapvc4_mpeg1video.mpg" TargetMode="External"/><Relationship Id="rId1" Type="http://schemas.microsoft.com/office/2007/relationships/media" Target="file:///C:\Users\user\Documents\Any%20Video%20Converter\MPEGI\sahanur%20homan%20dorv%20sag%20hipo%20tapvc4_mpeg1video.mpg" TargetMode="Externa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4.xml"/><Relationship Id="rId4" Type="http://schemas.openxmlformats.org/officeDocument/2006/relationships/video" Target="file:///C:\Users\user\Documents\Any%20Video%20Converter\MPEGI\sahanur%20homan%20dorv%20sag%20hipo%20tapvc6_mpeg1video.mpg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video" Target="file:///C:\Users\user\Desktop\Eski&#351;ehir\sunum\siyanotik%20anjiyo\AHMET%20ENES%20CAKIR\Image-AHMET%20ENES%20CAKIR9.avi" TargetMode="External"/><Relationship Id="rId13" Type="http://schemas.openxmlformats.org/officeDocument/2006/relationships/image" Target="../media/image47.png"/><Relationship Id="rId3" Type="http://schemas.microsoft.com/office/2007/relationships/media" Target="file:///C:\Users\user\Desktop\Eski&#351;ehir\sunum\siyanotik%20anjiyo\AHMET%20ENES%20CAKIR\Image-AHMET%20ENES%20CAKIR6.avi" TargetMode="External"/><Relationship Id="rId7" Type="http://schemas.microsoft.com/office/2007/relationships/media" Target="file:///C:\Users\user\Desktop\Eski&#351;ehir\sunum\siyanotik%20anjiyo\AHMET%20ENES%20CAKIR\Image-AHMET%20ENES%20CAKIR9.avi" TargetMode="External"/><Relationship Id="rId12" Type="http://schemas.openxmlformats.org/officeDocument/2006/relationships/image" Target="../media/image46.png"/><Relationship Id="rId2" Type="http://schemas.openxmlformats.org/officeDocument/2006/relationships/video" Target="file:///C:\Users\user\Desktop\Eski&#351;ehir\sunum\siyanotik%20anjiyo\AHMET%20ENES%20CAKIR\Image-AHMET%20ENES%20CAKIR4.avi" TargetMode="External"/><Relationship Id="rId16" Type="http://schemas.openxmlformats.org/officeDocument/2006/relationships/image" Target="../media/image50.png"/><Relationship Id="rId1" Type="http://schemas.microsoft.com/office/2007/relationships/media" Target="file:///C:\Users\user\Desktop\Eski&#351;ehir\sunum\siyanotik%20anjiyo\AHMET%20ENES%20CAKIR\Image-AHMET%20ENES%20CAKIR4.avi" TargetMode="External"/><Relationship Id="rId6" Type="http://schemas.openxmlformats.org/officeDocument/2006/relationships/video" Target="file:///C:\Users\user\Desktop\Eski&#351;ehir\sunum\siyanotik%20anjiyo\AHMET%20ENES%20CAKIR\Image-AHMET%20ENES%20CAKIR8.avi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/C:\Users\user\Desktop\Eski&#351;ehir\sunum\siyanotik%20anjiyo\AHMET%20ENES%20CAKIR\Image-AHMET%20ENES%20CAKIR8.avi" TargetMode="External"/><Relationship Id="rId15" Type="http://schemas.openxmlformats.org/officeDocument/2006/relationships/image" Target="../media/image49.png"/><Relationship Id="rId10" Type="http://schemas.openxmlformats.org/officeDocument/2006/relationships/video" Target="file:///C:\Users\user\Desktop\Eski&#351;ehir\sunum\siyanotik%20anjiyo\AHMET%20ENES%20CAKIR\Image-AHMET%20ENES%20CAKIR7.avi" TargetMode="External"/><Relationship Id="rId4" Type="http://schemas.openxmlformats.org/officeDocument/2006/relationships/video" Target="file:///C:\Users\user\Desktop\Eski&#351;ehir\sunum\siyanotik%20anjiyo\AHMET%20ENES%20CAKIR\Image-AHMET%20ENES%20CAKIR6.avi" TargetMode="External"/><Relationship Id="rId9" Type="http://schemas.microsoft.com/office/2007/relationships/media" Target="file:///C:\Users\user\Desktop\Eski&#351;ehir\sunum\siyanotik%20anjiyo\AHMET%20ENES%20CAKIR\Image-AHMET%20ENES%20CAKIR7.avi" TargetMode="External"/><Relationship Id="rId1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video" Target="file:///C:\Users\user\Documents\Any%20Video%20Converter\MPEGI\ismail%20efe%20simsek%20miks%20tapvc7_mpeg1video.mpg" TargetMode="External"/><Relationship Id="rId13" Type="http://schemas.openxmlformats.org/officeDocument/2006/relationships/image" Target="../media/image54.png"/><Relationship Id="rId3" Type="http://schemas.microsoft.com/office/2007/relationships/media" Target="file:///C:\Users\user\Documents\Any%20Video%20Converter\MPEGI\ismail%20efe%20simsek%20miks%20tapvc5_mpeg1video.mpg" TargetMode="External"/><Relationship Id="rId7" Type="http://schemas.microsoft.com/office/2007/relationships/media" Target="file:///C:\Users\user\Documents\Any%20Video%20Converter\MPEGI\ismail%20efe%20simsek%20miks%20tapvc7_mpeg1video.mpg" TargetMode="External"/><Relationship Id="rId12" Type="http://schemas.openxmlformats.org/officeDocument/2006/relationships/image" Target="../media/image53.png"/><Relationship Id="rId2" Type="http://schemas.openxmlformats.org/officeDocument/2006/relationships/video" Target="file:///C:\Users\user\Documents\Any%20Video%20Converter\MPEGI\ismail%20efe%20simsek%20miks%20tapvc4_mpeg1video.mpg" TargetMode="External"/><Relationship Id="rId1" Type="http://schemas.microsoft.com/office/2007/relationships/media" Target="file:///C:\Users\user\Documents\Any%20Video%20Converter\MPEGI\ismail%20efe%20simsek%20miks%20tapvc4_mpeg1video.mpg" TargetMode="External"/><Relationship Id="rId6" Type="http://schemas.openxmlformats.org/officeDocument/2006/relationships/video" Target="file:///C:\Users\user\Documents\Any%20Video%20Converter\MPEGI\ismail%20efe%20simsek%20miks%20tapvc6_mpeg1video.mpg" TargetMode="External"/><Relationship Id="rId11" Type="http://schemas.openxmlformats.org/officeDocument/2006/relationships/image" Target="../media/image52.png"/><Relationship Id="rId5" Type="http://schemas.microsoft.com/office/2007/relationships/media" Target="file:///C:\Users\user\Documents\Any%20Video%20Converter\MPEGI\ismail%20efe%20simsek%20miks%20tapvc6_mpeg1video.mpg" TargetMode="External"/><Relationship Id="rId10" Type="http://schemas.openxmlformats.org/officeDocument/2006/relationships/image" Target="../media/image51.png"/><Relationship Id="rId4" Type="http://schemas.openxmlformats.org/officeDocument/2006/relationships/video" Target="file:///C:\Users\user\Documents\Any%20Video%20Converter\MPEGI\ismail%20efe%20simsek%20miks%20tapvc5_mpeg1video.mpg" TargetMode="External"/><Relationship Id="rId9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Any%20Video%20Converter\MPEGI\ayse%20sema%20sari=sa%5b%20izo%20dorv3_mpeg1video.mpg" TargetMode="External"/><Relationship Id="rId1" Type="http://schemas.microsoft.com/office/2007/relationships/media" Target="file:///C:\Users\user\Documents\Any%20Video%20Converter\MPEGI\ayse%20sema%20sari=sa%5b%20izo%20dorv3_mpeg1video.mpg" TargetMode="Externa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media" Target="file:///C:\Users\user\Documents\Any%20Video%20Converter\MPEGI\delal%20deveci%20bcpc%20ta2_mpeg1video.mpg" TargetMode="External"/><Relationship Id="rId7" Type="http://schemas.openxmlformats.org/officeDocument/2006/relationships/image" Target="../media/image57.png"/><Relationship Id="rId2" Type="http://schemas.openxmlformats.org/officeDocument/2006/relationships/video" Target="file:///C:\Users\user\Documents\Any%20Video%20Converter\MPEGI\delal%20deveci%20bcpc%20ta1_mpeg1video.mpg" TargetMode="External"/><Relationship Id="rId1" Type="http://schemas.microsoft.com/office/2007/relationships/media" Target="file:///C:\Users\user\Documents\Any%20Video%20Converter\MPEGI\delal%20deveci%20bcpc%20ta1_mpeg1video.mpg" TargetMode="Externa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user\Documents\Any%20Video%20Converter\MPEGI\delal%20deveci%20bcpc%20ta2_mpeg1video.m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media" Target="file:///C:\Users\user\Documents\Any%20Video%20Converter\MPEGI\tamer%20berke%20kilic=%20tek%20vent%20pul%20band3_mpeg1video.mpg" TargetMode="External"/><Relationship Id="rId7" Type="http://schemas.openxmlformats.org/officeDocument/2006/relationships/image" Target="../media/image59.png"/><Relationship Id="rId2" Type="http://schemas.openxmlformats.org/officeDocument/2006/relationships/video" Target="file:///C:\Users\user\Documents\Any%20Video%20Converter\MPEGI\tamer%20berke%20kilic=%20tek%20vent%20pul%20band2_mpeg1video.mpg" TargetMode="External"/><Relationship Id="rId1" Type="http://schemas.microsoft.com/office/2007/relationships/media" Target="file:///C:\Users\user\Documents\Any%20Video%20Converter\MPEGI\tamer%20berke%20kilic=%20tek%20vent%20pul%20band2_mpeg1video.mpg" TargetMode="Externa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user\Documents\Any%20Video%20Converter\MPEGI\tamer%20berke%20kilic=%20tek%20vent%20pul%20band3_mpeg1video.m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Any%20Video%20Converter\MPEGI\ayse%20sema%20sari=sa%5b%20izo%20dorv5_mpeg1video.mpg" TargetMode="External"/><Relationship Id="rId1" Type="http://schemas.microsoft.com/office/2007/relationships/media" Target="file:///C:\Users\user\Documents\Any%20Video%20Converter\MPEGI\ayse%20sema%20sari=sa%5b%20izo%20dorv5_mpeg1video.mpg" TargetMode="External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file:///C:\Users\user\Desktop\Eski&#351;ehir\sunum\anjiyolar\anjiyo-BCPC.mpg" TargetMode="External"/><Relationship Id="rId1" Type="http://schemas.microsoft.com/office/2007/relationships/media" Target="file:///C:\Users\user\Desktop\Eski&#351;ehir\sunum\anjiyolar\anjiyo-BCPC.mpg" TargetMode="Externa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media" Target="file:///C:\Users\user\Desktop\Eski&#351;ehir\sunum\anjiyolar\Pul%20AVF-2.mpg" TargetMode="External"/><Relationship Id="rId7" Type="http://schemas.openxmlformats.org/officeDocument/2006/relationships/image" Target="../media/image63.png"/><Relationship Id="rId2" Type="http://schemas.openxmlformats.org/officeDocument/2006/relationships/video" Target="file:///C:\Users\user\Desktop\Eski&#351;ehir\sunum\anjiyolar\Pul%20AVF.mpg" TargetMode="External"/><Relationship Id="rId1" Type="http://schemas.microsoft.com/office/2007/relationships/media" Target="file:///C:\Users\user\Desktop\Eski&#351;ehir\sunum\anjiyolar\Pul%20AVF.mpg" TargetMode="Externa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4.xml"/><Relationship Id="rId4" Type="http://schemas.openxmlformats.org/officeDocument/2006/relationships/video" Target="file:///C:\Users\user\Desktop\Eski&#351;ehir\sunum\anjiyolar\Pul%20AVF-2.m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sz="3600" smtClean="0"/>
              <a:t>SİYANOTİK KALP HASTALIKLARINDA ANJİYOGRAFİ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Prof. Dr. Birgül Varan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Fallot tetralojisi</a:t>
            </a:r>
          </a:p>
        </p:txBody>
      </p:sp>
      <p:sp>
        <p:nvSpPr>
          <p:cNvPr id="16387" name="İçerik Yer Tutucusu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05362"/>
          </a:xfrm>
        </p:spPr>
        <p:txBody>
          <a:bodyPr/>
          <a:lstStyle/>
          <a:p>
            <a:pPr eaLnBrk="1" hangingPunct="1"/>
            <a:r>
              <a:rPr lang="tr-TR" smtClean="0">
                <a:latin typeface="Comic Sans MS" panose="030F0702030302020204" pitchFamily="66" charset="0"/>
              </a:rPr>
              <a:t>RVOT ve PA darlıklarının düzeyi</a:t>
            </a:r>
          </a:p>
          <a:p>
            <a:pPr eaLnBrk="1" hangingPunct="1"/>
            <a:r>
              <a:rPr lang="tr-TR" smtClean="0">
                <a:latin typeface="Comic Sans MS" panose="030F0702030302020204" pitchFamily="66" charset="0"/>
              </a:rPr>
              <a:t>Ek VSD</a:t>
            </a:r>
          </a:p>
          <a:p>
            <a:pPr eaLnBrk="1" hangingPunct="1"/>
            <a:r>
              <a:rPr lang="tr-TR" smtClean="0">
                <a:latin typeface="Comic Sans MS" panose="030F0702030302020204" pitchFamily="66" charset="0"/>
              </a:rPr>
              <a:t>Koroner anomali</a:t>
            </a:r>
          </a:p>
          <a:p>
            <a:pPr eaLnBrk="1" hangingPunct="1"/>
            <a:r>
              <a:rPr lang="tr-TR" smtClean="0">
                <a:latin typeface="Comic Sans MS" panose="030F0702030302020204" pitchFamily="66" charset="0"/>
              </a:rPr>
              <a:t>Pulmoner artere girmek çoğunlukla gerekli değil (santral şant, RVOTR yapılmış hasta hariç)</a:t>
            </a:r>
          </a:p>
          <a:p>
            <a:pPr eaLnBrk="1" hangingPunct="1"/>
            <a:r>
              <a:rPr lang="tr-TR" smtClean="0">
                <a:latin typeface="Comic Sans MS" panose="030F0702030302020204" pitchFamily="66" charset="0"/>
              </a:rPr>
              <a:t>RV – Ao antegrad girilebilir: sağ koroner, Cobra, NIH </a:t>
            </a:r>
          </a:p>
          <a:p>
            <a:pPr eaLnBrk="1" hangingPunct="1"/>
            <a:r>
              <a:rPr lang="tr-TR" smtClean="0">
                <a:latin typeface="Comic Sans MS" panose="030F0702030302020204" pitchFamily="66" charset="0"/>
              </a:rPr>
              <a:t>Nadiren selektif koroner anjiyografi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Fallot tetralojisi</a:t>
            </a:r>
          </a:p>
        </p:txBody>
      </p:sp>
      <p:graphicFrame>
        <p:nvGraphicFramePr>
          <p:cNvPr id="11398" name="Group 134"/>
          <p:cNvGraphicFramePr>
            <a:graphicFrameLocks noGrp="1"/>
          </p:cNvGraphicFramePr>
          <p:nvPr>
            <p:ph type="tbl" idx="1"/>
          </p:nvPr>
        </p:nvGraphicFramePr>
        <p:xfrm>
          <a:off x="457200" y="1719263"/>
          <a:ext cx="8229600" cy="4498976"/>
        </p:xfrm>
        <a:graphic>
          <a:graphicData uri="http://schemas.openxmlformats.org/drawingml/2006/table">
            <a:tbl>
              <a:tblPr/>
              <a:tblGrid>
                <a:gridCol w="946150"/>
                <a:gridCol w="1944688"/>
                <a:gridCol w="2046287"/>
                <a:gridCol w="1646238"/>
                <a:gridCol w="1646237"/>
              </a:tblGrid>
              <a:tr h="773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Dik tüp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Gösterilen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Yatay tüp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Gösterilen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15-20 derece sol oblik ve kraniyal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İnfundibulum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Ana PA ve kapak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Sağ ve sol 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Dört boşluk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VSD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Overriding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Sol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Sağ ant oblik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Kraniyal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RVOT, kapak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İnfundibulum, kapak,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İnfundibulum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Ana PA, VSD kapak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Sağ ant oblik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Posteroanterior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Kollateraller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duktus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Dört boşluk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RCA, LCA, LAD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Duktus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107950" y="290513"/>
            <a:ext cx="8229600" cy="1139825"/>
          </a:xfrm>
        </p:spPr>
        <p:txBody>
          <a:bodyPr/>
          <a:lstStyle/>
          <a:p>
            <a:r>
              <a:rPr lang="tr-TR" smtClean="0">
                <a:solidFill>
                  <a:schemeClr val="tx1"/>
                </a:solidFill>
                <a:latin typeface="Comic Sans MS" panose="030F0702030302020204" pitchFamily="66" charset="0"/>
              </a:rPr>
              <a:t>Fallot Tetralojisi</a:t>
            </a:r>
          </a:p>
        </p:txBody>
      </p:sp>
      <p:sp>
        <p:nvSpPr>
          <p:cNvPr id="18435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743075"/>
            <a:ext cx="4038600" cy="47815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tr-TR" sz="2400" smtClean="0">
                <a:latin typeface="Comic Sans MS" panose="030F0702030302020204" pitchFamily="66" charset="0"/>
              </a:rPr>
              <a:t>Sağ ventrikülografi</a:t>
            </a:r>
            <a:r>
              <a:rPr lang="tr-TR" sz="2000" smtClean="0">
                <a:latin typeface="Comic Sans MS" panose="030F0702030302020204" pitchFamily="66" charset="0"/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tr-TR" sz="2000" smtClean="0">
                <a:latin typeface="Comic Sans MS" panose="030F0702030302020204" pitchFamily="66" charset="0"/>
              </a:rPr>
              <a:t>Kraniyal </a:t>
            </a:r>
          </a:p>
          <a:p>
            <a:pPr lvl="1">
              <a:lnSpc>
                <a:spcPct val="130000"/>
              </a:lnSpc>
            </a:pPr>
            <a:r>
              <a:rPr lang="tr-TR" sz="2000" smtClean="0">
                <a:latin typeface="Comic Sans MS" panose="030F0702030302020204" pitchFamily="66" charset="0"/>
              </a:rPr>
              <a:t>Uzun eksen</a:t>
            </a:r>
          </a:p>
          <a:p>
            <a:pPr>
              <a:lnSpc>
                <a:spcPct val="130000"/>
              </a:lnSpc>
            </a:pPr>
            <a:r>
              <a:rPr lang="tr-TR" sz="2400" smtClean="0">
                <a:latin typeface="Comic Sans MS" panose="030F0702030302020204" pitchFamily="66" charset="0"/>
              </a:rPr>
              <a:t>Sol ventrikülografi</a:t>
            </a:r>
          </a:p>
          <a:p>
            <a:pPr lvl="1">
              <a:lnSpc>
                <a:spcPct val="130000"/>
              </a:lnSpc>
            </a:pPr>
            <a:r>
              <a:rPr lang="tr-TR" sz="2000" smtClean="0">
                <a:latin typeface="Comic Sans MS" panose="030F0702030302020204" pitchFamily="66" charset="0"/>
              </a:rPr>
              <a:t>Musküler VSD şüphesi varsa: Dört boşluk</a:t>
            </a:r>
          </a:p>
          <a:p>
            <a:pPr>
              <a:lnSpc>
                <a:spcPct val="130000"/>
              </a:lnSpc>
            </a:pPr>
            <a:r>
              <a:rPr lang="tr-TR" sz="2400" smtClean="0">
                <a:latin typeface="Comic Sans MS" panose="030F0702030302020204" pitchFamily="66" charset="0"/>
              </a:rPr>
              <a:t>Aorta</a:t>
            </a:r>
          </a:p>
          <a:p>
            <a:pPr lvl="1">
              <a:lnSpc>
                <a:spcPct val="130000"/>
              </a:lnSpc>
            </a:pPr>
            <a:r>
              <a:rPr lang="tr-TR" sz="2200" smtClean="0">
                <a:latin typeface="Comic Sans MS" panose="030F0702030302020204" pitchFamily="66" charset="0"/>
              </a:rPr>
              <a:t>Uzun eksen</a:t>
            </a:r>
          </a:p>
          <a:p>
            <a:pPr lvl="1">
              <a:lnSpc>
                <a:spcPct val="130000"/>
              </a:lnSpc>
            </a:pPr>
            <a:r>
              <a:rPr lang="tr-TR" sz="2200" smtClean="0">
                <a:latin typeface="Comic Sans MS" panose="030F0702030302020204" pitchFamily="66" charset="0"/>
              </a:rPr>
              <a:t>Ön-arka: kollateraller</a:t>
            </a:r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663575" y="19367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>
              <a:solidFill>
                <a:srgbClr val="000000"/>
              </a:solidFill>
            </a:endParaRPr>
          </a:p>
        </p:txBody>
      </p:sp>
      <p:pic>
        <p:nvPicPr>
          <p:cNvPr id="2" name="tof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115888"/>
            <a:ext cx="4397375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of2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789363"/>
            <a:ext cx="43688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Unvan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7821612" cy="1295400"/>
          </a:xfrm>
        </p:spPr>
        <p:txBody>
          <a:bodyPr/>
          <a:lstStyle/>
          <a:p>
            <a:r>
              <a:rPr lang="tr-TR" smtClean="0"/>
              <a:t>Fallot tetralojisi </a:t>
            </a:r>
            <a:br>
              <a:rPr lang="tr-TR" smtClean="0"/>
            </a:br>
            <a:r>
              <a:rPr lang="tr-TR" sz="2800" smtClean="0"/>
              <a:t>RV : sol oblik ve kraniyal </a:t>
            </a:r>
          </a:p>
        </p:txBody>
      </p:sp>
      <p:sp>
        <p:nvSpPr>
          <p:cNvPr id="19459" name="Metin kutusu 4"/>
          <p:cNvSpPr txBox="1">
            <a:spLocks noChangeArrowheads="1"/>
          </p:cNvSpPr>
          <p:nvPr/>
        </p:nvSpPr>
        <p:spPr bwMode="auto">
          <a:xfrm>
            <a:off x="5076825" y="1465263"/>
            <a:ext cx="316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sz="2800" b="1">
                <a:solidFill>
                  <a:srgbClr val="002060"/>
                </a:solidFill>
              </a:rPr>
              <a:t>RV: dört boşluk</a:t>
            </a:r>
          </a:p>
        </p:txBody>
      </p:sp>
      <p:pic>
        <p:nvPicPr>
          <p:cNvPr id="3" name="'brahim resul rende fallot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97088"/>
            <a:ext cx="4452938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'brahim resul rende fallot3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120900"/>
            <a:ext cx="44307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330066"/>
                </a:solidFill>
              </a:rPr>
              <a:t>Fallot tetralojisi-pulmoner hipoplazi</a:t>
            </a:r>
            <a:endParaRPr lang="tr-TR" smtClean="0"/>
          </a:p>
        </p:txBody>
      </p:sp>
      <p:pic>
        <p:nvPicPr>
          <p:cNvPr id="4" name="'brahim resul rende fallot1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Unvan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89000"/>
          </a:xfrm>
        </p:spPr>
        <p:txBody>
          <a:bodyPr/>
          <a:lstStyle/>
          <a:p>
            <a:r>
              <a:rPr lang="tr-TR" sz="3200" smtClean="0">
                <a:solidFill>
                  <a:srgbClr val="330066"/>
                </a:solidFill>
              </a:rPr>
              <a:t>Fallot tetralojisi - Kollateraller</a:t>
            </a:r>
            <a:endParaRPr lang="tr-TR" sz="3200" smtClean="0"/>
          </a:p>
        </p:txBody>
      </p:sp>
      <p:pic>
        <p:nvPicPr>
          <p:cNvPr id="4" name="'brahim resul rende fallot7_mpeg1video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68413"/>
            <a:ext cx="373697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'brahim resul rende fallot9_mpeg1video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125913"/>
            <a:ext cx="3721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'brahim resul rende fallot10_mpeg1video.mpg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37195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'brahim resul rende fallot11_mpeg1video.mpg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25913"/>
            <a:ext cx="37195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9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80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705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4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VSD-Pulmoner Atrezi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8053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tr-TR" sz="2800" smtClean="0">
                <a:latin typeface="Comic Sans MS" panose="030F0702030302020204" pitchFamily="66" charset="0"/>
              </a:rPr>
              <a:t>İnen torasik aorta anjiyografisi: tarama amaçlı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smtClean="0">
                <a:latin typeface="Comic Sans MS" panose="030F0702030302020204" pitchFamily="66" charset="0"/>
              </a:rPr>
              <a:t>Sağ ve sol PA arası devamlılık ?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smtClean="0">
                <a:latin typeface="Comic Sans MS" panose="030F0702030302020204" pitchFamily="66" charset="0"/>
              </a:rPr>
              <a:t>Pulmoner dolaşımın kaynağı: duktus, kollateraller?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" y="11113"/>
            <a:ext cx="8229600" cy="1139825"/>
          </a:xfrm>
        </p:spPr>
        <p:txBody>
          <a:bodyPr/>
          <a:lstStyle/>
          <a:p>
            <a:r>
              <a:rPr lang="tr-TR" sz="3800" smtClean="0">
                <a:latin typeface="Comic Sans MS" panose="030F0702030302020204" pitchFamily="66" charset="0"/>
              </a:rPr>
              <a:t>VSD – Pulmoner Atrezi - MAPCA</a:t>
            </a:r>
          </a:p>
        </p:txBody>
      </p:sp>
      <p:pic>
        <p:nvPicPr>
          <p:cNvPr id="2" name="PA-MAPCA-ŞANT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12875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46175"/>
          </a:xfrm>
        </p:spPr>
        <p:txBody>
          <a:bodyPr/>
          <a:lstStyle/>
          <a:p>
            <a:r>
              <a:rPr lang="tr-TR" sz="3200" smtClean="0">
                <a:latin typeface="Comic Sans MS" panose="030F0702030302020204" pitchFamily="66" charset="0"/>
              </a:rPr>
              <a:t>VSD – Pulmoner Atrezi – BT Şant</a:t>
            </a:r>
            <a:br>
              <a:rPr lang="tr-TR" sz="3200" smtClean="0">
                <a:latin typeface="Comic Sans MS" panose="030F0702030302020204" pitchFamily="66" charset="0"/>
              </a:rPr>
            </a:br>
            <a:r>
              <a:rPr lang="tr-TR" sz="3200" smtClean="0">
                <a:latin typeface="Comic Sans MS" panose="030F0702030302020204" pitchFamily="66" charset="0"/>
              </a:rPr>
              <a:t>Balon oklüzyon</a:t>
            </a:r>
          </a:p>
        </p:txBody>
      </p:sp>
      <p:pic>
        <p:nvPicPr>
          <p:cNvPr id="2" name="PA-MAPCA-ŞANT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76388"/>
            <a:ext cx="51752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7543800" cy="1295400"/>
          </a:xfrm>
        </p:spPr>
        <p:txBody>
          <a:bodyPr/>
          <a:lstStyle/>
          <a:p>
            <a:pPr eaLnBrk="1" hangingPunct="1"/>
            <a:r>
              <a:rPr lang="tr-TR" smtClean="0"/>
              <a:t>VSD-Pulmoner Atrezi</a:t>
            </a:r>
          </a:p>
        </p:txBody>
      </p:sp>
      <p:graphicFrame>
        <p:nvGraphicFramePr>
          <p:cNvPr id="16466" name="Group 82"/>
          <p:cNvGraphicFramePr>
            <a:graphicFrameLocks noGrp="1"/>
          </p:cNvGraphicFramePr>
          <p:nvPr>
            <p:ph type="tbl" idx="1"/>
          </p:nvPr>
        </p:nvGraphicFramePr>
        <p:xfrm>
          <a:off x="468313" y="1719263"/>
          <a:ext cx="8218487" cy="4724400"/>
        </p:xfrm>
        <a:graphic>
          <a:graphicData uri="http://schemas.openxmlformats.org/drawingml/2006/table">
            <a:tbl>
              <a:tblPr/>
              <a:tblGrid>
                <a:gridCol w="1511300"/>
                <a:gridCol w="1728787"/>
                <a:gridCol w="1943100"/>
                <a:gridCol w="1389063"/>
                <a:gridCol w="1646237"/>
              </a:tblGrid>
              <a:tr h="557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Yer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Dik tüp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Gösterilen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Yatay tüp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Gösterilen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RVOT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kraniyal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İnfundibulum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Yan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İnfundibulum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5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Ao kökü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Posteroanterior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Koronerler, kollateraller, şantlar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Dört boşluk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Koronerler, duktus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İnen Ao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Posteroanterior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Kraniyal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Kollateraller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Pulmoner konfluens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Kollateraller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Ana 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80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Selektif kollateraller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Posteroanterior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Pulmoner konfluens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Segmental kan akımı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Segmental kan akımı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Siyanotik Doğumsal Kalp Hastalıkları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949825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tr-TR" smtClean="0">
                <a:latin typeface="Comic Sans MS" panose="030F0702030302020204" pitchFamily="66" charset="0"/>
              </a:rPr>
              <a:t>Pulmoner kan akımı azalması ve sağ sol şant</a:t>
            </a:r>
          </a:p>
          <a:p>
            <a:pPr lvl="1" eaLnBrk="1" hangingPunct="1">
              <a:lnSpc>
                <a:spcPct val="115000"/>
              </a:lnSpc>
            </a:pPr>
            <a:r>
              <a:rPr lang="tr-TR" smtClean="0">
                <a:latin typeface="Comic Sans MS" panose="030F0702030302020204" pitchFamily="66" charset="0"/>
              </a:rPr>
              <a:t>Fallot, VSD-Pulmoner atrezi</a:t>
            </a:r>
          </a:p>
          <a:p>
            <a:pPr eaLnBrk="1" hangingPunct="1">
              <a:lnSpc>
                <a:spcPct val="115000"/>
              </a:lnSpc>
            </a:pPr>
            <a:r>
              <a:rPr lang="tr-TR" smtClean="0">
                <a:latin typeface="Comic Sans MS" panose="030F0702030302020204" pitchFamily="66" charset="0"/>
              </a:rPr>
              <a:t>Paralel dolaşım</a:t>
            </a:r>
          </a:p>
          <a:p>
            <a:pPr lvl="1" eaLnBrk="1" hangingPunct="1">
              <a:lnSpc>
                <a:spcPct val="115000"/>
              </a:lnSpc>
            </a:pPr>
            <a:r>
              <a:rPr lang="tr-TR" smtClean="0">
                <a:latin typeface="Comic Sans MS" panose="030F0702030302020204" pitchFamily="66" charset="0"/>
              </a:rPr>
              <a:t> Büyük arter transpozisyonu</a:t>
            </a:r>
          </a:p>
          <a:p>
            <a:pPr eaLnBrk="1" hangingPunct="1">
              <a:lnSpc>
                <a:spcPct val="115000"/>
              </a:lnSpc>
            </a:pPr>
            <a:r>
              <a:rPr lang="tr-TR" smtClean="0">
                <a:latin typeface="Comic Sans MS" panose="030F0702030302020204" pitchFamily="66" charset="0"/>
              </a:rPr>
              <a:t>Sistemik ve pulmoner venöz kanın atriyum, ventrikül veya büyük damarlar düzeyinde komple karışımı </a:t>
            </a:r>
          </a:p>
          <a:p>
            <a:pPr lvl="1" eaLnBrk="1" hangingPunct="1">
              <a:lnSpc>
                <a:spcPct val="115000"/>
              </a:lnSpc>
            </a:pPr>
            <a:r>
              <a:rPr lang="tr-TR" smtClean="0">
                <a:latin typeface="Comic Sans MS" panose="030F0702030302020204" pitchFamily="66" charset="0"/>
              </a:rPr>
              <a:t>Tek Ventrikül Fizyolojisi, trunkus arteriozus</a:t>
            </a:r>
          </a:p>
          <a:p>
            <a:pPr eaLnBrk="1" hangingPunct="1">
              <a:lnSpc>
                <a:spcPct val="115000"/>
              </a:lnSpc>
            </a:pPr>
            <a:endParaRPr lang="tr-TR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Unvan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r>
              <a:rPr lang="tr-TR" smtClean="0">
                <a:solidFill>
                  <a:srgbClr val="330066"/>
                </a:solidFill>
              </a:rPr>
              <a:t>VSD-Pulmoner Atrezi </a:t>
            </a:r>
            <a:endParaRPr lang="tr-TR" smtClean="0"/>
          </a:p>
        </p:txBody>
      </p:sp>
      <p:pic>
        <p:nvPicPr>
          <p:cNvPr id="2" name="serdar muratoglu preop vsd pa koroner  mapca4_mpeg1video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60450"/>
            <a:ext cx="400208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erdar muratoglu preop vsd pa koroner  mapca1_mpeg1video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60450"/>
            <a:ext cx="39370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erdar muratoglu preop vsd pa koroner  mapca3_mpeg1video.mpg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44938"/>
            <a:ext cx="400526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erdar muratoglu preop vsd pa koroner  mapca5_mpeg1video_001.mpg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33825"/>
            <a:ext cx="39608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9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8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80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4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Unvan 1"/>
          <p:cNvSpPr>
            <a:spLocks noGrp="1"/>
          </p:cNvSpPr>
          <p:nvPr>
            <p:ph type="title"/>
          </p:nvPr>
        </p:nvSpPr>
        <p:spPr>
          <a:xfrm>
            <a:off x="457200" y="44450"/>
            <a:ext cx="7543800" cy="930275"/>
          </a:xfrm>
        </p:spPr>
        <p:txBody>
          <a:bodyPr/>
          <a:lstStyle/>
          <a:p>
            <a:r>
              <a:rPr lang="tr-TR" smtClean="0">
                <a:solidFill>
                  <a:srgbClr val="330066"/>
                </a:solidFill>
              </a:rPr>
              <a:t>VSD-Pulmoner Atrezi</a:t>
            </a:r>
            <a:endParaRPr lang="tr-TR" smtClean="0"/>
          </a:p>
        </p:txBody>
      </p:sp>
      <p:pic>
        <p:nvPicPr>
          <p:cNvPr id="4" name="Image-BATURAY 1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17046" r="3279" b="7185"/>
          <a:stretch>
            <a:fillRect/>
          </a:stretch>
        </p:blipFill>
        <p:spPr bwMode="auto">
          <a:xfrm>
            <a:off x="315913" y="1125538"/>
            <a:ext cx="44005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-BATURAY 18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7881" r="2534" b="13307"/>
          <a:stretch>
            <a:fillRect/>
          </a:stretch>
        </p:blipFill>
        <p:spPr bwMode="auto">
          <a:xfrm>
            <a:off x="4821238" y="3213100"/>
            <a:ext cx="4071937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1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Unvan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tr-TR" sz="3600" smtClean="0">
                <a:solidFill>
                  <a:srgbClr val="330066"/>
                </a:solidFill>
              </a:rPr>
              <a:t>VSD-Pulmoner Atrezi – Sano şant</a:t>
            </a:r>
            <a:endParaRPr lang="tr-TR" sz="3600" smtClean="0"/>
          </a:p>
        </p:txBody>
      </p:sp>
      <p:pic>
        <p:nvPicPr>
          <p:cNvPr id="2" name="BATYRAY 4 YAS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53086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smtClean="0">
                <a:latin typeface="Comic Sans MS" panose="030F0702030302020204" pitchFamily="66" charset="0"/>
              </a:rPr>
              <a:t>VSD – Pulmoner Atrezi – BT Şant</a:t>
            </a:r>
            <a:br>
              <a:rPr lang="tr-TR" sz="3200" smtClean="0">
                <a:latin typeface="Comic Sans MS" panose="030F0702030302020204" pitchFamily="66" charset="0"/>
              </a:rPr>
            </a:br>
            <a:r>
              <a:rPr lang="tr-TR" sz="3200" smtClean="0">
                <a:latin typeface="Comic Sans MS" panose="030F0702030302020204" pitchFamily="66" charset="0"/>
              </a:rPr>
              <a:t>Balon oklüzyon</a:t>
            </a:r>
          </a:p>
        </p:txBody>
      </p:sp>
      <p:pic>
        <p:nvPicPr>
          <p:cNvPr id="2" name="btşant balon oklüz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0960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22238"/>
            <a:ext cx="5545138" cy="930275"/>
          </a:xfrm>
        </p:spPr>
        <p:txBody>
          <a:bodyPr/>
          <a:lstStyle/>
          <a:p>
            <a:pPr eaLnBrk="1" hangingPunct="1"/>
            <a:r>
              <a:rPr lang="tr-TR" smtClean="0"/>
              <a:t>VSD-Pulmoner Atrezi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96975"/>
            <a:ext cx="4608513" cy="52562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tr-TR" sz="2400" b="1" smtClean="0">
                <a:solidFill>
                  <a:schemeClr val="tx2"/>
                </a:solidFill>
                <a:latin typeface="Comic Sans MS" panose="030F0702030302020204" pitchFamily="66" charset="0"/>
              </a:rPr>
              <a:t>Aortik oklüzyon anjiyografisi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tr-TR" sz="2400" smtClean="0">
                <a:latin typeface="Comic Sans MS" panose="030F0702030302020204" pitchFamily="66" charset="0"/>
              </a:rPr>
              <a:t>Aorttaki hızlı akım kontrastın çabuk yıkanmasına neden olur.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tr-TR" sz="2400" smtClean="0">
                <a:latin typeface="Comic Sans MS" panose="030F0702030302020204" pitchFamily="66" charset="0"/>
              </a:rPr>
              <a:t>Balon distalde şişirilerek yan deliklerden kontrast verilir ve proksimal bölge görüntülenir. Balon sonra hemen indirilir. </a:t>
            </a:r>
          </a:p>
        </p:txBody>
      </p:sp>
      <p:pic>
        <p:nvPicPr>
          <p:cNvPr id="6" name="Image-BATURAY 1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17046" r="3279" b="7185"/>
          <a:stretch>
            <a:fillRect/>
          </a:stretch>
        </p:blipFill>
        <p:spPr bwMode="auto">
          <a:xfrm>
            <a:off x="5222875" y="549275"/>
            <a:ext cx="38862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tşant balon oklüz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39243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1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pPr eaLnBrk="1" hangingPunct="1"/>
            <a:r>
              <a:rPr lang="tr-TR" smtClean="0"/>
              <a:t>VSD-Pulmoner Atrezi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71563"/>
            <a:ext cx="4897438" cy="54530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tr-TR" b="1" smtClean="0">
                <a:solidFill>
                  <a:schemeClr val="tx2"/>
                </a:solidFill>
                <a:latin typeface="Comic Sans MS" panose="030F0702030302020204" pitchFamily="66" charset="0"/>
              </a:rPr>
              <a:t>Pulmoner venöz kama anjiyografisi</a:t>
            </a:r>
          </a:p>
          <a:p>
            <a:pPr eaLnBrk="1" hangingPunct="1">
              <a:lnSpc>
                <a:spcPct val="110000"/>
              </a:lnSpc>
            </a:pPr>
            <a:r>
              <a:rPr lang="tr-TR" sz="2400" smtClean="0">
                <a:latin typeface="Comic Sans MS" panose="030F0702030302020204" pitchFamily="66" charset="0"/>
              </a:rPr>
              <a:t>Uç delikli bir kateter</a:t>
            </a:r>
          </a:p>
          <a:p>
            <a:pPr eaLnBrk="1" hangingPunct="1">
              <a:lnSpc>
                <a:spcPct val="110000"/>
              </a:lnSpc>
            </a:pPr>
            <a:r>
              <a:rPr lang="tr-TR" sz="2400" smtClean="0">
                <a:latin typeface="Comic Sans MS" panose="030F0702030302020204" pitchFamily="66" charset="0"/>
              </a:rPr>
              <a:t>Pulmoner vene yerleşilir</a:t>
            </a:r>
          </a:p>
          <a:p>
            <a:pPr eaLnBrk="1" hangingPunct="1">
              <a:lnSpc>
                <a:spcPct val="110000"/>
              </a:lnSpc>
            </a:pPr>
            <a:r>
              <a:rPr lang="tr-TR" sz="2400" smtClean="0">
                <a:latin typeface="Comic Sans MS" panose="030F0702030302020204" pitchFamily="66" charset="0"/>
              </a:rPr>
              <a:t>0.3-0.6 ml/kg kontrast elle çok yavaş verilir (0.5 ml/sn)</a:t>
            </a:r>
          </a:p>
          <a:p>
            <a:pPr eaLnBrk="1" hangingPunct="1">
              <a:lnSpc>
                <a:spcPct val="110000"/>
              </a:lnSpc>
            </a:pPr>
            <a:r>
              <a:rPr lang="tr-TR" sz="2400" smtClean="0">
                <a:latin typeface="Comic Sans MS" panose="030F0702030302020204" pitchFamily="66" charset="0"/>
              </a:rPr>
              <a:t>5-10 ml SF ile yıkanır (1 ml/sn hızda)</a:t>
            </a:r>
          </a:p>
          <a:p>
            <a:pPr eaLnBrk="1" hangingPunct="1">
              <a:lnSpc>
                <a:spcPct val="110000"/>
              </a:lnSpc>
            </a:pPr>
            <a:r>
              <a:rPr lang="tr-TR" sz="2400" smtClean="0">
                <a:latin typeface="Comic Sans MS" panose="030F0702030302020204" pitchFamily="66" charset="0"/>
              </a:rPr>
              <a:t>Diğer yol: uç delikli balon kateter ile daha proksimal pulmoner vene daha fazla kontrast verilir</a:t>
            </a:r>
          </a:p>
        </p:txBody>
      </p:sp>
      <p:pic>
        <p:nvPicPr>
          <p:cNvPr id="31748" name="Picture 2" descr="Fig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1052513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Unvan 1"/>
          <p:cNvSpPr>
            <a:spLocks noGrp="1"/>
          </p:cNvSpPr>
          <p:nvPr>
            <p:ph type="title"/>
          </p:nvPr>
        </p:nvSpPr>
        <p:spPr>
          <a:xfrm>
            <a:off x="230188" y="692150"/>
            <a:ext cx="7534275" cy="1157288"/>
          </a:xfrm>
        </p:spPr>
        <p:txBody>
          <a:bodyPr/>
          <a:lstStyle/>
          <a:p>
            <a:pPr marL="6350" indent="-6350">
              <a:lnSpc>
                <a:spcPct val="97000"/>
              </a:lnSpc>
              <a:spcAft>
                <a:spcPts val="1163"/>
              </a:spcAft>
            </a:pP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Isolated Left Pulmonary Artery in Absent Pulmonary Valve </a:t>
            </a:r>
            <a:r>
              <a:rPr lang="tr-TR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Syndrome  -Pulmoner ven wedge anjiyografi</a:t>
            </a:r>
            <a:r>
              <a:rPr lang="tr-TR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mtClean="0"/>
          </a:p>
        </p:txBody>
      </p:sp>
      <p:pic>
        <p:nvPicPr>
          <p:cNvPr id="32771" name="Picture 144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417638"/>
            <a:ext cx="4146550" cy="3489325"/>
          </a:xfrm>
        </p:spPr>
      </p:pic>
      <p:pic>
        <p:nvPicPr>
          <p:cNvPr id="32772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33688"/>
            <a:ext cx="440055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Dikdörtgen 5"/>
          <p:cNvSpPr>
            <a:spLocks noChangeArrowheads="1"/>
          </p:cNvSpPr>
          <p:nvPr/>
        </p:nvSpPr>
        <p:spPr bwMode="auto">
          <a:xfrm>
            <a:off x="4233863" y="1792288"/>
            <a:ext cx="47847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350" indent="-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4000"/>
              </a:lnSpc>
              <a:spcAft>
                <a:spcPts val="13"/>
              </a:spcAft>
            </a:pPr>
            <a:r>
              <a:rPr lang="tr-T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 Cardiol (2008) 29:1129–1130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Unvan 1"/>
          <p:cNvSpPr>
            <a:spLocks noGrp="1"/>
          </p:cNvSpPr>
          <p:nvPr>
            <p:ph type="title"/>
          </p:nvPr>
        </p:nvSpPr>
        <p:spPr>
          <a:xfrm>
            <a:off x="468313" y="0"/>
            <a:ext cx="7543800" cy="1295400"/>
          </a:xfrm>
        </p:spPr>
        <p:txBody>
          <a:bodyPr/>
          <a:lstStyle/>
          <a:p>
            <a:r>
              <a:rPr lang="tr-TR" sz="3600" smtClean="0"/>
              <a:t>Pulmoner ven kama anjiyografisi</a:t>
            </a:r>
          </a:p>
        </p:txBody>
      </p:sp>
      <p:pic>
        <p:nvPicPr>
          <p:cNvPr id="5" name="ismail ors=pulm v wedge1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65263"/>
            <a:ext cx="525621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Büyük Arter Transpozisyonu</a:t>
            </a:r>
          </a:p>
        </p:txBody>
      </p:sp>
      <p:sp>
        <p:nvSpPr>
          <p:cNvPr id="3481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tr-TR" sz="3200" smtClean="0"/>
              <a:t>Basit transpozisyonda anjiyografi gerekli değil</a:t>
            </a:r>
          </a:p>
          <a:p>
            <a:pPr>
              <a:spcAft>
                <a:spcPts val="1200"/>
              </a:spcAft>
            </a:pPr>
            <a:r>
              <a:rPr lang="tr-TR" sz="3200" smtClean="0"/>
              <a:t>Koroner anomali şüphesi varsa yapılabilir</a:t>
            </a:r>
          </a:p>
          <a:p>
            <a:pPr lvl="1">
              <a:spcAft>
                <a:spcPts val="1200"/>
              </a:spcAft>
            </a:pPr>
            <a:r>
              <a:rPr lang="tr-TR" sz="2800" smtClean="0"/>
              <a:t>Aort köküne </a:t>
            </a:r>
          </a:p>
          <a:p>
            <a:pPr lvl="2">
              <a:spcAft>
                <a:spcPts val="1200"/>
              </a:spcAft>
            </a:pPr>
            <a:r>
              <a:rPr lang="tr-TR" sz="2400" smtClean="0"/>
              <a:t>kaudal pozisyonda: koroner a. çıkış ve seyir</a:t>
            </a:r>
          </a:p>
          <a:p>
            <a:pPr lvl="2">
              <a:spcAft>
                <a:spcPts val="1200"/>
              </a:spcAft>
            </a:pPr>
            <a:r>
              <a:rPr lang="tr-TR" sz="2400" smtClean="0"/>
              <a:t>yan pozisyonda koroner a, koark, PDA</a:t>
            </a:r>
          </a:p>
          <a:p>
            <a:pPr>
              <a:spcAft>
                <a:spcPts val="1200"/>
              </a:spcAft>
            </a:pPr>
            <a:r>
              <a:rPr lang="tr-TR" sz="3100" smtClean="0"/>
              <a:t>VSD’lerin gösterilmesi için yapılabilir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Taussig Bing Anomalisi</a:t>
            </a:r>
          </a:p>
        </p:txBody>
      </p:sp>
      <p:pic>
        <p:nvPicPr>
          <p:cNvPr id="4" name="Image-umut burhan=tauss'g bing2_mpeg1video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4368800" cy="2979737"/>
          </a:xfrm>
        </p:spPr>
      </p:pic>
      <p:pic>
        <p:nvPicPr>
          <p:cNvPr id="5" name="Image-umut burhan=tauss'g bing3_mpeg1video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42243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Metin kutusu 5"/>
          <p:cNvSpPr txBox="1">
            <a:spLocks noChangeArrowheads="1"/>
          </p:cNvSpPr>
          <p:nvPr/>
        </p:nvSpPr>
        <p:spPr bwMode="auto">
          <a:xfrm>
            <a:off x="4859338" y="2133600"/>
            <a:ext cx="4286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sz="2800" b="1"/>
              <a:t>Çift çıkışlı sağ ventrikül</a:t>
            </a:r>
          </a:p>
          <a:p>
            <a:r>
              <a:rPr lang="tr-TR" sz="2800" b="1"/>
              <a:t>VSD, Aort koarktasyonu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9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200" smtClean="0">
                <a:solidFill>
                  <a:srgbClr val="002060"/>
                </a:solidFill>
                <a:latin typeface="Comic Sans MS" panose="030F0702030302020204" pitchFamily="66" charset="0"/>
              </a:rPr>
              <a:t>Anjiyografi - Kateterler</a:t>
            </a:r>
            <a:endParaRPr lang="tr-TR" smtClean="0">
              <a:solidFill>
                <a:srgbClr val="002060"/>
              </a:solidFill>
            </a:endParaRPr>
          </a:p>
        </p:txBody>
      </p:sp>
      <p:sp>
        <p:nvSpPr>
          <p:cNvPr id="819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tr-TR" smtClean="0">
                <a:solidFill>
                  <a:srgbClr val="000000"/>
                </a:solidFill>
                <a:latin typeface="Comic Sans MS" panose="030F0702030302020204" pitchFamily="66" charset="0"/>
              </a:rPr>
              <a:t>Hemodinamik ölçümler </a:t>
            </a:r>
            <a:r>
              <a:rPr lang="tr-TR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uç ve yan delikli</a:t>
            </a:r>
            <a:r>
              <a:rPr lang="tr-TR" smtClean="0">
                <a:solidFill>
                  <a:srgbClr val="000000"/>
                </a:solidFill>
                <a:latin typeface="Comic Sans MS" panose="030F0702030302020204" pitchFamily="66" charset="0"/>
              </a:rPr>
              <a:t> kateterler ile yapılır</a:t>
            </a:r>
          </a:p>
          <a:p>
            <a:pPr eaLnBrk="1" hangingPunct="1">
              <a:lnSpc>
                <a:spcPct val="120000"/>
              </a:lnSpc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tr-TR" smtClean="0">
                <a:solidFill>
                  <a:srgbClr val="000000"/>
                </a:solidFill>
                <a:latin typeface="Comic Sans MS" panose="030F0702030302020204" pitchFamily="66" charset="0"/>
              </a:rPr>
              <a:t>Kan örnekleri alındıktan ve hemodinamik ölçümler yapıldıktan sonra </a:t>
            </a:r>
            <a:r>
              <a:rPr lang="tr-TR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yan delikli</a:t>
            </a:r>
            <a:r>
              <a:rPr lang="tr-TR" smtClean="0">
                <a:solidFill>
                  <a:srgbClr val="000000"/>
                </a:solidFill>
                <a:latin typeface="Comic Sans MS" panose="030F0702030302020204" pitchFamily="66" charset="0"/>
              </a:rPr>
              <a:t> anjiyografik kateter ile anjiyografi yapılır</a:t>
            </a:r>
          </a:p>
          <a:p>
            <a:pPr eaLnBrk="1" hangingPunct="1">
              <a:lnSpc>
                <a:spcPct val="120000"/>
              </a:lnSpc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tr-TR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Ancak bazen görüntülenmek istenen yere anjiyografik kateteri ilerletmek mümkün olmaz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Trunkus Arteriozus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5138737"/>
          </a:xfrm>
        </p:spPr>
        <p:txBody>
          <a:bodyPr/>
          <a:lstStyle/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tr-TR" sz="28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Kateter</a:t>
            </a:r>
            <a:r>
              <a:rPr lang="tr-TR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</a:t>
            </a:r>
            <a:r>
              <a:rPr lang="tr-T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Anjiyografi </a:t>
            </a:r>
            <a:r>
              <a:rPr lang="tr-TR" sz="28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endikasyonları</a:t>
            </a:r>
            <a:endParaRPr lang="tr-TR" sz="2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Koroner anatomi</a:t>
            </a:r>
          </a:p>
          <a:p>
            <a:pPr>
              <a:spcBef>
                <a:spcPts val="1200"/>
              </a:spcBef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Ek VSD şüphesi</a:t>
            </a:r>
          </a:p>
          <a:p>
            <a:pPr>
              <a:spcBef>
                <a:spcPts val="1200"/>
              </a:spcBef>
              <a:defRPr/>
            </a:pPr>
            <a:r>
              <a:rPr lang="tr-TR" sz="2800" dirty="0" err="1" smtClean="0">
                <a:latin typeface="Comic Sans MS" panose="030F0702030302020204" pitchFamily="66" charset="0"/>
              </a:rPr>
              <a:t>Distal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pulmoner</a:t>
            </a:r>
            <a:r>
              <a:rPr lang="tr-TR" sz="2800" dirty="0" smtClean="0">
                <a:latin typeface="Comic Sans MS" panose="030F0702030302020204" pitchFamily="66" charset="0"/>
              </a:rPr>
              <a:t> arterlerin değerlendirilmesi</a:t>
            </a:r>
          </a:p>
          <a:p>
            <a:pPr>
              <a:spcBef>
                <a:spcPts val="1200"/>
              </a:spcBef>
              <a:defRPr/>
            </a:pPr>
            <a:r>
              <a:rPr lang="tr-TR" sz="2800" dirty="0" err="1" smtClean="0">
                <a:latin typeface="Comic Sans MS" panose="030F0702030302020204" pitchFamily="66" charset="0"/>
              </a:rPr>
              <a:t>Arkus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aortanın</a:t>
            </a:r>
            <a:r>
              <a:rPr lang="tr-TR" sz="2800" dirty="0" smtClean="0">
                <a:latin typeface="Comic Sans MS" panose="030F0702030302020204" pitchFamily="66" charset="0"/>
              </a:rPr>
              <a:t> değerlendirilmesi özellikle kesintili aorta</a:t>
            </a:r>
          </a:p>
          <a:p>
            <a:pPr>
              <a:spcBef>
                <a:spcPts val="1200"/>
              </a:spcBef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Büyük bebek ve çocuklarda PVR hesabı</a:t>
            </a:r>
          </a:p>
          <a:p>
            <a:pPr>
              <a:spcBef>
                <a:spcPts val="1200"/>
              </a:spcBef>
              <a:defRPr/>
            </a:pPr>
            <a:r>
              <a:rPr lang="tr-TR" sz="2800" dirty="0" err="1" smtClean="0">
                <a:latin typeface="Comic Sans MS" panose="030F0702030302020204" pitchFamily="66" charset="0"/>
              </a:rPr>
              <a:t>Ventrikülografi</a:t>
            </a:r>
            <a:r>
              <a:rPr lang="tr-TR" sz="2800" dirty="0" smtClean="0">
                <a:latin typeface="Comic Sans MS" panose="030F0702030302020204" pitchFamily="66" charset="0"/>
              </a:rPr>
              <a:t>: 2 ml/kg kontrast</a:t>
            </a:r>
          </a:p>
          <a:p>
            <a:pPr>
              <a:spcBef>
                <a:spcPts val="1200"/>
              </a:spcBef>
              <a:defRPr/>
            </a:pPr>
            <a:r>
              <a:rPr lang="tr-TR" sz="2800" dirty="0" err="1" smtClean="0">
                <a:latin typeface="Comic Sans MS" panose="030F0702030302020204" pitchFamily="66" charset="0"/>
              </a:rPr>
              <a:t>Trunkusa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antegrad</a:t>
            </a:r>
            <a:r>
              <a:rPr lang="tr-TR" sz="2800" dirty="0" smtClean="0">
                <a:latin typeface="Comic Sans MS" panose="030F0702030302020204" pitchFamily="66" charset="0"/>
              </a:rPr>
              <a:t> girilebilir</a:t>
            </a: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Trunkus Arteriozus</a:t>
            </a:r>
          </a:p>
        </p:txBody>
      </p:sp>
      <p:graphicFrame>
        <p:nvGraphicFramePr>
          <p:cNvPr id="11398" name="Group 134"/>
          <p:cNvGraphicFramePr>
            <a:graphicFrameLocks noGrp="1"/>
          </p:cNvGraphicFramePr>
          <p:nvPr>
            <p:ph type="tbl" idx="1"/>
          </p:nvPr>
        </p:nvGraphicFramePr>
        <p:xfrm>
          <a:off x="323850" y="1719263"/>
          <a:ext cx="8362949" cy="4498976"/>
        </p:xfrm>
        <a:graphic>
          <a:graphicData uri="http://schemas.openxmlformats.org/drawingml/2006/table">
            <a:tbl>
              <a:tblPr/>
              <a:tblGrid>
                <a:gridCol w="1080078"/>
                <a:gridCol w="1857601"/>
                <a:gridCol w="2079444"/>
                <a:gridCol w="1679362"/>
                <a:gridCol w="1666464"/>
              </a:tblGrid>
              <a:tr h="773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Yer 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Dik tüp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Gösterilen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Yatay tüp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Gösterilen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LV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Sağ ant </a:t>
                      </a: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oblik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kraniyal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LV boyutu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Dört boşluk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VSD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Overriding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Sol PA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RV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Posteroanterior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Kraniyal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RVOT, 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trunkus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İnfundibulum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kapak, PA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Yan 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RVOT,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trunkus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Tunkus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Kraniyal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Trunkal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kapak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PA, LPA, RPA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Sol ant </a:t>
                      </a: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oblik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Trunkal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kapak, PA, LPA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Unvan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tr-TR" smtClean="0"/>
              <a:t>Trunkus Arteriozus</a:t>
            </a:r>
          </a:p>
        </p:txBody>
      </p:sp>
      <p:pic>
        <p:nvPicPr>
          <p:cNvPr id="2" name="abdullah nuri bardakci trunkus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16241" r="9932" b="15837"/>
          <a:stretch>
            <a:fillRect/>
          </a:stretch>
        </p:blipFill>
        <p:spPr bwMode="auto">
          <a:xfrm>
            <a:off x="107950" y="1125538"/>
            <a:ext cx="371792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bdullah nuri bardakci trunkus4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16241" r="12885" b="11407"/>
          <a:stretch>
            <a:fillRect/>
          </a:stretch>
        </p:blipFill>
        <p:spPr bwMode="auto">
          <a:xfrm>
            <a:off x="5867400" y="19050"/>
            <a:ext cx="316865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bdullah nuri bardakci trunkus5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4563" r="10133" b="16039"/>
          <a:stretch>
            <a:fillRect/>
          </a:stretch>
        </p:blipFill>
        <p:spPr bwMode="auto">
          <a:xfrm>
            <a:off x="3959225" y="3497263"/>
            <a:ext cx="38163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smtClean="0"/>
              <a:t>Total Anormal Pulmoner Venöz Bağlantı</a:t>
            </a:r>
          </a:p>
        </p:txBody>
      </p:sp>
      <p:sp>
        <p:nvSpPr>
          <p:cNvPr id="39939" name="İçerik Yer Tutucusu 2"/>
          <p:cNvSpPr>
            <a:spLocks noGrp="1"/>
          </p:cNvSpPr>
          <p:nvPr>
            <p:ph sz="half" idx="1"/>
          </p:nvPr>
        </p:nvSpPr>
        <p:spPr>
          <a:xfrm>
            <a:off x="0" y="1719263"/>
            <a:ext cx="4787900" cy="4805362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tr-TR" sz="2400" smtClean="0">
                <a:latin typeface="Comic Sans MS" panose="030F0702030302020204" pitchFamily="66" charset="0"/>
              </a:rPr>
              <a:t>1/3’ünde diğer önemli kalp anomalileri</a:t>
            </a:r>
          </a:p>
          <a:p>
            <a:pPr lvl="1">
              <a:spcAft>
                <a:spcPts val="1200"/>
              </a:spcAft>
            </a:pPr>
            <a:r>
              <a:rPr lang="tr-TR" sz="2400" smtClean="0">
                <a:latin typeface="Comic Sans MS" panose="030F0702030302020204" pitchFamily="66" charset="0"/>
              </a:rPr>
              <a:t>Kateterle direk anormal venöz bağlantı yollarına ve pulmoner venlere girilebilir: </a:t>
            </a:r>
            <a:r>
              <a:rPr lang="tr-TR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selektif direk anjiyografi</a:t>
            </a:r>
            <a:r>
              <a:rPr lang="tr-TR" sz="2400" smtClean="0">
                <a:latin typeface="Comic Sans MS" panose="030F0702030302020204" pitchFamily="66" charset="0"/>
              </a:rPr>
              <a:t>, her ven gösterilmeli</a:t>
            </a:r>
          </a:p>
          <a:p>
            <a:pPr lvl="1">
              <a:spcAft>
                <a:spcPts val="1200"/>
              </a:spcAft>
            </a:pPr>
            <a:r>
              <a:rPr lang="tr-TR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İndirek anjiyografi</a:t>
            </a:r>
            <a:r>
              <a:rPr lang="tr-TR" sz="2400" smtClean="0">
                <a:latin typeface="Comic Sans MS" panose="030F0702030302020204" pitchFamily="66" charset="0"/>
              </a:rPr>
              <a:t>: sağ ve sol PA’e</a:t>
            </a:r>
          </a:p>
        </p:txBody>
      </p:sp>
      <p:sp>
        <p:nvSpPr>
          <p:cNvPr id="39940" name="İçerik Yer Tutucusu 1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387850" cy="4805362"/>
          </a:xfrm>
        </p:spPr>
        <p:txBody>
          <a:bodyPr/>
          <a:lstStyle/>
          <a:p>
            <a:pPr lvl="1">
              <a:spcAft>
                <a:spcPts val="1200"/>
              </a:spcAft>
              <a:buClr>
                <a:srgbClr val="669999"/>
              </a:buClr>
            </a:pPr>
            <a:r>
              <a:rPr lang="tr-TR" sz="2400" smtClean="0">
                <a:solidFill>
                  <a:srgbClr val="000000"/>
                </a:solidFill>
                <a:latin typeface="Comic Sans MS" panose="030F0702030302020204" pitchFamily="66" charset="0"/>
              </a:rPr>
              <a:t>Ana PA anjiyogramı genellikle net sonuç vermez: </a:t>
            </a:r>
            <a:r>
              <a:rPr lang="tr-TR" sz="2400" i="1" smtClean="0">
                <a:solidFill>
                  <a:srgbClr val="000000"/>
                </a:solidFill>
                <a:latin typeface="Comic Sans MS" panose="030F0702030302020204" pitchFamily="66" charset="0"/>
              </a:rPr>
              <a:t>kontrast dilusyonu, resirkulasyonda yapıların üstüste gelmesi</a:t>
            </a:r>
          </a:p>
          <a:p>
            <a:pPr lvl="1">
              <a:spcAft>
                <a:spcPts val="1200"/>
              </a:spcAft>
              <a:buClr>
                <a:srgbClr val="669999"/>
              </a:buClr>
            </a:pPr>
            <a:r>
              <a:rPr lang="tr-TR" sz="2400" b="1" i="1" smtClean="0">
                <a:solidFill>
                  <a:srgbClr val="002060"/>
                </a:solidFill>
                <a:latin typeface="Comic Sans MS" panose="030F0702030302020204" pitchFamily="66" charset="0"/>
              </a:rPr>
              <a:t>Anjiyo Pozisyonları</a:t>
            </a:r>
          </a:p>
          <a:p>
            <a:pPr lvl="2">
              <a:spcAft>
                <a:spcPts val="1200"/>
              </a:spcAft>
              <a:buClr>
                <a:srgbClr val="669999"/>
              </a:buClr>
            </a:pPr>
            <a:r>
              <a:rPr lang="tr-TR" sz="2100" b="1" i="1" smtClean="0">
                <a:solidFill>
                  <a:srgbClr val="002060"/>
                </a:solidFill>
                <a:latin typeface="Comic Sans MS" panose="030F0702030302020204" pitchFamily="66" charset="0"/>
              </a:rPr>
              <a:t>Ön-arka ve dört boşluk</a:t>
            </a:r>
          </a:p>
          <a:p>
            <a:pPr lvl="2">
              <a:spcAft>
                <a:spcPts val="1200"/>
              </a:spcAft>
              <a:buClr>
                <a:srgbClr val="669999"/>
              </a:buClr>
            </a:pPr>
            <a:r>
              <a:rPr lang="tr-TR" sz="2100" b="1" i="1" smtClean="0">
                <a:solidFill>
                  <a:srgbClr val="002060"/>
                </a:solidFill>
                <a:latin typeface="Comic Sans MS" panose="030F0702030302020204" pitchFamily="66" charset="0"/>
              </a:rPr>
              <a:t>Yan pozisyonda ayırt etmek zor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mir ozdemir tapvc3_mpeg1video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0375"/>
            <a:ext cx="4252913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mir ozdemir tapvc5_mpeg1video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3357563"/>
            <a:ext cx="42243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emir ozdemir tapvc7_mpeg1video.mpg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51263"/>
            <a:ext cx="4252913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Metin kutusu 8"/>
          <p:cNvSpPr txBox="1">
            <a:spLocks noChangeArrowheads="1"/>
          </p:cNvSpPr>
          <p:nvPr/>
        </p:nvSpPr>
        <p:spPr bwMode="auto">
          <a:xfrm>
            <a:off x="4716463" y="1827213"/>
            <a:ext cx="44434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sz="2800"/>
              <a:t>Selektif direk görüntüleme,</a:t>
            </a:r>
          </a:p>
          <a:p>
            <a:r>
              <a:rPr lang="tr-TR" sz="2800"/>
              <a:t> Cobra kateter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6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Unvan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543800" cy="12954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</a:pPr>
            <a:r>
              <a:rPr lang="tr-TR" sz="3200" b="0" smtClean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tr-TR" sz="3200" b="0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tr-TR" sz="3200" b="0" smtClean="0">
                <a:solidFill>
                  <a:srgbClr val="000000"/>
                </a:solidFill>
                <a:latin typeface="Comic Sans MS" panose="030F0702030302020204" pitchFamily="66" charset="0"/>
              </a:rPr>
              <a:t>Diğer önemli kalp anomalileri ile birliktelik</a:t>
            </a:r>
            <a:endParaRPr lang="tr-TR" sz="3200" smtClean="0"/>
          </a:p>
        </p:txBody>
      </p:sp>
      <p:pic>
        <p:nvPicPr>
          <p:cNvPr id="4" name="sahanur homan dorv sag hipo tapvc2_mpeg1video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53707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ahanur homan dorv sag hipo tapvc4_mpeg1video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908050"/>
            <a:ext cx="411956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ahanur homan dorv sag hipo tapvc3_mpeg1video.mpg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005263"/>
            <a:ext cx="4013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8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74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763" y="404813"/>
            <a:ext cx="8229600" cy="2592387"/>
          </a:xfrm>
        </p:spPr>
        <p:txBody>
          <a:bodyPr/>
          <a:lstStyle/>
          <a:p>
            <a:pPr>
              <a:buClr>
                <a:srgbClr val="669999"/>
              </a:buClr>
              <a:defRPr/>
            </a:pPr>
            <a:r>
              <a:rPr lang="tr-TR" b="1" dirty="0" err="1">
                <a:solidFill>
                  <a:srgbClr val="002060"/>
                </a:solidFill>
              </a:rPr>
              <a:t>Suprakardiyak</a:t>
            </a:r>
            <a:r>
              <a:rPr lang="tr-TR" dirty="0">
                <a:solidFill>
                  <a:srgbClr val="002060"/>
                </a:solidFill>
              </a:rPr>
              <a:t> %55: </a:t>
            </a:r>
          </a:p>
          <a:p>
            <a:pPr lvl="1">
              <a:buClr>
                <a:srgbClr val="CCCC00"/>
              </a:buClr>
              <a:defRPr/>
            </a:pPr>
            <a:r>
              <a:rPr lang="tr-TR" dirty="0"/>
              <a:t>çoğunlukla sol </a:t>
            </a:r>
            <a:r>
              <a:rPr lang="tr-TR" dirty="0" err="1"/>
              <a:t>vertikal</a:t>
            </a:r>
            <a:r>
              <a:rPr lang="tr-TR" dirty="0"/>
              <a:t> v. </a:t>
            </a:r>
            <a:r>
              <a:rPr lang="tr-TR" dirty="0" err="1"/>
              <a:t>innom</a:t>
            </a:r>
            <a:r>
              <a:rPr lang="tr-TR" dirty="0"/>
              <a:t>. </a:t>
            </a:r>
            <a:r>
              <a:rPr lang="tr-TR" dirty="0" err="1"/>
              <a:t>vene</a:t>
            </a:r>
            <a:endParaRPr lang="tr-TR" dirty="0"/>
          </a:p>
          <a:p>
            <a:pPr lvl="1">
              <a:buClr>
                <a:srgbClr val="CCCC00"/>
              </a:buClr>
              <a:defRPr/>
            </a:pPr>
            <a:r>
              <a:rPr lang="tr-TR" dirty="0"/>
              <a:t>nadiren sağdan  bağlantı </a:t>
            </a:r>
            <a:r>
              <a:rPr lang="tr-TR" dirty="0" err="1"/>
              <a:t>veni</a:t>
            </a:r>
            <a:r>
              <a:rPr lang="tr-TR" dirty="0"/>
              <a:t> </a:t>
            </a:r>
            <a:r>
              <a:rPr lang="tr-TR" dirty="0" err="1"/>
              <a:t>SVC’ye</a:t>
            </a:r>
            <a:endParaRPr lang="tr-TR" dirty="0"/>
          </a:p>
          <a:p>
            <a:pPr lvl="1">
              <a:buClr>
                <a:srgbClr val="CCCC00"/>
              </a:buClr>
              <a:defRPr/>
            </a:pPr>
            <a:r>
              <a:rPr lang="tr-TR" dirty="0"/>
              <a:t>daha nadiren </a:t>
            </a:r>
            <a:r>
              <a:rPr lang="tr-TR" dirty="0" err="1"/>
              <a:t>azigos</a:t>
            </a:r>
            <a:r>
              <a:rPr lang="tr-TR" dirty="0"/>
              <a:t> </a:t>
            </a:r>
            <a:r>
              <a:rPr lang="tr-TR" dirty="0" err="1"/>
              <a:t>vene</a:t>
            </a:r>
            <a:r>
              <a:rPr lang="tr-TR" dirty="0"/>
              <a:t>. </a:t>
            </a:r>
          </a:p>
          <a:p>
            <a:pPr lvl="1">
              <a:buClr>
                <a:srgbClr val="CCCC00"/>
              </a:buClr>
              <a:defRPr/>
            </a:pPr>
            <a:r>
              <a:rPr lang="tr-TR" dirty="0"/>
              <a:t>Darlık olabilir: </a:t>
            </a:r>
            <a:r>
              <a:rPr lang="tr-TR" b="1" dirty="0" err="1"/>
              <a:t>obstrüktif</a:t>
            </a:r>
            <a:r>
              <a:rPr lang="tr-TR" b="1" dirty="0"/>
              <a:t> tip</a:t>
            </a:r>
          </a:p>
          <a:p>
            <a:pPr marL="0" indent="0">
              <a:buClr>
                <a:srgbClr val="330066"/>
              </a:buClr>
              <a:buFont typeface="Wingdings" panose="05000000000000000000" pitchFamily="2" charset="2"/>
              <a:buNone/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  <p:pic>
        <p:nvPicPr>
          <p:cNvPr id="5" name="emir ozdemir tapvc1_mpeg1video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525838"/>
            <a:ext cx="44005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mir ozdemir tapvc2_mpeg1video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525838"/>
            <a:ext cx="4398962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9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ran demir tapvc double3_mpeg1video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04813"/>
            <a:ext cx="444341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ran demir tapvc double6_mpeg1video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44354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Metin kutusu 1"/>
          <p:cNvSpPr txBox="1">
            <a:spLocks noChangeArrowheads="1"/>
          </p:cNvSpPr>
          <p:nvPr/>
        </p:nvSpPr>
        <p:spPr bwMode="auto">
          <a:xfrm>
            <a:off x="5364163" y="1773238"/>
            <a:ext cx="34559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sz="2800"/>
              <a:t>Suprakardiyak + Varyasyon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9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İçerik Yer Tutucusu 2"/>
          <p:cNvSpPr>
            <a:spLocks noGrp="1"/>
          </p:cNvSpPr>
          <p:nvPr>
            <p:ph idx="1"/>
          </p:nvPr>
        </p:nvSpPr>
        <p:spPr>
          <a:xfrm>
            <a:off x="323850" y="549275"/>
            <a:ext cx="8229600" cy="1852613"/>
          </a:xfrm>
        </p:spPr>
        <p:txBody>
          <a:bodyPr/>
          <a:lstStyle/>
          <a:p>
            <a:r>
              <a:rPr lang="tr-TR" smtClean="0"/>
              <a:t>Kardiyak</a:t>
            </a:r>
          </a:p>
          <a:p>
            <a:pPr lvl="1"/>
            <a:r>
              <a:rPr lang="tr-TR" smtClean="0"/>
              <a:t>Koroner sinüse: koroner sinüs geniştir</a:t>
            </a:r>
          </a:p>
          <a:p>
            <a:pPr lvl="1"/>
            <a:r>
              <a:rPr lang="tr-TR" smtClean="0"/>
              <a:t>Sağ atriyuma</a:t>
            </a:r>
          </a:p>
          <a:p>
            <a:pPr lvl="1"/>
            <a:r>
              <a:rPr lang="tr-TR" smtClean="0"/>
              <a:t>Darlık daha az</a:t>
            </a:r>
          </a:p>
        </p:txBody>
      </p:sp>
      <p:pic>
        <p:nvPicPr>
          <p:cNvPr id="5" name="ayten tekes tapvc kard'yak8_mpeg1video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068638"/>
            <a:ext cx="4191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yten tekes tapvc kard'yak2_mpeg1video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40150"/>
            <a:ext cx="42465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90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İçerik Yer Tutucusu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4411662"/>
          </a:xfrm>
        </p:spPr>
        <p:txBody>
          <a:bodyPr/>
          <a:lstStyle/>
          <a:p>
            <a:r>
              <a:rPr lang="tr-TR" smtClean="0"/>
              <a:t>İnfrakardiyak: infradiafragmatik</a:t>
            </a:r>
          </a:p>
          <a:p>
            <a:pPr lvl="1"/>
            <a:r>
              <a:rPr lang="tr-TR" b="1" smtClean="0">
                <a:solidFill>
                  <a:srgbClr val="FF0000"/>
                </a:solidFill>
              </a:rPr>
              <a:t>Ağır obstrüksiyon </a:t>
            </a:r>
          </a:p>
          <a:p>
            <a:pPr lvl="1"/>
            <a:r>
              <a:rPr lang="tr-TR" smtClean="0"/>
              <a:t>Erken yenidoğan döneminde belirtiler</a:t>
            </a:r>
          </a:p>
          <a:p>
            <a:pPr lvl="1"/>
            <a:r>
              <a:rPr lang="tr-TR" smtClean="0"/>
              <a:t>Vertikal ven özefagus önünde aşağı iner, özefageal hiatustan geçer</a:t>
            </a:r>
          </a:p>
          <a:p>
            <a:pPr lvl="1"/>
            <a:r>
              <a:rPr lang="tr-TR" smtClean="0"/>
              <a:t>%70-80 portal venöz sisteme</a:t>
            </a:r>
          </a:p>
          <a:p>
            <a:pPr lvl="1"/>
            <a:r>
              <a:rPr lang="tr-TR" smtClean="0"/>
              <a:t>Duktus venozus, hepatik venler, İVC olabilir</a:t>
            </a:r>
          </a:p>
          <a:p>
            <a:pPr lvl="1"/>
            <a:endParaRPr lang="tr-TR" smtClean="0"/>
          </a:p>
        </p:txBody>
      </p:sp>
      <p:sp>
        <p:nvSpPr>
          <p:cNvPr id="2" name="Dikdörtgen 1"/>
          <p:cNvSpPr/>
          <p:nvPr/>
        </p:nvSpPr>
        <p:spPr>
          <a:xfrm>
            <a:off x="1816100" y="4581525"/>
            <a:ext cx="5419725" cy="129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>
                <a:solidFill>
                  <a:schemeClr val="tx1"/>
                </a:solidFill>
              </a:rPr>
              <a:t>Anjiyografi sırasında </a:t>
            </a:r>
            <a:r>
              <a:rPr lang="tr-TR" sz="2400" b="1" dirty="0" err="1">
                <a:solidFill>
                  <a:schemeClr val="tx1"/>
                </a:solidFill>
              </a:rPr>
              <a:t>hepatik</a:t>
            </a:r>
            <a:r>
              <a:rPr lang="tr-TR" sz="2400" b="1" dirty="0">
                <a:solidFill>
                  <a:schemeClr val="tx1"/>
                </a:solidFill>
              </a:rPr>
              <a:t> ve portal alanların görüntülenmesi gerekir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r>
              <a:rPr lang="tr-TR" smtClean="0">
                <a:latin typeface="Comic Sans MS" panose="030F0702030302020204" pitchFamily="66" charset="0"/>
              </a:rPr>
              <a:t>Anjiyografik Kateterler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sz="32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Berman  kateter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sz="2800" smtClean="0">
                <a:latin typeface="Comic Sans MS" panose="030F0702030302020204" pitchFamily="66" charset="0"/>
              </a:rPr>
              <a:t>Akımla yönlenir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sz="2800" smtClean="0">
                <a:latin typeface="Comic Sans MS" panose="030F0702030302020204" pitchFamily="66" charset="0"/>
              </a:rPr>
              <a:t>Ucunda balon vardır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sz="2800" smtClean="0">
                <a:latin typeface="Comic Sans MS" panose="030F0702030302020204" pitchFamily="66" charset="0"/>
              </a:rPr>
              <a:t>Delikleri balon distalindedir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sz="2800" smtClean="0">
                <a:latin typeface="Comic Sans MS" panose="030F0702030302020204" pitchFamily="66" charset="0"/>
              </a:rPr>
              <a:t>Yön vermek zor olabilir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sz="2800" smtClean="0">
                <a:latin typeface="Comic Sans MS" panose="030F0702030302020204" pitchFamily="66" charset="0"/>
              </a:rPr>
              <a:t>Sert tarafına şekil verilmiş bir düz tel ile yerleştirilebilir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908175" y="1484313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>
                <a:solidFill>
                  <a:srgbClr val="000000"/>
                </a:solidFill>
              </a:rPr>
              <a:t>R</a:t>
            </a:r>
          </a:p>
        </p:txBody>
      </p:sp>
      <p:pic>
        <p:nvPicPr>
          <p:cNvPr id="9221" name="Picture 11" descr="gr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212850"/>
            <a:ext cx="388778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of1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41663"/>
            <a:ext cx="3662362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İnfrakardiyak tip</a:t>
            </a:r>
          </a:p>
        </p:txBody>
      </p:sp>
      <p:pic>
        <p:nvPicPr>
          <p:cNvPr id="5" name="sahanur homan dorv sag hipo tapvc4_mpeg1video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9250"/>
            <a:ext cx="39227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hanur homan dorv sag hipo tapvc6_mpeg1video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789363"/>
            <a:ext cx="41973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8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AHMET ENES CAKIR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1113"/>
            <a:ext cx="3382963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-AHMET ENES CAKIR6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261938"/>
            <a:ext cx="28829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-AHMET ENES CAKIR8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4283" r="5405" b="5795"/>
          <a:stretch>
            <a:fillRect/>
          </a:stretch>
        </p:blipFill>
        <p:spPr bwMode="auto">
          <a:xfrm>
            <a:off x="250825" y="3716338"/>
            <a:ext cx="29527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-AHMET ENES CAKIR9.avi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4369" r="6071" b="1993"/>
          <a:stretch>
            <a:fillRect/>
          </a:stretch>
        </p:blipFill>
        <p:spPr bwMode="auto">
          <a:xfrm>
            <a:off x="3355975" y="3686175"/>
            <a:ext cx="27368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-AHMET ENES CAKIR7.avi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6496" r="9543" b="7268"/>
          <a:stretch>
            <a:fillRect/>
          </a:stretch>
        </p:blipFill>
        <p:spPr bwMode="auto">
          <a:xfrm>
            <a:off x="6243638" y="3573463"/>
            <a:ext cx="28813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Metin kutusu 9"/>
          <p:cNvSpPr txBox="1">
            <a:spLocks noChangeArrowheads="1"/>
          </p:cNvSpPr>
          <p:nvPr/>
        </p:nvSpPr>
        <p:spPr bwMode="auto">
          <a:xfrm>
            <a:off x="3414713" y="908050"/>
            <a:ext cx="290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sz="2000"/>
              <a:t>Sağda normal, solda</a:t>
            </a:r>
          </a:p>
          <a:p>
            <a:r>
              <a:rPr lang="tr-TR" sz="2000"/>
              <a:t> suprakardiyak  PAPVC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3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1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43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İçerik Yer Tutucusu 2"/>
          <p:cNvSpPr>
            <a:spLocks noGrp="1"/>
          </p:cNvSpPr>
          <p:nvPr>
            <p:ph idx="1"/>
          </p:nvPr>
        </p:nvSpPr>
        <p:spPr>
          <a:xfrm>
            <a:off x="179388" y="620713"/>
            <a:ext cx="8640762" cy="6237287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Karma tip</a:t>
            </a:r>
          </a:p>
          <a:p>
            <a:pPr lvl="1">
              <a:defRPr/>
            </a:pPr>
            <a:r>
              <a:rPr lang="tr-TR" dirty="0" smtClean="0"/>
              <a:t>Sol AC: </a:t>
            </a:r>
            <a:r>
              <a:rPr lang="tr-TR" dirty="0" err="1" smtClean="0"/>
              <a:t>vertikal</a:t>
            </a:r>
            <a:r>
              <a:rPr lang="tr-TR" dirty="0" smtClean="0"/>
              <a:t> </a:t>
            </a:r>
            <a:r>
              <a:rPr lang="tr-TR" dirty="0" err="1" smtClean="0"/>
              <a:t>ven</a:t>
            </a:r>
            <a:r>
              <a:rPr lang="tr-TR" dirty="0" smtClean="0"/>
              <a:t> ile </a:t>
            </a:r>
            <a:r>
              <a:rPr lang="tr-TR" dirty="0" err="1" smtClean="0"/>
              <a:t>innominate</a:t>
            </a:r>
            <a:r>
              <a:rPr lang="tr-TR" dirty="0" smtClean="0"/>
              <a:t> </a:t>
            </a:r>
            <a:r>
              <a:rPr lang="tr-TR" dirty="0" err="1" smtClean="0"/>
              <a:t>vene</a:t>
            </a:r>
            <a:endParaRPr lang="tr-TR" dirty="0" smtClean="0"/>
          </a:p>
          <a:p>
            <a:pPr lvl="1">
              <a:defRPr/>
            </a:pPr>
            <a:r>
              <a:rPr lang="tr-TR" dirty="0" smtClean="0"/>
              <a:t>Sağ AC: Sağ </a:t>
            </a:r>
            <a:r>
              <a:rPr lang="tr-TR" dirty="0" err="1" smtClean="0"/>
              <a:t>atriyum</a:t>
            </a:r>
            <a:r>
              <a:rPr lang="tr-TR" dirty="0" smtClean="0"/>
              <a:t> veya koroner sinüse</a:t>
            </a:r>
          </a:p>
          <a:p>
            <a:pPr lvl="1">
              <a:defRPr/>
            </a:pPr>
            <a:endParaRPr lang="tr-TR" dirty="0"/>
          </a:p>
          <a:p>
            <a:pPr lvl="1">
              <a:defRPr/>
            </a:pPr>
            <a:endParaRPr lang="tr-TR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7092950" y="1125538"/>
            <a:ext cx="360363" cy="1081087"/>
          </a:xfrm>
          <a:prstGeom prst="rightBrace">
            <a:avLst/>
          </a:prstGeom>
          <a:noFill/>
          <a:ln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9156" name="Metin kutusu 4"/>
          <p:cNvSpPr txBox="1">
            <a:spLocks noChangeArrowheads="1"/>
          </p:cNvSpPr>
          <p:nvPr/>
        </p:nvSpPr>
        <p:spPr bwMode="auto">
          <a:xfrm>
            <a:off x="7550150" y="1577975"/>
            <a:ext cx="118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sz="2800"/>
              <a:t>En sık</a:t>
            </a:r>
          </a:p>
        </p:txBody>
      </p:sp>
      <p:sp>
        <p:nvSpPr>
          <p:cNvPr id="2" name="Dikdörtgen 1"/>
          <p:cNvSpPr/>
          <p:nvPr/>
        </p:nvSpPr>
        <p:spPr>
          <a:xfrm>
            <a:off x="755650" y="3068638"/>
            <a:ext cx="7848600" cy="27987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>
                <a:solidFill>
                  <a:schemeClr val="tx1"/>
                </a:solidFill>
              </a:rPr>
              <a:t>Obstrüksüyonlu</a:t>
            </a:r>
            <a:r>
              <a:rPr lang="tr-TR" sz="2400" dirty="0">
                <a:solidFill>
                  <a:schemeClr val="tx1"/>
                </a:solidFill>
              </a:rPr>
              <a:t> TAPVC ve ağır PH varsa </a:t>
            </a:r>
            <a:r>
              <a:rPr lang="tr-TR" sz="2400" dirty="0" err="1">
                <a:solidFill>
                  <a:schemeClr val="tx1"/>
                </a:solidFill>
              </a:rPr>
              <a:t>duktustan</a:t>
            </a:r>
            <a:r>
              <a:rPr lang="tr-TR" sz="2400" dirty="0">
                <a:solidFill>
                  <a:schemeClr val="tx1"/>
                </a:solidFill>
              </a:rPr>
              <a:t> sağ-sol </a:t>
            </a:r>
            <a:r>
              <a:rPr lang="tr-TR" sz="2400" dirty="0" err="1">
                <a:solidFill>
                  <a:schemeClr val="tx1"/>
                </a:solidFill>
              </a:rPr>
              <a:t>şant</a:t>
            </a:r>
            <a:r>
              <a:rPr lang="tr-TR" sz="2400" dirty="0">
                <a:solidFill>
                  <a:schemeClr val="tx1"/>
                </a:solidFill>
              </a:rPr>
              <a:t> nedeniyle </a:t>
            </a:r>
            <a:r>
              <a:rPr lang="tr-TR" sz="2400" dirty="0" err="1">
                <a:solidFill>
                  <a:schemeClr val="tx1"/>
                </a:solidFill>
              </a:rPr>
              <a:t>pulmoner</a:t>
            </a:r>
            <a:r>
              <a:rPr lang="tr-TR" sz="2400" dirty="0">
                <a:solidFill>
                  <a:schemeClr val="tx1"/>
                </a:solidFill>
              </a:rPr>
              <a:t> anjiyografi görüntü vermeyebilir. Enjeksiyon sırasında </a:t>
            </a:r>
            <a:r>
              <a:rPr lang="tr-TR" sz="2400" b="1" dirty="0" err="1">
                <a:solidFill>
                  <a:schemeClr val="tx1"/>
                </a:solidFill>
              </a:rPr>
              <a:t>duktusun</a:t>
            </a:r>
            <a:r>
              <a:rPr lang="tr-TR" sz="2400" b="1" dirty="0">
                <a:solidFill>
                  <a:schemeClr val="tx1"/>
                </a:solidFill>
              </a:rPr>
              <a:t> balon </a:t>
            </a:r>
            <a:r>
              <a:rPr lang="tr-TR" sz="2400" b="1" dirty="0" err="1">
                <a:solidFill>
                  <a:schemeClr val="tx1"/>
                </a:solidFill>
              </a:rPr>
              <a:t>oklüzyonu</a:t>
            </a:r>
            <a:r>
              <a:rPr lang="tr-TR" sz="2400" dirty="0">
                <a:solidFill>
                  <a:schemeClr val="tx1"/>
                </a:solidFill>
              </a:rPr>
              <a:t> yapılabilir.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</a:rPr>
              <a:t>Ağır darlık varsa dolaşım gecikir, </a:t>
            </a:r>
            <a:r>
              <a:rPr lang="tr-TR" sz="2400" b="1" dirty="0" err="1">
                <a:solidFill>
                  <a:schemeClr val="tx1"/>
                </a:solidFill>
              </a:rPr>
              <a:t>pulmoner</a:t>
            </a:r>
            <a:r>
              <a:rPr lang="tr-TR" sz="2400" b="1" dirty="0">
                <a:solidFill>
                  <a:schemeClr val="tx1"/>
                </a:solidFill>
              </a:rPr>
              <a:t> arter kama anjiyografisi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pulmoner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veni</a:t>
            </a:r>
            <a:r>
              <a:rPr lang="tr-TR" sz="2400" dirty="0">
                <a:solidFill>
                  <a:schemeClr val="tx1"/>
                </a:solidFill>
              </a:rPr>
              <a:t> gösterebilir. </a:t>
            </a:r>
          </a:p>
          <a:p>
            <a:pPr algn="ctr"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Karma tip : </a:t>
            </a:r>
            <a:r>
              <a:rPr lang="tr-TR" sz="3200" smtClean="0"/>
              <a:t>suprakardiyak ve kardiyak </a:t>
            </a:r>
          </a:p>
        </p:txBody>
      </p:sp>
      <p:pic>
        <p:nvPicPr>
          <p:cNvPr id="4" name="ismail efe simsek miks tapvc4_mpeg1video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6088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smail efe simsek miks tapvc5_mpeg1video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16088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smail efe simsek miks tapvc6_mpeg1video.mpg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98950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smail efe simsek miks tapvc7_mpeg1video.mpg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4298950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9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671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4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Tek Ventikül Fizyolojisi </a:t>
            </a:r>
          </a:p>
        </p:txBody>
      </p:sp>
      <p:sp>
        <p:nvSpPr>
          <p:cNvPr id="51203" name="İçerik Yer Tutucusu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21605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Pulmoner arter yatağı</a:t>
            </a:r>
          </a:p>
          <a:p>
            <a:pPr>
              <a:lnSpc>
                <a:spcPct val="150000"/>
              </a:lnSpc>
            </a:pPr>
            <a:r>
              <a:rPr lang="tr-TR" smtClean="0"/>
              <a:t>Aort akımı yeterliliği: hipo. ventrikülden çıkış</a:t>
            </a:r>
          </a:p>
          <a:p>
            <a:pPr>
              <a:lnSpc>
                <a:spcPct val="150000"/>
              </a:lnSpc>
            </a:pPr>
            <a:r>
              <a:rPr lang="tr-TR" smtClean="0"/>
              <a:t>Sistemik venöz dönüş varyasyonları</a:t>
            </a:r>
          </a:p>
        </p:txBody>
      </p:sp>
      <p:pic>
        <p:nvPicPr>
          <p:cNvPr id="4" name="ayse sema sari=sa[ izo dorv3_mpeg1video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0500"/>
            <a:ext cx="380841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Unvan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r>
              <a:rPr lang="tr-TR" sz="3200" smtClean="0"/>
              <a:t>Triküspid Atrezisi-RV hipoplazisi</a:t>
            </a:r>
          </a:p>
        </p:txBody>
      </p:sp>
      <p:pic>
        <p:nvPicPr>
          <p:cNvPr id="4" name="delal deveci bcpc ta1_mpeg1video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17638"/>
            <a:ext cx="4640263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elal deveci bcpc ta2_mpeg1video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644900"/>
            <a:ext cx="44354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9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Pulmoner bant yapılmış fonksiyonel tek ventrikül</a:t>
            </a:r>
          </a:p>
        </p:txBody>
      </p:sp>
      <p:pic>
        <p:nvPicPr>
          <p:cNvPr id="7" name="tamer berke kilic= tek vent pul band2_mpeg1video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276475"/>
            <a:ext cx="43307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amer berke kilic= tek vent pul band3_mpeg1video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6475"/>
            <a:ext cx="43307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90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Çift Çıkışlı Sağ Ventrikül</a:t>
            </a:r>
            <a:br>
              <a:rPr lang="tr-TR" smtClean="0"/>
            </a:br>
            <a:r>
              <a:rPr lang="tr-TR" smtClean="0"/>
              <a:t>Ao-PA, Ao-VSD ilişkisi</a:t>
            </a:r>
          </a:p>
        </p:txBody>
      </p:sp>
      <p:pic>
        <p:nvPicPr>
          <p:cNvPr id="4" name="ayse sema sari=sa[ izo dorv5_mpeg1video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00213"/>
            <a:ext cx="7334250" cy="5000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800" smtClean="0">
                <a:solidFill>
                  <a:schemeClr val="tx1"/>
                </a:solidFill>
                <a:latin typeface="Comic Sans MS" panose="030F0702030302020204" pitchFamily="66" charset="0"/>
              </a:rPr>
              <a:t>Bidirectional Kavapulmoner Konneksiyon</a:t>
            </a:r>
          </a:p>
        </p:txBody>
      </p:sp>
      <p:sp>
        <p:nvSpPr>
          <p:cNvPr id="55299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4289425" cy="45307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tr-TR" sz="3200" smtClean="0">
                <a:latin typeface="Comic Sans MS" panose="030F0702030302020204" pitchFamily="66" charset="0"/>
              </a:rPr>
              <a:t>SVK</a:t>
            </a:r>
          </a:p>
          <a:p>
            <a:pPr lvl="1">
              <a:lnSpc>
                <a:spcPct val="130000"/>
              </a:lnSpc>
            </a:pPr>
            <a:r>
              <a:rPr lang="tr-TR" sz="2800" smtClean="0">
                <a:latin typeface="Comic Sans MS" panose="030F0702030302020204" pitchFamily="66" charset="0"/>
              </a:rPr>
              <a:t>Ön-arka/yan</a:t>
            </a:r>
          </a:p>
          <a:p>
            <a:pPr lvl="1">
              <a:lnSpc>
                <a:spcPct val="130000"/>
              </a:lnSpc>
            </a:pPr>
            <a:r>
              <a:rPr lang="tr-TR" sz="2800" smtClean="0">
                <a:latin typeface="Comic Sans MS" panose="030F0702030302020204" pitchFamily="66" charset="0"/>
              </a:rPr>
              <a:t>Fontan öncesi pulmoner yatağın değerlendirilmesi</a:t>
            </a:r>
          </a:p>
        </p:txBody>
      </p:sp>
      <p:pic>
        <p:nvPicPr>
          <p:cNvPr id="2" name="anjiyo-BCPC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1789113"/>
            <a:ext cx="45815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atin typeface="Comic Sans MS" panose="030F0702030302020204" pitchFamily="66" charset="0"/>
              </a:rPr>
              <a:t>Pulmoner Arteriyovenöz Fistül</a:t>
            </a:r>
          </a:p>
        </p:txBody>
      </p:sp>
      <p:pic>
        <p:nvPicPr>
          <p:cNvPr id="2" name="Pul AVF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47813"/>
            <a:ext cx="42672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ul AVF-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513013"/>
            <a:ext cx="42275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Berman kateter özellikleri</a:t>
            </a:r>
          </a:p>
        </p:txBody>
      </p:sp>
      <p:sp>
        <p:nvSpPr>
          <p:cNvPr id="10243" name="İçerik Yer Tutucusu 2"/>
          <p:cNvSpPr>
            <a:spLocks noGrp="1"/>
          </p:cNvSpPr>
          <p:nvPr>
            <p:ph idx="1"/>
          </p:nvPr>
        </p:nvSpPr>
        <p:spPr>
          <a:xfrm>
            <a:off x="179388" y="2060575"/>
            <a:ext cx="8856662" cy="4411663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tr-TR" sz="2800" smtClean="0"/>
              <a:t>5 Fr. 50 cm,  3/4cc,  8mm, 032'‘, 15cc/sec,  540 p.s.i.g.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tr-TR" sz="2800" smtClean="0"/>
              <a:t>5 Fr. 60 cm, 3/4cc, 8mm,  032'' 13cc/sec 540 p.s.i.g.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tr-TR" sz="2800" smtClean="0"/>
              <a:t>6 Fr.  60 cm, 1cc, 10mm, 035'‘,  20cc/sec, 650 p.s.i.g.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tr-TR" sz="2800" smtClean="0"/>
              <a:t>7 Fr. 90 cm, 1-1/4cc 11mm .038'' 24cc/sec 700 p.s.i.g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4537075" cy="55451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sz="32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Pigtail kateter</a:t>
            </a:r>
          </a:p>
          <a:p>
            <a:pPr>
              <a:lnSpc>
                <a:spcPct val="120000"/>
              </a:lnSpc>
            </a:pPr>
            <a:r>
              <a:rPr lang="tr-TR" sz="2400" b="1" smtClean="0">
                <a:latin typeface="Comic Sans MS" panose="030F0702030302020204" pitchFamily="66" charset="0"/>
              </a:rPr>
              <a:t>İnce duvarlı, yanlarda delikler, kıvrık uç ve uçta delik (tel üzerinden yerleştirilebilir)</a:t>
            </a:r>
          </a:p>
          <a:p>
            <a:pPr>
              <a:lnSpc>
                <a:spcPct val="120000"/>
              </a:lnSpc>
            </a:pPr>
            <a:r>
              <a:rPr lang="tr-TR" sz="2400" b="1" smtClean="0">
                <a:latin typeface="Comic Sans MS" panose="030F0702030302020204" pitchFamily="66" charset="0"/>
              </a:rPr>
              <a:t>Telsiz yerleştirilmemelidir, kırılabilir</a:t>
            </a:r>
          </a:p>
          <a:p>
            <a:pPr>
              <a:lnSpc>
                <a:spcPct val="120000"/>
              </a:lnSpc>
            </a:pPr>
            <a:r>
              <a:rPr lang="tr-TR" sz="2400" b="1" smtClean="0">
                <a:latin typeface="Comic Sans MS" panose="030F0702030302020204" pitchFamily="66" charset="0"/>
              </a:rPr>
              <a:t>Aortogram ve LV enjeksiyonları için</a:t>
            </a:r>
          </a:p>
          <a:p>
            <a:pPr>
              <a:lnSpc>
                <a:spcPct val="120000"/>
              </a:lnSpc>
            </a:pPr>
            <a:r>
              <a:rPr lang="tr-TR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Halo kateter</a:t>
            </a:r>
            <a:r>
              <a:rPr lang="tr-TR" sz="2400" b="1" smtClean="0">
                <a:latin typeface="Comic Sans MS" panose="030F0702030302020204" pitchFamily="66" charset="0"/>
              </a:rPr>
              <a:t>: benzer</a:t>
            </a:r>
          </a:p>
        </p:txBody>
      </p:sp>
      <p:pic>
        <p:nvPicPr>
          <p:cNvPr id="11267" name="Picture 7" descr="cc_pcsy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20713"/>
            <a:ext cx="410527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30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75100"/>
            <a:ext cx="3240087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569325" cy="49339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Pigtail kateter boyutları ve enj. hızları</a:t>
            </a:r>
          </a:p>
          <a:p>
            <a:pPr>
              <a:buFont typeface="Wingdings" panose="05000000000000000000" pitchFamily="2" charset="2"/>
              <a:buNone/>
            </a:pPr>
            <a:endParaRPr lang="tr-TR" sz="2400" smtClean="0">
              <a:latin typeface="Comic Sans MS" panose="030F0702030302020204" pitchFamily="66" charset="0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tr-TR" sz="2400" b="1" smtClean="0">
                <a:latin typeface="Comic Sans MS" panose="030F0702030302020204" pitchFamily="66" charset="0"/>
              </a:rPr>
              <a:t>Firma	  Boyut (F)	Uzunluk (cm)  Max. Enj. Hızı (cc/sn)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tr-TR" sz="2400" smtClean="0">
                <a:latin typeface="Comic Sans MS" panose="030F0702030302020204" pitchFamily="66" charset="0"/>
              </a:rPr>
              <a:t>Merit        4		     80		            10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tr-TR" sz="2400" smtClean="0">
                <a:latin typeface="Comic Sans MS" panose="030F0702030302020204" pitchFamily="66" charset="0"/>
              </a:rPr>
              <a:t>Merit	       4                50                       13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tr-TR" sz="2400" smtClean="0">
                <a:latin typeface="Comic Sans MS" panose="030F0702030302020204" pitchFamily="66" charset="0"/>
              </a:rPr>
              <a:t>Cook	       4                70                       20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tr-TR" sz="2400" smtClean="0">
                <a:latin typeface="Comic Sans MS" panose="030F0702030302020204" pitchFamily="66" charset="0"/>
              </a:rPr>
              <a:t>Merit        5                100                      18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tr-TR" sz="2400" smtClean="0">
                <a:latin typeface="Comic Sans MS" panose="030F0702030302020204" pitchFamily="66" charset="0"/>
              </a:rPr>
              <a:t>Cook          5               100                      27</a:t>
            </a:r>
          </a:p>
          <a:p>
            <a:pPr>
              <a:buFont typeface="Wingdings" panose="05000000000000000000" pitchFamily="2" charset="2"/>
              <a:buNone/>
            </a:pPr>
            <a:endParaRPr lang="tr-TR" sz="240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Anjiyografi - Genel Prensipler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08188"/>
            <a:ext cx="8229600" cy="4733925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tr-TR" dirty="0" err="1" smtClean="0">
                <a:latin typeface="Comic Sans MS" panose="030F0702030302020204" pitchFamily="66" charset="0"/>
              </a:rPr>
              <a:t>Ventrikülografide</a:t>
            </a:r>
            <a:r>
              <a:rPr lang="tr-TR" dirty="0" smtClean="0">
                <a:latin typeface="Comic Sans MS" panose="030F0702030302020204" pitchFamily="66" charset="0"/>
              </a:rPr>
              <a:t> tercih edilen </a:t>
            </a:r>
            <a:r>
              <a:rPr lang="tr-TR" dirty="0" err="1" smtClean="0">
                <a:latin typeface="Comic Sans MS" panose="030F0702030302020204" pitchFamily="66" charset="0"/>
              </a:rPr>
              <a:t>kateterler</a:t>
            </a:r>
            <a:endParaRPr lang="tr-TR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tr-TR" dirty="0" smtClean="0">
                <a:latin typeface="Comic Sans MS" panose="030F0702030302020204" pitchFamily="66" charset="0"/>
              </a:rPr>
              <a:t>Yan delikli balon </a:t>
            </a:r>
            <a:r>
              <a:rPr lang="tr-TR" dirty="0" err="1" smtClean="0">
                <a:latin typeface="Comic Sans MS" panose="030F0702030302020204" pitchFamily="66" charset="0"/>
              </a:rPr>
              <a:t>kateter</a:t>
            </a:r>
            <a:r>
              <a:rPr lang="tr-TR" dirty="0" smtClean="0">
                <a:latin typeface="Comic Sans MS" panose="030F0702030302020204" pitchFamily="66" charset="0"/>
              </a:rPr>
              <a:t>: </a:t>
            </a:r>
            <a:r>
              <a:rPr lang="tr-TR" dirty="0" err="1" smtClean="0">
                <a:latin typeface="Comic Sans MS" panose="030F0702030302020204" pitchFamily="66" charset="0"/>
              </a:rPr>
              <a:t>Berman</a:t>
            </a:r>
            <a:endParaRPr lang="tr-TR" dirty="0" smtClean="0">
              <a:latin typeface="Comic Sans MS" panose="030F0702030302020204" pitchFamily="66" charset="0"/>
            </a:endParaRPr>
          </a:p>
          <a:p>
            <a:pPr lvl="1" eaLnBrk="1" hangingPunct="1">
              <a:spcBef>
                <a:spcPts val="1800"/>
              </a:spcBef>
              <a:defRPr/>
            </a:pPr>
            <a:r>
              <a:rPr lang="tr-TR" dirty="0" smtClean="0">
                <a:latin typeface="Comic Sans MS" panose="030F0702030302020204" pitchFamily="66" charset="0"/>
              </a:rPr>
              <a:t>Daha az miktarda, düşük basınçla 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tr-TR" dirty="0" err="1" smtClean="0">
                <a:latin typeface="Comic Sans MS" panose="030F0702030302020204" pitchFamily="66" charset="0"/>
              </a:rPr>
              <a:t>Pigtail</a:t>
            </a:r>
            <a:r>
              <a:rPr lang="tr-TR" dirty="0" smtClean="0">
                <a:latin typeface="Comic Sans MS" panose="030F0702030302020204" pitchFamily="66" charset="0"/>
              </a:rPr>
              <a:t>: fazla sayıda delik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tr-TR" dirty="0" smtClean="0">
                <a:latin typeface="Comic Sans MS" panose="030F0702030302020204" pitchFamily="66" charset="0"/>
              </a:rPr>
              <a:t>Fazla miktarda yüksek basınçla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188913"/>
            <a:ext cx="8229600" cy="1139825"/>
          </a:xfrm>
        </p:spPr>
        <p:txBody>
          <a:bodyPr/>
          <a:lstStyle/>
          <a:p>
            <a:r>
              <a:rPr lang="tr-TR" sz="3200" smtClean="0">
                <a:latin typeface="Comic Sans MS" panose="030F0702030302020204" pitchFamily="66" charset="0"/>
              </a:rPr>
              <a:t>Anjiyografide Kontrast Madde Dozu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700808"/>
            <a:ext cx="8569325" cy="49688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tr-TR" sz="2800" b="1" dirty="0" smtClean="0">
                <a:latin typeface="Comic Sans MS" panose="030F0702030302020204" pitchFamily="66" charset="0"/>
              </a:rPr>
              <a:t>Normal </a:t>
            </a:r>
            <a:r>
              <a:rPr lang="tr-TR" sz="2800" b="1" dirty="0" err="1" smtClean="0">
                <a:latin typeface="Comic Sans MS" panose="030F0702030302020204" pitchFamily="66" charset="0"/>
              </a:rPr>
              <a:t>ventrikül</a:t>
            </a:r>
            <a:r>
              <a:rPr lang="tr-TR" sz="2800" b="1" dirty="0" smtClean="0">
                <a:latin typeface="Comic Sans MS" panose="030F0702030302020204" pitchFamily="66" charset="0"/>
              </a:rPr>
              <a:t>	</a:t>
            </a:r>
          </a:p>
          <a:p>
            <a:pPr lvl="1">
              <a:spcBef>
                <a:spcPts val="1200"/>
              </a:spcBef>
            </a:pPr>
            <a:r>
              <a:rPr lang="tr-TR" sz="2400" b="1" dirty="0" smtClean="0">
                <a:latin typeface="Comic Sans MS" panose="030F0702030302020204" pitchFamily="66" charset="0"/>
              </a:rPr>
              <a:t>1-1.25 ml/kg	  0.5-1 ml/kg/</a:t>
            </a:r>
            <a:r>
              <a:rPr lang="tr-TR" sz="2400" b="1" dirty="0" err="1" smtClean="0">
                <a:latin typeface="Comic Sans MS" panose="030F0702030302020204" pitchFamily="66" charset="0"/>
              </a:rPr>
              <a:t>sn</a:t>
            </a:r>
            <a:endParaRPr lang="tr-TR" sz="2400" b="1" dirty="0" smtClean="0"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</a:pPr>
            <a:r>
              <a:rPr lang="tr-TR" sz="2800" b="1" dirty="0" smtClean="0">
                <a:latin typeface="Comic Sans MS" panose="030F0702030302020204" pitchFamily="66" charset="0"/>
              </a:rPr>
              <a:t>Çıkan </a:t>
            </a:r>
            <a:r>
              <a:rPr lang="tr-TR" sz="2800" b="1" dirty="0" err="1" smtClean="0">
                <a:latin typeface="Comic Sans MS" panose="030F0702030302020204" pitchFamily="66" charset="0"/>
              </a:rPr>
              <a:t>Ao</a:t>
            </a:r>
            <a:r>
              <a:rPr lang="tr-TR" sz="2800" b="1" dirty="0" smtClean="0">
                <a:latin typeface="Comic Sans MS" panose="030F0702030302020204" pitchFamily="66" charset="0"/>
              </a:rPr>
              <a:t>, Normal </a:t>
            </a:r>
            <a:r>
              <a:rPr lang="tr-TR" sz="2800" b="1" dirty="0" err="1" smtClean="0">
                <a:latin typeface="Comic Sans MS" panose="030F0702030302020204" pitchFamily="66" charset="0"/>
              </a:rPr>
              <a:t>Pulmoner</a:t>
            </a:r>
            <a:r>
              <a:rPr lang="tr-TR" sz="2800" b="1" dirty="0" smtClean="0">
                <a:latin typeface="Comic Sans MS" panose="030F0702030302020204" pitchFamily="66" charset="0"/>
              </a:rPr>
              <a:t> arterler		</a:t>
            </a:r>
          </a:p>
          <a:p>
            <a:pPr lvl="1">
              <a:spcBef>
                <a:spcPts val="1200"/>
              </a:spcBef>
            </a:pPr>
            <a:r>
              <a:rPr lang="tr-TR" sz="2400" b="1" dirty="0" smtClean="0">
                <a:latin typeface="Comic Sans MS" panose="030F0702030302020204" pitchFamily="66" charset="0"/>
              </a:rPr>
              <a:t>1 ml/kg	  1 ml/kg/</a:t>
            </a:r>
            <a:r>
              <a:rPr lang="tr-TR" sz="2400" b="1" dirty="0" err="1" smtClean="0">
                <a:latin typeface="Comic Sans MS" panose="030F0702030302020204" pitchFamily="66" charset="0"/>
              </a:rPr>
              <a:t>sn</a:t>
            </a:r>
            <a:endParaRPr lang="tr-TR" sz="2400" b="1" dirty="0" smtClean="0"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</a:pPr>
            <a:r>
              <a:rPr lang="tr-TR" sz="2800" b="1" dirty="0" err="1" smtClean="0">
                <a:latin typeface="Comic Sans MS" panose="030F0702030302020204" pitchFamily="66" charset="0"/>
              </a:rPr>
              <a:t>Torasik</a:t>
            </a:r>
            <a:r>
              <a:rPr lang="tr-TR" sz="2800" b="1" dirty="0" smtClean="0">
                <a:latin typeface="Comic Sans MS" panose="030F0702030302020204" pitchFamily="66" charset="0"/>
              </a:rPr>
              <a:t> aorta </a:t>
            </a:r>
          </a:p>
          <a:p>
            <a:pPr lvl="1">
              <a:spcBef>
                <a:spcPts val="1200"/>
              </a:spcBef>
            </a:pPr>
            <a:r>
              <a:rPr lang="tr-TR" sz="2400" b="1" dirty="0" smtClean="0">
                <a:latin typeface="Comic Sans MS" panose="030F0702030302020204" pitchFamily="66" charset="0"/>
              </a:rPr>
              <a:t>0.7-1 ml/kg</a:t>
            </a:r>
          </a:p>
          <a:p>
            <a:pPr>
              <a:spcBef>
                <a:spcPts val="1200"/>
              </a:spcBef>
            </a:pPr>
            <a:r>
              <a:rPr lang="tr-TR" sz="2800" b="1" dirty="0" smtClean="0">
                <a:latin typeface="Comic Sans MS" panose="030F0702030302020204" pitchFamily="66" charset="0"/>
              </a:rPr>
              <a:t>Geniş </a:t>
            </a:r>
            <a:r>
              <a:rPr lang="tr-TR" sz="2800" b="1" dirty="0" err="1" smtClean="0">
                <a:latin typeface="Comic Sans MS" panose="030F0702030302020204" pitchFamily="66" charset="0"/>
              </a:rPr>
              <a:t>ventrikül</a:t>
            </a:r>
            <a:r>
              <a:rPr lang="tr-TR" sz="2800" b="1" dirty="0" smtClean="0">
                <a:latin typeface="Comic Sans MS" panose="030F0702030302020204" pitchFamily="66" charset="0"/>
              </a:rPr>
              <a:t>, akım fazla</a:t>
            </a:r>
          </a:p>
          <a:p>
            <a:pPr lvl="1">
              <a:spcBef>
                <a:spcPts val="1200"/>
              </a:spcBef>
            </a:pPr>
            <a:r>
              <a:rPr lang="tr-TR" sz="2400" b="1" dirty="0" smtClean="0">
                <a:latin typeface="Comic Sans MS" panose="030F0702030302020204" pitchFamily="66" charset="0"/>
              </a:rPr>
              <a:t>1.5-2 ml/kg	  1-3 ml/kg/</a:t>
            </a:r>
            <a:r>
              <a:rPr lang="tr-TR" sz="2400" b="1" dirty="0" err="1" smtClean="0">
                <a:latin typeface="Comic Sans MS" panose="030F0702030302020204" pitchFamily="66" charset="0"/>
              </a:rPr>
              <a:t>sn</a:t>
            </a:r>
            <a:endParaRPr lang="tr-TR" sz="2400" b="1" dirty="0" smtClean="0"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endParaRPr lang="tr-TR" sz="2800" b="1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tr-TR" sz="2800" b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44008" y="3501008"/>
            <a:ext cx="4490673" cy="13464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>
                <a:solidFill>
                  <a:schemeClr val="tx2"/>
                </a:solidFill>
              </a:rPr>
              <a:t>Ventrikül</a:t>
            </a:r>
            <a:r>
              <a:rPr lang="tr-TR" sz="2400" b="1" dirty="0" smtClean="0">
                <a:solidFill>
                  <a:schemeClr val="tx2"/>
                </a:solidFill>
              </a:rPr>
              <a:t> çıkışında darlık varsa &lt; 1ml/kg ve düşük hızda</a:t>
            </a:r>
            <a:endParaRPr lang="tr-TR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1008</Words>
  <Application>Microsoft Office PowerPoint</Application>
  <PresentationFormat>Ekran Gösterisi (4:3)</PresentationFormat>
  <Paragraphs>267</Paragraphs>
  <Slides>49</Slides>
  <Notes>0</Notes>
  <HiddenSlides>0</HiddenSlides>
  <MMClips>60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5" baseType="lpstr">
      <vt:lpstr>Arial</vt:lpstr>
      <vt:lpstr>Calibri</vt:lpstr>
      <vt:lpstr>Comic Sans MS</vt:lpstr>
      <vt:lpstr>Times New Roman</vt:lpstr>
      <vt:lpstr>Wingdings</vt:lpstr>
      <vt:lpstr>Network</vt:lpstr>
      <vt:lpstr>SİYANOTİK KALP HASTALIKLARINDA ANJİYOGRAFİ</vt:lpstr>
      <vt:lpstr>Siyanotik Doğumsal Kalp Hastalıkları</vt:lpstr>
      <vt:lpstr>Anjiyografi - Kateterler</vt:lpstr>
      <vt:lpstr>Anjiyografik Kateterler</vt:lpstr>
      <vt:lpstr>Berman kateter özellikleri</vt:lpstr>
      <vt:lpstr>PowerPoint Sunusu</vt:lpstr>
      <vt:lpstr>PowerPoint Sunusu</vt:lpstr>
      <vt:lpstr>Anjiyografi - Genel Prensipler</vt:lpstr>
      <vt:lpstr>Anjiyografide Kontrast Madde Dozu</vt:lpstr>
      <vt:lpstr>Fallot tetralojisi</vt:lpstr>
      <vt:lpstr>Fallot tetralojisi</vt:lpstr>
      <vt:lpstr>Fallot Tetralojisi</vt:lpstr>
      <vt:lpstr>Fallot tetralojisi  RV : sol oblik ve kraniyal </vt:lpstr>
      <vt:lpstr>Fallot tetralojisi-pulmoner hipoplazi</vt:lpstr>
      <vt:lpstr>Fallot tetralojisi - Kollateraller</vt:lpstr>
      <vt:lpstr>VSD-Pulmoner Atrezi</vt:lpstr>
      <vt:lpstr>VSD – Pulmoner Atrezi - MAPCA</vt:lpstr>
      <vt:lpstr>VSD – Pulmoner Atrezi – BT Şant Balon oklüzyon</vt:lpstr>
      <vt:lpstr>VSD-Pulmoner Atrezi</vt:lpstr>
      <vt:lpstr>VSD-Pulmoner Atrezi </vt:lpstr>
      <vt:lpstr>VSD-Pulmoner Atrezi</vt:lpstr>
      <vt:lpstr>VSD-Pulmoner Atrezi – Sano şant</vt:lpstr>
      <vt:lpstr>VSD – Pulmoner Atrezi – BT Şant Balon oklüzyon</vt:lpstr>
      <vt:lpstr>VSD-Pulmoner Atrezi</vt:lpstr>
      <vt:lpstr>VSD-Pulmoner Atrezi</vt:lpstr>
      <vt:lpstr>                 Isolated Left Pulmonary Artery in Absent Pulmonary Valve Syndrome  -Pulmoner ven wedge anjiyografi </vt:lpstr>
      <vt:lpstr>Pulmoner ven kama anjiyografisi</vt:lpstr>
      <vt:lpstr>Büyük Arter Transpozisyonu</vt:lpstr>
      <vt:lpstr>Taussig Bing Anomalisi</vt:lpstr>
      <vt:lpstr>Trunkus Arteriozus</vt:lpstr>
      <vt:lpstr>Trunkus Arteriozus</vt:lpstr>
      <vt:lpstr>Trunkus Arteriozus</vt:lpstr>
      <vt:lpstr>Total Anormal Pulmoner Venöz Bağlantı</vt:lpstr>
      <vt:lpstr>PowerPoint Sunusu</vt:lpstr>
      <vt:lpstr> Diğer önemli kalp anomalileri ile birliktelik</vt:lpstr>
      <vt:lpstr>PowerPoint Sunusu</vt:lpstr>
      <vt:lpstr>PowerPoint Sunusu</vt:lpstr>
      <vt:lpstr>PowerPoint Sunusu</vt:lpstr>
      <vt:lpstr>PowerPoint Sunusu</vt:lpstr>
      <vt:lpstr>İnfrakardiyak tip</vt:lpstr>
      <vt:lpstr>PowerPoint Sunusu</vt:lpstr>
      <vt:lpstr>PowerPoint Sunusu</vt:lpstr>
      <vt:lpstr>Karma tip : suprakardiyak ve kardiyak </vt:lpstr>
      <vt:lpstr>Tek Ventikül Fizyolojisi </vt:lpstr>
      <vt:lpstr>Triküspid Atrezisi-RV hipoplazisi</vt:lpstr>
      <vt:lpstr>Pulmoner bant yapılmış fonksiyonel tek ventrikül</vt:lpstr>
      <vt:lpstr>Çift Çıkışlı Sağ Ventrikül Ao-PA, Ao-VSD ilişkisi</vt:lpstr>
      <vt:lpstr>Bidirectional Kavapulmoner Konneksiyon</vt:lpstr>
      <vt:lpstr>Pulmoner Arteriyovenöz Fistül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SİYANOTİK KALP HASTALIKLARINDA ANJİYOGRAFİ</dc:title>
  <dc:creator>user</dc:creator>
  <cp:lastModifiedBy>user</cp:lastModifiedBy>
  <cp:revision>164</cp:revision>
  <dcterms:created xsi:type="dcterms:W3CDTF">2013-11-06T20:28:03Z</dcterms:created>
  <dcterms:modified xsi:type="dcterms:W3CDTF">2013-11-21T21:23:37Z</dcterms:modified>
</cp:coreProperties>
</file>